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9" r:id="rId2"/>
    <p:sldId id="270" r:id="rId3"/>
    <p:sldId id="271" r:id="rId4"/>
    <p:sldId id="272" r:id="rId5"/>
    <p:sldId id="273" r:id="rId6"/>
    <p:sldId id="304" r:id="rId7"/>
    <p:sldId id="274" r:id="rId8"/>
    <p:sldId id="275" r:id="rId9"/>
    <p:sldId id="276" r:id="rId10"/>
    <p:sldId id="305" r:id="rId11"/>
    <p:sldId id="280" r:id="rId12"/>
    <p:sldId id="282" r:id="rId13"/>
    <p:sldId id="291" r:id="rId14"/>
    <p:sldId id="283" r:id="rId15"/>
    <p:sldId id="286" r:id="rId16"/>
    <p:sldId id="287" r:id="rId17"/>
    <p:sldId id="289" r:id="rId18"/>
    <p:sldId id="290" r:id="rId19"/>
    <p:sldId id="292" r:id="rId20"/>
    <p:sldId id="306" r:id="rId21"/>
    <p:sldId id="30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3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C142D-BE6E-4E3C-8122-BB09883D1889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CBEC7-26AA-44F3-AE38-D7D4C42ADC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CBEC7-26AA-44F3-AE38-D7D4C42ADC76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F2E2-AE5D-448A-8BB5-3ED740DA5BBF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B5B-140C-46C9-A29E-C793F8C3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7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F2E2-AE5D-448A-8BB5-3ED740DA5BBF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B5B-140C-46C9-A29E-C793F8C3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7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F2E2-AE5D-448A-8BB5-3ED740DA5BBF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B5B-140C-46C9-A29E-C793F8C3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7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F2E2-AE5D-448A-8BB5-3ED740DA5BBF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B5B-140C-46C9-A29E-C793F8C3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7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F2E2-AE5D-448A-8BB5-3ED740DA5BBF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B5B-140C-46C9-A29E-C793F8C3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7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F2E2-AE5D-448A-8BB5-3ED740DA5BBF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B5B-140C-46C9-A29E-C793F8C3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7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F2E2-AE5D-448A-8BB5-3ED740DA5BBF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B5B-140C-46C9-A29E-C793F8C3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7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F2E2-AE5D-448A-8BB5-3ED740DA5BBF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B5B-140C-46C9-A29E-C793F8C3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7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F2E2-AE5D-448A-8BB5-3ED740DA5BBF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B5B-140C-46C9-A29E-C793F8C3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7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F2E2-AE5D-448A-8BB5-3ED740DA5BBF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B5B-140C-46C9-A29E-C793F8C3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7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F2E2-AE5D-448A-8BB5-3ED740DA5BBF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B5B-140C-46C9-A29E-C793F8C3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7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AF2E2-AE5D-448A-8BB5-3ED740DA5BBF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31B5B-140C-46C9-A29E-C793F8C3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17000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Яблуневий цвіт: картинки, стокові Яблуневий цвіт фотографії, зображення |  Скачати з Depositpho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205"/>
            <a:ext cx="9144000" cy="690320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Досліджуємо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примножуємо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природу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рідного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краю»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645024"/>
            <a:ext cx="7848872" cy="2711152"/>
          </a:xfrm>
        </p:spPr>
        <p:txBody>
          <a:bodyPr>
            <a:normAutofit fontScale="77500" lnSpcReduction="20000"/>
          </a:bodyPr>
          <a:lstStyle/>
          <a:p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Номінація «Плекаємо сад»</a:t>
            </a:r>
          </a:p>
          <a:p>
            <a:pPr algn="l"/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Розділ «Закладаємо сад»</a:t>
            </a:r>
          </a:p>
          <a:p>
            <a:endParaRPr lang="uk-UA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Виконавці: </a:t>
            </a:r>
            <a:r>
              <a:rPr lang="uk-UA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Євміненко</a:t>
            </a:r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Олег</a:t>
            </a:r>
          </a:p>
          <a:p>
            <a:pPr algn="r"/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Кобеняк </a:t>
            </a:r>
            <a:r>
              <a:rPr lang="uk-UA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Нікіта</a:t>
            </a:r>
            <a:endParaRPr lang="uk-UA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uk-UA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Керівник:  </a:t>
            </a:r>
            <a:r>
              <a:rPr lang="uk-UA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Кисель</a:t>
            </a:r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Людмила Степанівна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260648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Комунальний заклад </a:t>
            </a:r>
            <a:r>
              <a:rPr lang="uk-UA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“Городнянський</a:t>
            </a:r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ліцей”</a:t>
            </a:r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Чернігівської </a:t>
            </a:r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обласної </a:t>
            </a:r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ради</a:t>
            </a:r>
            <a:endParaRPr lang="uk-UA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7000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Яблуневий цвіт: картинки, стокові Яблуневий цвіт фотографії, зображення |  Скачати з Depositpho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9144000" cy="690320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000" b="1" dirty="0" smtClean="0">
                <a:latin typeface="Times New Roman" pitchFamily="18" charset="0"/>
                <a:cs typeface="Times New Roman" pitchFamily="18" charset="0"/>
              </a:rPr>
              <a:t>Найкраще досягнення – бачити перші плоди.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 descr="H:\впорядкування території 2015\IMG_04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780928"/>
            <a:ext cx="2754306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:\впорядкування території 2015\IMG_04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556792"/>
            <a:ext cx="3057804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:\впорядкування території 2015\IMG_04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886148" y="1610798"/>
            <a:ext cx="3888431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17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Яблуневий цвіт: картинки, стокові Яблуневий цвіт фотографії, зображення |  Скачати з Depositpho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-45205"/>
            <a:ext cx="9144000" cy="690320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4525963"/>
          </a:xfrm>
        </p:spPr>
        <p:txBody>
          <a:bodyPr/>
          <a:lstStyle/>
          <a:p>
            <a:pPr marL="0" indent="0">
              <a:buNone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ІІ етап відновлення відбувається весною 2021 року. Цей етап був  особливий – молоді яблуні </a:t>
            </a:r>
            <a:r>
              <a:rPr lang="uk-UA" sz="3000" dirty="0" err="1" smtClean="0">
                <a:latin typeface="Times New Roman" pitchFamily="18" charset="0"/>
                <a:cs typeface="Times New Roman" pitchFamily="18" charset="0"/>
              </a:rPr>
              <a:t>садилися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не лише </a:t>
            </a:r>
            <a:r>
              <a:rPr lang="uk-UA" sz="3000" dirty="0" err="1" smtClean="0">
                <a:latin typeface="Times New Roman" pitchFamily="18" charset="0"/>
                <a:cs typeface="Times New Roman" pitchFamily="18" charset="0"/>
              </a:rPr>
              <a:t>випусниками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, а в команді з першокласниками.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Picture 8" descr="C:\Users\Админ\Desktop\Сад\20221103_1138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321496"/>
            <a:ext cx="2774844" cy="3699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0" descr="C:\Users\Админ\Desktop\Сад\20221103_1138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996952"/>
            <a:ext cx="307234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C:\Users\Админ\Desktop\Сад\20221103_1136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59" y="2204864"/>
            <a:ext cx="2916325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17000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4786611"/>
          </a:xfrm>
        </p:spPr>
        <p:txBody>
          <a:bodyPr/>
          <a:lstStyle/>
          <a:p>
            <a:pPr marL="0" indent="0">
              <a:buNone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Весною 2022 року випускники ще мали  можливість доглянути та поспілкуватись зі своєю  спадщиною, яку залишають школі.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  <p:pic>
        <p:nvPicPr>
          <p:cNvPr id="4" name="Picture 2" descr="C:\Users\Админ\Downloads\20220510_1119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44524" y="1880828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C:\Users\Админ\Downloads\20220510_1117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670207" y="1826737"/>
            <a:ext cx="3311690" cy="2483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484784"/>
            <a:ext cx="2367930" cy="3146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51520" y="4653136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    Аналізуючи як приживляються деревця, </a:t>
            </a:r>
            <a:r>
              <a:rPr lang="uk-UA" sz="3000" dirty="0" err="1" smtClean="0">
                <a:latin typeface="Times New Roman" pitchFamily="18" charset="0"/>
                <a:cs typeface="Times New Roman" pitchFamily="18" charset="0"/>
              </a:rPr>
              <a:t>обрізаються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верхівки (для того, щоб зміцнювалась коренева система, а не йшов ріст, </a:t>
            </a:r>
            <a:r>
              <a:rPr lang="uk-UA" sz="3000" dirty="0" err="1" smtClean="0">
                <a:latin typeface="Times New Roman" pitchFamily="18" charset="0"/>
                <a:cs typeface="Times New Roman" pitchFamily="18" charset="0"/>
              </a:rPr>
              <a:t>зрізається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верхівка основного пагона). </a:t>
            </a:r>
            <a:endParaRPr lang="ru-RU" sz="3000" dirty="0"/>
          </a:p>
        </p:txBody>
      </p:sp>
    </p:spTree>
  </p:cSld>
  <p:clrMapOvr>
    <a:masterClrMapping/>
  </p:clrMapOvr>
  <p:transition spd="med" advTm="1700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Яблуневий цвіт: картинки, стокові Яблуневий цвіт фотографії, зображення |  Скачати з Depositpho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9144000" cy="690320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19442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    У травні 2022 учні 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нашого ліцею 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прийняли участь в акції </a:t>
            </a:r>
            <a:r>
              <a:rPr lang="uk-UA" sz="3000" dirty="0" err="1" smtClean="0">
                <a:latin typeface="Times New Roman" pitchFamily="18" charset="0"/>
                <a:cs typeface="Times New Roman" pitchFamily="18" charset="0"/>
              </a:rPr>
              <a:t>“Сад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української </a:t>
            </a:r>
            <a:r>
              <a:rPr lang="uk-UA" sz="3000" dirty="0" err="1" smtClean="0">
                <a:latin typeface="Times New Roman" pitchFamily="18" charset="0"/>
                <a:cs typeface="Times New Roman" pitchFamily="18" charset="0"/>
              </a:rPr>
              <a:t>мрії”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.  Було надано саджанці троянд, цибулини квітів та яблуні.  Час для висаджування був запізній, але ми вийшли з положення: гарно полили, добре  заклали скошеною травою саджанець. У нас все вийшло. Яблунька дуже гарно прижилася.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000" dirty="0"/>
          </a:p>
        </p:txBody>
      </p:sp>
      <p:pic>
        <p:nvPicPr>
          <p:cNvPr id="4" name="Рисунок 3" descr="C:\Users\Админ\Desktop\Сад\20220606_1539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645024"/>
            <a:ext cx="2664296" cy="252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\Desktop\Сад\20220606_1539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821496" y="3955369"/>
            <a:ext cx="328498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дмин\Desktop\Сад\20220606_1540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3501008"/>
            <a:ext cx="2826196" cy="265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7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Яблуневий цвіт: картинки, стокові Яблуневий цвіт фотографії, зображення |  Скачати з Depositpho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9144000" cy="690320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0"/>
            <a:ext cx="8964488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 Поки першокласники підростають, </a:t>
            </a:r>
            <a:r>
              <a:rPr lang="uk-UA" sz="2800" smtClean="0">
                <a:latin typeface="Times New Roman" pitchFamily="18" charset="0"/>
                <a:cs typeface="Times New Roman" pitchFamily="18" charset="0"/>
              </a:rPr>
              <a:t>учні </a:t>
            </a:r>
            <a:r>
              <a:rPr lang="uk-UA" sz="2800" smtClean="0">
                <a:latin typeface="Times New Roman" pitchFamily="18" charset="0"/>
                <a:cs typeface="Times New Roman" pitchFamily="18" charset="0"/>
              </a:rPr>
              <a:t>ліцею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доглядають за садом, який вимагає часу, сил та знання. Оглянувши молодий сад, виявлено частину дерев із засохлими основними пагонами. Їх видалили, рани обробили розчином мідного купоросу 1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ч.л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. /1 л води, після того, як просохло,  обробили садовим варом.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C:\Users\Админ\Downloads\20221106_1257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97457" y="3401912"/>
            <a:ext cx="3815747" cy="286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Админ\Downloads\20221106_125533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668352" y="3388432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SAMSUNG R528\Downloads\IMG-7a5c41f45938b8a1125bdf83eb3cc5b7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80928"/>
            <a:ext cx="2880320" cy="3837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1700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Яблуневий цвіт: картинки, стокові Яблуневий цвіт фотографії, зображення |  Скачати з Depositpho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9144000" cy="690320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44371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sz="4300" dirty="0" smtClean="0">
                <a:latin typeface="Times New Roman" pitchFamily="18" charset="0"/>
                <a:cs typeface="Times New Roman" pitchFamily="18" charset="0"/>
              </a:rPr>
              <a:t>     Восени рослинне життя в саду поволі завмирає, дерева впадають у зимову сплячку. Але це не привід позбутися роботи в плодових насадженнях. Для  доброї перезимівлі вони потребують ретельного догляду в осінньо-зимовий період. В суху погоду проводиться обрізка сухих пошкоджених  гілок та таких, що загущують крону (бо крона має бути </a:t>
            </a:r>
            <a:r>
              <a:rPr lang="uk-UA" sz="4300" dirty="0" err="1" smtClean="0">
                <a:latin typeface="Times New Roman" pitchFamily="18" charset="0"/>
                <a:cs typeface="Times New Roman" pitchFamily="18" charset="0"/>
              </a:rPr>
              <a:t>чашеподібної</a:t>
            </a:r>
            <a:r>
              <a:rPr lang="uk-UA" sz="4300" dirty="0" smtClean="0">
                <a:latin typeface="Times New Roman" pitchFamily="18" charset="0"/>
                <a:cs typeface="Times New Roman" pitchFamily="18" charset="0"/>
              </a:rPr>
              <a:t> форми, що дасть змогу сонячним променям проникати до кожної гілочки і зігрівати кожне яблучко.</a:t>
            </a:r>
          </a:p>
          <a:p>
            <a:endParaRPr lang="uk-UA" sz="43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5362" name="Picture 2" descr="Обрізка плодових дере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0" t="9574"/>
          <a:stretch>
            <a:fillRect/>
          </a:stretch>
        </p:blipFill>
        <p:spPr bwMode="auto">
          <a:xfrm>
            <a:off x="2267744" y="3763714"/>
            <a:ext cx="4248472" cy="309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17000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Яблуневий цвіт: картинки, стокові Яблуневий цвіт фотографії, зображення |  Скачати з Depositpho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9144000" cy="690320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Осіння перекопування ґрунту у </a:t>
            </a:r>
            <a:r>
              <a:rPr lang="uk-UA" sz="2700" dirty="0" err="1" smtClean="0">
                <a:latin typeface="Times New Roman" pitchFamily="18" charset="0"/>
                <a:cs typeface="Times New Roman" pitchFamily="18" charset="0"/>
              </a:rPr>
              <a:t>пристовбурових</a:t>
            </a: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   кругах сприяє загибелі зимуючих стадій  багатьох видів шкідників, що зимують саме там (проводиться садовими вилами, щоб не пошкодити коріння на глибину 20 см). Потрібно слідкувати, щоб коренева шийка не </a:t>
            </a:r>
            <a:r>
              <a:rPr lang="uk-UA" sz="2700" dirty="0" err="1" smtClean="0">
                <a:latin typeface="Times New Roman" pitchFamily="18" charset="0"/>
                <a:cs typeface="Times New Roman" pitchFamily="18" charset="0"/>
              </a:rPr>
              <a:t>загортувалася</a:t>
            </a: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 ґрунтом. Підживлення проводиться двічі. Восени  - органічними добривами(гранульований курник – 150 </a:t>
            </a:r>
            <a:r>
              <a:rPr lang="uk-UA" sz="2700" dirty="0" err="1" smtClean="0">
                <a:latin typeface="Times New Roman" pitchFamily="18" charset="0"/>
                <a:cs typeface="Times New Roman" pitchFamily="18" charset="0"/>
              </a:rPr>
              <a:t>гр</a:t>
            </a: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 на 1  рослину). Весною – мінеральне підживлення (</a:t>
            </a:r>
            <a:r>
              <a:rPr lang="uk-UA" sz="2700" dirty="0" err="1" smtClean="0">
                <a:latin typeface="Times New Roman" pitchFamily="18" charset="0"/>
                <a:cs typeface="Times New Roman" pitchFamily="18" charset="0"/>
              </a:rPr>
              <a:t>нітроамофос</a:t>
            </a: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 100 г/1сотка).</a:t>
            </a:r>
            <a:endParaRPr lang="ru-RU" sz="27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/>
          </a:p>
          <a:p>
            <a:pPr marL="0" indent="361950">
              <a:buNone/>
            </a:pP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SAMSUNG R528\Downloads\IMG-5f52f92905c4f147fbacd2f22eaf5aac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62662" y="3465932"/>
            <a:ext cx="237811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630932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Личинка хруща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SAMSUNG R528\Downloads\IMG-ffbb04a832380c946f691a9e059b45c4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861048"/>
            <a:ext cx="1908234" cy="254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36096" y="648866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Контроль кореневої шийки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700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Яблуневий цвіт: картинки, стокові Яблуневий цвіт фотографії, зображення |  Скачати з Depositpho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9144000" cy="690320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13407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    Справжньою проблемою стали боротьба з лишайниками – перший засіб (розчин дьогтю) результату очікуваного не дало. Другий спосіб - це механічне  прибирання щіткою (обов’язково проводиться на підстилку для подальшого  видалення з саду).</a:t>
            </a:r>
          </a:p>
          <a:p>
            <a:pPr marL="0" indent="0">
              <a:buNone/>
            </a:pP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     На весну плануємо подвійну  обробку </a:t>
            </a:r>
            <a:r>
              <a:rPr lang="uk-UA" sz="2700" dirty="0" err="1" smtClean="0">
                <a:latin typeface="Times New Roman" pitchFamily="18" charset="0"/>
                <a:cs typeface="Times New Roman" pitchFamily="18" charset="0"/>
              </a:rPr>
              <a:t>механічна+хімічна</a:t>
            </a: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 обробка (розчин залізного купоросу 50 г на 1 літр). 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SAMSUNG R528\Downloads\IMG-3a8810c7784622ae4bcca8a504c44b83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3068960"/>
            <a:ext cx="2648359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AMSUNG R528\Downloads\IMG-dced8da75e68441129c88103f45eedf4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7720" y="3068960"/>
            <a:ext cx="2648359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AMSUNG R528\Downloads\IMG-257f520f226e27176f904480caf3be7f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96951"/>
            <a:ext cx="2808312" cy="3741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17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Яблуневий цвіт: картинки, стокові Яблуневий цвіт фотографії, зображення |  Скачати з Depositpho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9144000" cy="690320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   Видалення відмерлої кори, під якою ховаються шкідники. З наступною побілкою, що дає можливість захистити від утворення  тріщин, які можуть стати розсадником захворювань для яблуні. 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SAMSUNG R528\Downloads\IMG-61da959ba52173fd6f69b9089993eb1a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3420464" cy="455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AMSUNG R528\Downloads\IMG-8c0f46eddaf1acf6aa853484e35bb64b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113885"/>
            <a:ext cx="3384376" cy="450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17000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Яблуневий цвіт: картинки, стокові Яблуневий цвіт фотографії, зображення |  Скачати з Depositphot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0" y="0"/>
            <a:ext cx="9144000" cy="6903205"/>
          </a:xfrm>
          <a:prstGeom prst="rect">
            <a:avLst/>
          </a:prstGeom>
          <a:noFill/>
        </p:spPr>
      </p:pic>
      <p:pic>
        <p:nvPicPr>
          <p:cNvPr id="3076" name="Picture 4" descr="Яблуня-колонія, м.Кролевець, img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9386" y="3645023"/>
            <a:ext cx="4215102" cy="280831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699792" y="18864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411760" y="0"/>
            <a:ext cx="4176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 err="1" smtClean="0">
                <a:latin typeface="Times New Roman" pitchFamily="18" charset="0"/>
                <a:cs typeface="Times New Roman" pitchFamily="18" charset="0"/>
              </a:rPr>
              <a:t>Цікавинки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про яблуні</a:t>
            </a:r>
            <a:endParaRPr lang="ru-RU" sz="3000" dirty="0"/>
          </a:p>
        </p:txBody>
      </p:sp>
      <p:sp>
        <p:nvSpPr>
          <p:cNvPr id="13" name="TextBox 12"/>
          <p:cNvSpPr txBox="1"/>
          <p:nvPr/>
        </p:nvSpPr>
        <p:spPr>
          <a:xfrm>
            <a:off x="107504" y="476672"/>
            <a:ext cx="9036496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 дослідженням археологів яблука почали вживати в їжу 8,5 тисяч років тому.</a:t>
            </a:r>
          </a:p>
          <a:p>
            <a:pPr>
              <a:buFont typeface="Wingdings" pitchFamily="2" charset="2"/>
              <a:buChar char="v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До Європи яблука потрапили завдяки римським солдатам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В давнину ці плоди вважались розкішшю і були ознакою багатства.</a:t>
            </a:r>
          </a:p>
          <a:p>
            <a:pPr>
              <a:buFont typeface="Wingdings" pitchFamily="2" charset="2"/>
              <a:buChar char="v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 місті Кролевці Сумської області росте яблуня, яка належить до числа природних чудес України. Вік живого пам’ятника природи понад 200 років. Яблуня-сад або  яблуня-колонія росте у вигляді величезного куща на території понад 100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 Вона вже давно  втратила основний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материнський  стовбур, проте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налічується  близько п’ятнадцяти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врослих в землю стовбурів-гілок.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Це єдина в світі яблуня, яка росте 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таким чином і природа даного 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феномену досі не вивчена. 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Винятком також є те, що з її насіння виростають  абсолютно звичні яблуні</a:t>
            </a:r>
            <a:r>
              <a:rPr lang="uk-UA" sz="25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/>
          </a:p>
        </p:txBody>
      </p:sp>
    </p:spTree>
  </p:cSld>
  <p:clrMapOvr>
    <a:masterClrMapping/>
  </p:clrMapOvr>
  <p:transition spd="med" advTm="17000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Яблуневий цвіт: картинки, стокові Яблуневий цвіт фотографії, зображення |  Скачати з Depositpho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320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Сад не одного покоління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700808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Весняний сад, </a:t>
            </a:r>
            <a:r>
              <a:rPr lang="uk-UA" sz="3000" dirty="0" err="1" smtClean="0">
                <a:latin typeface="Times New Roman" pitchFamily="18" charset="0"/>
                <a:cs typeface="Times New Roman" pitchFamily="18" charset="0"/>
              </a:rPr>
              <a:t>квіткі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барвисті</a:t>
            </a:r>
          </a:p>
          <a:p>
            <a:pPr>
              <a:buNone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Пісні пташині в вишині</a:t>
            </a:r>
          </a:p>
          <a:p>
            <a:pPr>
              <a:buNone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І ти у сяйві і намисті</a:t>
            </a:r>
          </a:p>
          <a:p>
            <a:pPr>
              <a:buNone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Подібна сонцю і весні.</a:t>
            </a:r>
          </a:p>
          <a:p>
            <a:pPr>
              <a:buNone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А в небі радість журавлина</a:t>
            </a:r>
          </a:p>
          <a:p>
            <a:pPr>
              <a:buNone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І даль степів, мов крил розмах</a:t>
            </a:r>
          </a:p>
          <a:p>
            <a:pPr>
              <a:buNone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Моя кохана, Україно,</a:t>
            </a:r>
          </a:p>
          <a:p>
            <a:pPr>
              <a:buNone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Такою ти в моїх очах.</a:t>
            </a:r>
          </a:p>
          <a:p>
            <a:pPr>
              <a:buNone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                Володимир  Сосюра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Админ\Desktop\Сад\20220519_130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412776"/>
            <a:ext cx="3635896" cy="4847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17000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Яблуневий цвіт: картинки, стокові Яблуневий цвіт фотографії, зображення |  Скачати з Depositpho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9144000" cy="690320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5229200"/>
          </a:xfrm>
        </p:spPr>
        <p:txBody>
          <a:bodyPr>
            <a:normAutofit/>
          </a:bodyPr>
          <a:lstStyle/>
          <a:p>
            <a:pPr marL="0" lvl="2" indent="0">
              <a:buFont typeface="Wingdings" pitchFamily="2" charset="2"/>
              <a:buChar char="v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Якщо   яблуко розрізати впоперек то малюнок на серцевині на вигляд як п’ятикутна зірка. Саме  тому стародавні  алхіміки вважали яблуко символом знань.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180020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195736" y="1196752"/>
            <a:ext cx="6840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  середньому людина 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їдає близько 65 яблук кожного  року. </a:t>
            </a:r>
          </a:p>
          <a:p>
            <a:pPr>
              <a:buFont typeface="Wingdings" pitchFamily="2" charset="2"/>
              <a:buChar char="v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Ви коли-небудь задавалися питанням, чому яблука плавають і не тонуть? Відповідь доволі проста – ні 25% яблука складаються з повітря.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284984"/>
            <a:ext cx="2232248" cy="296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4211960" y="3164681"/>
            <a:ext cx="493204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 насінні яблук міститься ціанід – дуже небезпечна та отруйна речовина. Проте наше тіло може переробити невеликі дози цієї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природньої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отрути.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Сік в яблук не має кольору і прозорий як вода. При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вичавленні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яблучний  сік набуває бурого кольору через взаємодію з повітрям шляхом  окислення.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/>
              <a:t> 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med" advTm="17000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Яблуневий цвіт: картинки, стокові Яблуневий цвіт фотографії, зображення |  Скачати з Depositpho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-171400"/>
            <a:ext cx="9144000" cy="690320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4" y="4509120"/>
            <a:ext cx="813690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7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Дякуємо</a:t>
            </a:r>
          </a:p>
          <a:p>
            <a:pPr algn="ctr"/>
            <a:r>
              <a:rPr lang="uk-UA" sz="67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 увагу!</a:t>
            </a:r>
            <a:endParaRPr lang="ru-RU" sz="67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0"/>
            <a:ext cx="3556071" cy="469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17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Яблуневий цвіт: картинки, стокові Яблуневий цвіт фотографії, зображення |  Скачати з Depositpho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205"/>
            <a:ext cx="9144000" cy="690320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Мета: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12776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Поглибити теоретичні знання з біології, хімії, екології та трудового навчання.</a:t>
            </a:r>
          </a:p>
          <a:p>
            <a:pPr>
              <a:buFont typeface="Wingdings" pitchFamily="2" charset="2"/>
              <a:buChar char="v"/>
            </a:pPr>
            <a:r>
              <a:rPr lang="uk-UA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Оволодіти сучасними технологіями вирощування плодово-ягідних культур.</a:t>
            </a:r>
          </a:p>
          <a:p>
            <a:pPr>
              <a:buFont typeface="Wingdings" pitchFamily="2" charset="2"/>
              <a:buChar char="v"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Ознайомити з основами ринкової економіки, сучасними формами господарської діяльності.</a:t>
            </a:r>
          </a:p>
          <a:p>
            <a:pPr>
              <a:buFont typeface="Wingdings" pitchFamily="2" charset="2"/>
              <a:buChar char="v"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Ознайомитися з різновидом сортів.</a:t>
            </a:r>
          </a:p>
          <a:p>
            <a:pPr>
              <a:buFont typeface="Wingdings" pitchFamily="2" charset="2"/>
              <a:buChar char="v"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Виховання сучасного господаря, здатного працювати в умовах ринкової економіки.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</p:spTree>
  </p:cSld>
  <p:clrMapOvr>
    <a:masterClrMapping/>
  </p:clrMapOvr>
  <p:transition spd="med" advTm="17000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Яблуневий цвіт: картинки, стокові Яблуневий цвіт фотографії, зображення |  Скачати з Depositpho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205"/>
            <a:ext cx="9144000" cy="690320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  Очікувані результати: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Формувати практичні навички висадки фруктових дерев та догляду за ними.</a:t>
            </a:r>
          </a:p>
          <a:p>
            <a:pPr>
              <a:buFont typeface="Wingdings" pitchFamily="2" charset="2"/>
              <a:buChar char="v"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Усвідомлення власної потреби в діяльності спрямованої на захист та збереження природи.</a:t>
            </a:r>
          </a:p>
          <a:p>
            <a:pPr>
              <a:buFont typeface="Wingdings" pitchFamily="2" charset="2"/>
              <a:buChar char="v"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Можливість самореалізації.</a:t>
            </a:r>
          </a:p>
          <a:p>
            <a:pPr>
              <a:buFont typeface="Wingdings" pitchFamily="2" charset="2"/>
              <a:buChar char="v"/>
            </a:pPr>
            <a:r>
              <a:rPr lang="uk-UA" sz="3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Поглибити знання з історії рідного краю.</a:t>
            </a:r>
          </a:p>
          <a:p>
            <a:pPr>
              <a:buFont typeface="Wingdings" pitchFamily="2" charset="2"/>
              <a:buChar char="v"/>
            </a:pPr>
            <a:r>
              <a:rPr lang="uk-UA" sz="3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Формувати творчу,  працелюбну особистість.</a:t>
            </a:r>
          </a:p>
          <a:p>
            <a:pPr>
              <a:buFont typeface="Wingdings" pitchFamily="2" charset="2"/>
              <a:buChar char="v"/>
            </a:pPr>
            <a:r>
              <a:rPr lang="uk-UA" sz="3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Формувати естетичну, економічну та трудову культури учнів.</a:t>
            </a:r>
          </a:p>
          <a:p>
            <a:pPr>
              <a:buFont typeface="Wingdings" pitchFamily="2" charset="2"/>
              <a:buChar char="v"/>
            </a:pPr>
            <a:r>
              <a:rPr lang="uk-UA" sz="3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Формувати навички колективно-творчих справ.</a:t>
            </a:r>
          </a:p>
          <a:p>
            <a:pPr>
              <a:buNone/>
            </a:pP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7000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Яблуневий цвіт: картинки, стокові Яблуневий цвіт фотографії, зображення |  Скачати з Depositpho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-45205"/>
            <a:ext cx="9144000" cy="690320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5536" y="260648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    Так сталося історично, що заснування школи і закладання саду відбулося майже одночасно, 1961 рік. Площа  була 0, 50 га.</a:t>
            </a:r>
            <a:br>
              <a:rPr lang="uk-UA" sz="3000" dirty="0" smtClean="0">
                <a:latin typeface="Times New Roman" pitchFamily="18" charset="0"/>
                <a:cs typeface="Times New Roman" pitchFamily="18" charset="0"/>
              </a:rPr>
            </a:br>
            <a:endParaRPr lang="ru-RU" sz="3000" dirty="0"/>
          </a:p>
        </p:txBody>
      </p:sp>
      <p:pic>
        <p:nvPicPr>
          <p:cNvPr id="35841" name="Picture 1" descr="C:\Users\Админ\Downloads\IMG_20221128_095609 (1).jpg"/>
          <p:cNvPicPr>
            <a:picLocks noChangeAspect="1" noChangeArrowheads="1"/>
          </p:cNvPicPr>
          <p:nvPr/>
        </p:nvPicPr>
        <p:blipFill>
          <a:blip r:embed="rId3" cstate="print"/>
          <a:srcRect l="5742" t="4040" r="10914" b="8862"/>
          <a:stretch>
            <a:fillRect/>
          </a:stretch>
        </p:blipFill>
        <p:spPr bwMode="auto">
          <a:xfrm rot="5400000">
            <a:off x="4642061" y="2278819"/>
            <a:ext cx="4680521" cy="3668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2" name="Picture 2" descr="C:\Users\Админ\Downloads\IMG_20221128_095620.jpg"/>
          <p:cNvPicPr>
            <a:picLocks noChangeAspect="1" noChangeArrowheads="1"/>
          </p:cNvPicPr>
          <p:nvPr/>
        </p:nvPicPr>
        <p:blipFill>
          <a:blip r:embed="rId4" cstate="print"/>
          <a:srcRect l="5608" t="12463" r="2791" b="12761"/>
          <a:stretch>
            <a:fillRect/>
          </a:stretch>
        </p:blipFill>
        <p:spPr bwMode="auto">
          <a:xfrm>
            <a:off x="770218" y="1700808"/>
            <a:ext cx="401060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3" name="Picture 3" descr="C:\Users\Админ\Downloads\20221128_095856.jpg"/>
          <p:cNvPicPr>
            <a:picLocks noChangeAspect="1" noChangeArrowheads="1"/>
          </p:cNvPicPr>
          <p:nvPr/>
        </p:nvPicPr>
        <p:blipFill>
          <a:blip r:embed="rId5" cstate="print"/>
          <a:srcRect l="53937" t="5901" r="9051" b="2751"/>
          <a:stretch>
            <a:fillRect/>
          </a:stretch>
        </p:blipFill>
        <p:spPr bwMode="auto">
          <a:xfrm rot="5400000">
            <a:off x="1635353" y="3137682"/>
            <a:ext cx="2213282" cy="4236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Админ\Downloads\20221128_095856.jpg"/>
          <p:cNvPicPr>
            <a:picLocks noChangeAspect="1" noChangeArrowheads="1"/>
          </p:cNvPicPr>
          <p:nvPr/>
        </p:nvPicPr>
        <p:blipFill>
          <a:blip r:embed="rId5" cstate="print"/>
          <a:srcRect l="53937" t="5901" r="9051" b="2751"/>
          <a:stretch>
            <a:fillRect/>
          </a:stretch>
        </p:blipFill>
        <p:spPr bwMode="auto">
          <a:xfrm rot="5400000">
            <a:off x="1550949" y="3137683"/>
            <a:ext cx="2213282" cy="4236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1700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Яблуневий цвіт: картинки, стокові Яблуневий цвіт фотографії, зображення |  Скачати з Depositpho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-45205"/>
            <a:ext cx="9144000" cy="690320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511256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Чому саме яблуневий сад?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Яблуня є основної плодовою культурою.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Її поширення пояснюється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господарсько-біоло-гічними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якостями: 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велика кількість сортів;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найрізноманітніші умови вирощування;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висока продуктивність;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цілющі та дієтичні якості плодів.</a:t>
            </a:r>
            <a:endParaRPr lang="ru-RU" dirty="0"/>
          </a:p>
        </p:txBody>
      </p:sp>
    </p:spTree>
  </p:cSld>
  <p:clrMapOvr>
    <a:masterClrMapping/>
  </p:clrMapOvr>
  <p:transition spd="med" advTm="17000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Яблуневий цвіт: картинки, стокові Яблуневий цвіт фотографії, зображення |  Скачати з Depositpho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-45205"/>
            <a:ext cx="9144000" cy="690320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0"/>
            <a:ext cx="4824536" cy="561662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marL="0" indent="0">
              <a:buNone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uk-UA" sz="12000" dirty="0" smtClean="0">
                <a:latin typeface="Times New Roman" pitchFamily="18" charset="0"/>
                <a:cs typeface="Times New Roman" pitchFamily="18" charset="0"/>
              </a:rPr>
              <a:t>Яблуня відноситься до родини Розових, яка включає в себе  близько 50 видів. </a:t>
            </a:r>
          </a:p>
          <a:p>
            <a:pPr marL="0" indent="0">
              <a:buNone/>
            </a:pPr>
            <a:r>
              <a:rPr lang="uk-UA" sz="12000" dirty="0" smtClean="0">
                <a:latin typeface="Times New Roman" pitchFamily="18" charset="0"/>
                <a:cs typeface="Times New Roman" pitchFamily="18" charset="0"/>
              </a:rPr>
              <a:t>     Більшість сортів досить добре переносять несприятливі умови вирощування. Вони миряться із довгочасними засухами, з деякими надлишками вологи, але не терплять близького стояння ґрунтової води і засолених ґрунтів. Яблуня живе до 100 років, при правильному догляді  плодоносить до 60 років.</a:t>
            </a:r>
            <a:endParaRPr lang="ru-RU" sz="1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9800" dirty="0"/>
          </a:p>
        </p:txBody>
      </p:sp>
      <p:sp>
        <p:nvSpPr>
          <p:cNvPr id="1026" name="AutoShape 2" descr="Чим і як обприскувати яблуні навесні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Чим і як обприскувати яблуні навесні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Чим і як обприскувати яблуні навесні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17" name="Picture 1" descr="C:\Users\Админ\Downloads\20221106_1318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37974" y="926722"/>
            <a:ext cx="5328592" cy="3996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788024" y="5565338"/>
            <a:ext cx="43559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«Ровесник </a:t>
            </a:r>
          </a:p>
          <a:p>
            <a:pPr algn="ctr"/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нашої школи 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зістарівся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ransition spd="med" advTm="17000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Яблуневий цвіт: картинки, стокові Яблуневий цвіт фотографії, зображення |  Скачати з Depositpho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-45205"/>
            <a:ext cx="9144000" cy="690320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25963"/>
          </a:xfrm>
        </p:spPr>
        <p:txBody>
          <a:bodyPr/>
          <a:lstStyle/>
          <a:p>
            <a:pPr>
              <a:buNone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    І етап відновлення саду  відбувся 2015 році.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3000" dirty="0" err="1" smtClean="0">
                <a:latin typeface="Times New Roman" pitchFamily="18" charset="0"/>
                <a:cs typeface="Times New Roman" pitchFamily="18" charset="0"/>
              </a:rPr>
              <a:t>Випусниками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того року висаджено саджанці яблунь, які закупила італійська волонтерська компанія «</a:t>
            </a:r>
            <a:r>
              <a:rPr lang="uk-UA" sz="3000" dirty="0" err="1" smtClean="0">
                <a:latin typeface="Times New Roman" pitchFamily="18" charset="0"/>
                <a:cs typeface="Times New Roman" pitchFamily="18" charset="0"/>
              </a:rPr>
              <a:t>Домані–завтра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 marL="0" indent="0">
              <a:buNone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32770" name="Picture 2" descr="H:\Садимо сад\DSC01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988840"/>
            <a:ext cx="307255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H:\Садимо сад\DSC014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383106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H:\Садимо сад\DSC014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8011" y="1844824"/>
            <a:ext cx="336037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17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Яблуневий цвіт: картинки, стокові Яблуневий цвіт фотографії, зображення |  Скачати з Depositpho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-45205"/>
            <a:ext cx="9144000" cy="6903205"/>
          </a:xfrm>
          <a:prstGeom prst="rect">
            <a:avLst/>
          </a:prstGeom>
          <a:noFill/>
        </p:spPr>
      </p:pic>
      <p:pic>
        <p:nvPicPr>
          <p:cNvPr id="7" name="Picture 2" descr="H:\Садимо сад\DSC01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645024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H:\Садимо сад\DSC014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052736"/>
            <a:ext cx="3456385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H:\Садимо сад\DSC014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124744"/>
            <a:ext cx="350803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51520" y="116632"/>
            <a:ext cx="86409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Були висаджені кущі смородини та пізні сорти яблунь: «Чемпіон», «</a:t>
            </a:r>
            <a:r>
              <a:rPr lang="uk-UA" sz="3000" dirty="0" err="1" smtClean="0">
                <a:latin typeface="Times New Roman" pitchFamily="18" charset="0"/>
                <a:cs typeface="Times New Roman" pitchFamily="18" charset="0"/>
              </a:rPr>
              <a:t>Флоріна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uk-UA" sz="3000" dirty="0" err="1" smtClean="0">
                <a:latin typeface="Times New Roman" pitchFamily="18" charset="0"/>
                <a:cs typeface="Times New Roman" pitchFamily="18" charset="0"/>
              </a:rPr>
              <a:t>Муцу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endParaRPr lang="ru-RU" dirty="0"/>
          </a:p>
        </p:txBody>
      </p:sp>
      <p:pic>
        <p:nvPicPr>
          <p:cNvPr id="32769" name="Picture 1" descr="H:\Ділянки\DSC090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5" y="3717032"/>
            <a:ext cx="3696411" cy="2772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:\Садимо сад\DSC01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6408" y="3797424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17000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1035</Words>
  <Application>Microsoft Office PowerPoint</Application>
  <PresentationFormat>Экран (4:3)</PresentationFormat>
  <Paragraphs>85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Конкурс  «Досліджуємо та примножуємо природу рідного краю» </vt:lpstr>
      <vt:lpstr>Сад не одного покоління</vt:lpstr>
      <vt:lpstr>Мета:</vt:lpstr>
      <vt:lpstr>      Очікувані результати:</vt:lpstr>
      <vt:lpstr>Слайд 5</vt:lpstr>
      <vt:lpstr>Слайд 6</vt:lpstr>
      <vt:lpstr>Слайд 7</vt:lpstr>
      <vt:lpstr>Слайд 8</vt:lpstr>
      <vt:lpstr>Слайд 9</vt:lpstr>
      <vt:lpstr>Найкраще досягнення – бачити перші плоди.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«Досліджуємо та примножуємо природу рідного краю»</dc:title>
  <dc:creator>Админ</dc:creator>
  <cp:lastModifiedBy>Админ</cp:lastModifiedBy>
  <cp:revision>46</cp:revision>
  <dcterms:created xsi:type="dcterms:W3CDTF">2022-11-23T11:01:06Z</dcterms:created>
  <dcterms:modified xsi:type="dcterms:W3CDTF">2022-11-29T10:10:55Z</dcterms:modified>
</cp:coreProperties>
</file>