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9890-DBFA-420A-85C5-11C4E6956F89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B4424-85AB-442A-A3B0-6555AFF1E55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679C-7456-4024-8756-E7F71B57D9F0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ACBA-2EFE-43E2-B8B5-DAE79FCA2A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ВУГЛЕВОДИ. КЛАСИФІКАЦІЯ ВУГЛЕВОДІВ, ЇХ УТВОРЕННЯ Й ПОШИРЕННЯ У ПРИРОДІ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Georgia" pitchFamily="18" charset="0"/>
              </a:rPr>
              <a:t>Поширення вуглеводів у природі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valerian7_large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06" y="685800"/>
            <a:ext cx="3611893" cy="2167136"/>
          </a:xfrm>
          <a:prstGeom prst="rect">
            <a:avLst/>
          </a:prstGeom>
        </p:spPr>
      </p:pic>
      <p:pic>
        <p:nvPicPr>
          <p:cNvPr id="5" name="Рисунок 4" descr="corinna-2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88718"/>
            <a:ext cx="2669282" cy="2669282"/>
          </a:xfrm>
          <a:prstGeom prst="rect">
            <a:avLst/>
          </a:prstGeom>
        </p:spPr>
      </p:pic>
      <p:pic>
        <p:nvPicPr>
          <p:cNvPr id="6" name="Рисунок 5" descr="product_image_list_6172a83089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9595" y="2852936"/>
            <a:ext cx="3604405" cy="2160240"/>
          </a:xfrm>
          <a:prstGeom prst="rect">
            <a:avLst/>
          </a:prstGeom>
        </p:spPr>
      </p:pic>
      <p:pic>
        <p:nvPicPr>
          <p:cNvPr id="7" name="Рисунок 6" descr="osoben-ochistk-kukuruz-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812808"/>
            <a:ext cx="3635896" cy="2045192"/>
          </a:xfrm>
          <a:prstGeom prst="rect">
            <a:avLst/>
          </a:prstGeom>
        </p:spPr>
      </p:pic>
      <p:pic>
        <p:nvPicPr>
          <p:cNvPr id="8" name="Рисунок 7" descr="rice-625_625x350_714267498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5242694"/>
            <a:ext cx="2884475" cy="1615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12474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Georgia" pitchFamily="18" charset="0"/>
              </a:rPr>
              <a:t>Крохмаль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844824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Найпоширеніший у рослинному світі вуглевод, який відкладається в корінні, бульбах, зернах рослин. Масова частка в бульбах картоплі – 20%, у зернах пшениці та кукурудзи – 70%, рису – 80%. </a:t>
            </a:r>
          </a:p>
          <a:p>
            <a:r>
              <a:rPr lang="uk-UA" dirty="0" smtClean="0">
                <a:latin typeface="Georgia" pitchFamily="18" charset="0"/>
              </a:rPr>
              <a:t>Є запасним джерелом поживних речовин у рослин.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Georgia" pitchFamily="18" charset="0"/>
              </a:rPr>
              <a:t>Поширення вуглеводів у природі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 </a:t>
            </a:r>
          </a:p>
        </p:txBody>
      </p:sp>
      <p:pic>
        <p:nvPicPr>
          <p:cNvPr id="4" name="Рисунок 3" descr="a95a506-derevy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1082" y="908720"/>
            <a:ext cx="3702918" cy="2468612"/>
          </a:xfrm>
          <a:prstGeom prst="rect">
            <a:avLst/>
          </a:prstGeom>
        </p:spPr>
      </p:pic>
      <p:pic>
        <p:nvPicPr>
          <p:cNvPr id="5" name="Рисунок 4" descr="cotton2911-768x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4409728"/>
            <a:ext cx="3672408" cy="2448272"/>
          </a:xfrm>
          <a:prstGeom prst="rect">
            <a:avLst/>
          </a:prstGeom>
        </p:spPr>
      </p:pic>
      <p:pic>
        <p:nvPicPr>
          <p:cNvPr id="6" name="Рисунок 5" descr="Jute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54016"/>
            <a:ext cx="3871979" cy="2903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9087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Georgia" pitchFamily="18" charset="0"/>
              </a:rPr>
              <a:t>Целюлоза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77281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Головна складова частина оболонок клітин вищих рослин. ЇЇ масова частка в деревині становить близько 50%, у волокнах бавовни – до 98%, у корі джута – до 75%. </a:t>
            </a:r>
          </a:p>
          <a:p>
            <a:r>
              <a:rPr lang="uk-UA" dirty="0" smtClean="0">
                <a:latin typeface="Georgia" pitchFamily="18" charset="0"/>
              </a:rPr>
              <a:t>Будівельний матеріал для рослин, структурна і опорна функції. 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Узагальнення та систематизація  знань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19675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Скласти та заповнити таблицю</a:t>
            </a:r>
            <a:endParaRPr lang="uk-UA" dirty="0"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51920" y="1556792"/>
          <a:ext cx="1584176" cy="4377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</a:tblGrid>
              <a:tr h="43776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itchFamily="18" charset="0"/>
                        </a:rPr>
                        <a:t>Вуглеводи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2492896"/>
          <a:ext cx="18002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Моносахариди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23928" y="2564903"/>
          <a:ext cx="1535832" cy="365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35832"/>
              </a:tblGrid>
              <a:tr h="298832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Дисахариди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660232" y="2564904"/>
          <a:ext cx="1823864" cy="365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23864"/>
              </a:tblGrid>
              <a:tr h="298832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Полісахариди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3284984"/>
          <a:ext cx="1103784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Гексози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23728" y="3284984"/>
          <a:ext cx="1103784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Пентози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H="1">
            <a:off x="1475656" y="1988840"/>
            <a:ext cx="3168352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4008" y="198884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4008" y="1988840"/>
            <a:ext cx="288032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83568" y="2852936"/>
            <a:ext cx="576064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59632" y="2852936"/>
            <a:ext cx="1296144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95536" y="4077072"/>
          <a:ext cx="1103784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Глюкоза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95536" y="4797152"/>
          <a:ext cx="1319808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980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Фруктоза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95536" y="5517232"/>
          <a:ext cx="1319808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980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Галактоза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107504" y="3645024"/>
            <a:ext cx="0" cy="2232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7504" y="4293096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7504" y="5013176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7504" y="5661248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267744" y="4077072"/>
          <a:ext cx="959768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976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Рибоза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2267744" y="4797152"/>
          <a:ext cx="1823864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2386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Дезоксирибоза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2123728" y="3645024"/>
            <a:ext cx="0" cy="1656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123728" y="4221088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123728" y="501317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4572000" y="3501008"/>
          <a:ext cx="117579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579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Сахароза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572000" y="4221088"/>
          <a:ext cx="1103784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Лактоза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4572000" y="4869160"/>
          <a:ext cx="1319808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980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Мальтоза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4" name="Прямая соединительная линия 43"/>
          <p:cNvCxnSpPr/>
          <p:nvPr/>
        </p:nvCxnSpPr>
        <p:spPr>
          <a:xfrm>
            <a:off x="4283968" y="2924944"/>
            <a:ext cx="0" cy="230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283968" y="371703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283968" y="443711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283968" y="5085184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6948264" y="3429000"/>
          <a:ext cx="1296144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Крохмаль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6948264" y="4149080"/>
          <a:ext cx="139181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Целюлоза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20272" y="4869160"/>
          <a:ext cx="117579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579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Georgia" pitchFamily="18" charset="0"/>
                        </a:rPr>
                        <a:t>Глікоген</a:t>
                      </a:r>
                      <a:endParaRPr lang="uk-UA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5" name="Прямая соединительная линия 54"/>
          <p:cNvCxnSpPr/>
          <p:nvPr/>
        </p:nvCxnSpPr>
        <p:spPr>
          <a:xfrm>
            <a:off x="6732240" y="2924944"/>
            <a:ext cx="0" cy="2520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3645024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732240" y="4365104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732240" y="5085184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Актуалізація опорних </a:t>
            </a:r>
            <a:r>
              <a:rPr lang="uk-UA" b="1" dirty="0" smtClean="0">
                <a:latin typeface="Georgia" pitchFamily="18" charset="0"/>
              </a:rPr>
              <a:t>знань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Georgia" pitchFamily="18" charset="0"/>
              </a:rPr>
              <a:t>3 перелічених сполук виберіть ті, що можуть утворитися в результаті гідролізу жирів:</a:t>
            </a:r>
            <a:endParaRPr lang="uk-UA" dirty="0"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а) одноатомні спирти; б) гліцерин;</a:t>
            </a:r>
            <a:endParaRPr lang="uk-UA" dirty="0"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в) етиленгліколь; г) мурашина кислота;</a:t>
            </a:r>
            <a:endParaRPr lang="uk-UA" dirty="0"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д) пальмітинова кислота.</a:t>
            </a:r>
            <a:endParaRPr lang="uk-UA" dirty="0">
              <a:latin typeface="Georgia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Beta-D-glucose-3D-bal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373055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112474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6064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Georgia" pitchFamily="18" charset="0"/>
              </a:rPr>
              <a:t>Вуглеводи - найважливіші природні сполуки, що характеризуються біологічною активністю, відіграють важливу роль у житті рослин, тварин, людини</a:t>
            </a:r>
            <a:r>
              <a:rPr lang="uk-UA" dirty="0" smtClean="0">
                <a:latin typeface="Georgia" pitchFamily="18" charset="0"/>
              </a:rPr>
              <a:t>.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30120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Свою назву вони одержали через перші уявлення про склад вуглеводів як сполуки Карбону з водою: </a:t>
            </a:r>
            <a:r>
              <a:rPr lang="uk-UA" dirty="0" err="1" smtClean="0">
                <a:latin typeface="Georgia" pitchFamily="18" charset="0"/>
              </a:rPr>
              <a:t>С</a:t>
            </a:r>
            <a:r>
              <a:rPr lang="uk-UA" baseline="-25000" dirty="0" err="1" smtClean="0">
                <a:latin typeface="Georgia" pitchFamily="18" charset="0"/>
              </a:rPr>
              <a:t>х</a:t>
            </a:r>
            <a:r>
              <a:rPr lang="uk-UA" dirty="0" smtClean="0">
                <a:latin typeface="Georgia" pitchFamily="18" charset="0"/>
              </a:rPr>
              <a:t> (Н</a:t>
            </a:r>
            <a:r>
              <a:rPr lang="uk-UA" baseline="-25000" dirty="0" smtClean="0">
                <a:latin typeface="Georgia" pitchFamily="18" charset="0"/>
              </a:rPr>
              <a:t>2</a:t>
            </a:r>
            <a:r>
              <a:rPr lang="uk-UA" dirty="0" smtClean="0">
                <a:latin typeface="Georgia" pitchFamily="18" charset="0"/>
              </a:rPr>
              <a:t>O)</a:t>
            </a:r>
            <a:r>
              <a:rPr lang="uk-UA" baseline="-25000" dirty="0" smtClean="0">
                <a:latin typeface="Georgia" pitchFamily="18" charset="0"/>
              </a:rPr>
              <a:t>y</a:t>
            </a:r>
            <a:r>
              <a:rPr lang="uk-UA" dirty="0" smtClean="0">
                <a:latin typeface="Georgia" pitchFamily="18" charset="0"/>
              </a:rPr>
              <a:t>. Ця назва збереглася дотепер, хоча доведено складну будову вуглеводів.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Глюкоза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Sucrose_molecu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3547726" cy="2584574"/>
          </a:xfrm>
          <a:prstGeom prst="rect">
            <a:avLst/>
          </a:prstGeom>
        </p:spPr>
      </p:pic>
      <p:pic>
        <p:nvPicPr>
          <p:cNvPr id="5" name="Рисунок 4" descr="Cellulose-Ibeta-from-xtal-2002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9144000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04664"/>
            <a:ext cx="504056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Вуглеводи входять до складу клітин і тканин усіх рослинних і тваринних організмів і за масою становлять переважну частину органічної речовини на Землі. На частку вуглеводів припадає близько 80 % сухої речовини рослин і близько 20 % — тварин. їжа людини на 70 % складається з вуглеводів. Рослини синтезують вуглеводи з неорганічних сполук — вуглекислого газу й води (СO</a:t>
            </a:r>
            <a:r>
              <a:rPr lang="uk-UA" baseline="-25000" dirty="0" smtClean="0">
                <a:latin typeface="Georgia" pitchFamily="18" charset="0"/>
              </a:rPr>
              <a:t>2</a:t>
            </a:r>
            <a:r>
              <a:rPr lang="uk-UA" dirty="0" smtClean="0">
                <a:latin typeface="Georgia" pitchFamily="18" charset="0"/>
              </a:rPr>
              <a:t> і Н</a:t>
            </a:r>
            <a:r>
              <a:rPr lang="uk-UA" baseline="-25000" dirty="0" smtClean="0">
                <a:latin typeface="Georgia" pitchFamily="18" charset="0"/>
              </a:rPr>
              <a:t>2</a:t>
            </a:r>
            <a:r>
              <a:rPr lang="uk-UA" dirty="0" smtClean="0">
                <a:latin typeface="Georgia" pitchFamily="18" charset="0"/>
              </a:rPr>
              <a:t>O)</a:t>
            </a:r>
            <a:r>
              <a:rPr lang="uk-UA" dirty="0" err="1" smtClean="0">
                <a:latin typeface="Georgia" pitchFamily="18" charset="0"/>
              </a:rPr>
              <a:t>.Вуглеводи</a:t>
            </a:r>
            <a:r>
              <a:rPr lang="uk-UA" dirty="0" smtClean="0">
                <a:latin typeface="Georgia" pitchFamily="18" charset="0"/>
              </a:rPr>
              <a:t> мають загальну формулу </a:t>
            </a:r>
            <a:r>
              <a:rPr lang="uk-UA" dirty="0" err="1" smtClean="0">
                <a:latin typeface="Georgia" pitchFamily="18" charset="0"/>
              </a:rPr>
              <a:t>С</a:t>
            </a:r>
            <a:r>
              <a:rPr lang="uk-UA" baseline="-25000" dirty="0" err="1" smtClean="0">
                <a:latin typeface="Georgia" pitchFamily="18" charset="0"/>
              </a:rPr>
              <a:t>n</a:t>
            </a:r>
            <a:r>
              <a:rPr lang="uk-UA" dirty="0" smtClean="0">
                <a:latin typeface="Georgia" pitchFamily="18" charset="0"/>
              </a:rPr>
              <a:t> (</a:t>
            </a:r>
            <a:r>
              <a:rPr lang="uk-UA" dirty="0" err="1" smtClean="0">
                <a:latin typeface="Georgia" pitchFamily="18" charset="0"/>
              </a:rPr>
              <a:t>HgO</a:t>
            </a:r>
            <a:r>
              <a:rPr lang="uk-UA" dirty="0" smtClean="0">
                <a:latin typeface="Georgia" pitchFamily="18" charset="0"/>
              </a:rPr>
              <a:t>)</a:t>
            </a:r>
            <a:r>
              <a:rPr lang="uk-UA" baseline="-25000" dirty="0" smtClean="0">
                <a:latin typeface="Georgia" pitchFamily="18" charset="0"/>
              </a:rPr>
              <a:t>m</a:t>
            </a:r>
            <a:r>
              <a:rPr lang="uk-UA" dirty="0" smtClean="0">
                <a:latin typeface="Georgia" pitchFamily="18" charset="0"/>
              </a:rPr>
              <a:t>, звідки й виникла назва цих природних сполук.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606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Сахароза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Целюлоза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Georgia" pitchFamily="18" charset="0"/>
              </a:rPr>
              <a:t>Класифікація вуглеводів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C:\Users\LENA\AppData\Local\Microsoft\Windows\Temporary Internet Files\Content.Word\Безымянный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97942"/>
            <a:ext cx="7776864" cy="476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77686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Вуглеводи поділяються на прості </a:t>
            </a:r>
            <a:r>
              <a:rPr lang="uk-UA" dirty="0" err="1" smtClean="0">
                <a:latin typeface="Georgia" pitchFamily="18" charset="0"/>
              </a:rPr>
              <a:t>цукри</a:t>
            </a:r>
            <a:r>
              <a:rPr lang="uk-UA" dirty="0" smtClean="0">
                <a:latin typeface="Georgia" pitchFamily="18" charset="0"/>
              </a:rPr>
              <a:t>, або моносахариди , і полімери цих простих </a:t>
            </a:r>
            <a:r>
              <a:rPr lang="uk-UA" dirty="0" err="1" smtClean="0">
                <a:latin typeface="Georgia" pitchFamily="18" charset="0"/>
              </a:rPr>
              <a:t>цукрів</a:t>
            </a:r>
            <a:r>
              <a:rPr lang="uk-UA" dirty="0" smtClean="0">
                <a:latin typeface="Georgia" pitchFamily="18" charset="0"/>
              </a:rPr>
              <a:t>, або полісахариди . Серед полісахаридів слід виокремити групу олігосахаридів, що містять у молекулі від двох до десяти </a:t>
            </a:r>
            <a:r>
              <a:rPr lang="uk-UA" dirty="0" err="1" smtClean="0">
                <a:latin typeface="Georgia" pitchFamily="18" charset="0"/>
              </a:rPr>
              <a:t>моносахаридних</a:t>
            </a:r>
            <a:r>
              <a:rPr lang="uk-UA" dirty="0" smtClean="0">
                <a:latin typeface="Georgia" pitchFamily="18" charset="0"/>
              </a:rPr>
              <a:t> залишків. До них належать, зокрема, дисахариди.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Georgia" pitchFamily="18" charset="0"/>
              </a:rPr>
              <a:t>Утворення вуглеводів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586887_16032184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6187273" cy="4534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380672"/>
            <a:ext cx="828092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latin typeface="Georgia" pitchFamily="18" charset="0"/>
              </a:rPr>
              <a:t>В процесі фотосинтезу відбувається синтез органічних речовин (глюкози) </a:t>
            </a:r>
            <a:r>
              <a:rPr lang="uk-UA" dirty="0" smtClean="0">
                <a:latin typeface="Georgia" pitchFamily="18" charset="0"/>
              </a:rPr>
              <a:t>із неорганічних</a:t>
            </a:r>
            <a:r>
              <a:rPr lang="uk-UA" dirty="0">
                <a:latin typeface="Georgia" pitchFamily="18" charset="0"/>
              </a:rPr>
              <a:t>:  6CO2 + 6H2O C6H12O6 + 6O2.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А вже з неї шляхом об’єднання кількох ланок синтезуються </a:t>
            </a:r>
            <a:r>
              <a:rPr lang="uk-UA" dirty="0" err="1">
                <a:latin typeface="Georgia" pitchFamily="18" charset="0"/>
              </a:rPr>
              <a:t>ди-</a:t>
            </a:r>
            <a:r>
              <a:rPr lang="uk-UA" dirty="0">
                <a:latin typeface="Georgia" pitchFamily="18" charset="0"/>
              </a:rPr>
              <a:t> та полісахариди</a:t>
            </a:r>
            <a:br>
              <a:rPr lang="uk-UA" dirty="0">
                <a:latin typeface="Georgia" pitchFamily="18" charset="0"/>
              </a:rPr>
            </a:br>
            <a:r>
              <a:rPr lang="uk-UA" b="1" dirty="0">
                <a:latin typeface="Georgia" pitchFamily="18" charset="0"/>
              </a:rPr>
              <a:t>Утворення полісахаридів:  </a:t>
            </a:r>
            <a:r>
              <a:rPr lang="uk-UA" dirty="0">
                <a:latin typeface="Georgia" pitchFamily="18" charset="0"/>
              </a:rPr>
              <a:t>nС6Н12О6 → - (С6Н10О5)n - + </a:t>
            </a:r>
            <a:r>
              <a:rPr lang="uk-UA" dirty="0" smtClean="0">
                <a:latin typeface="Georgia" pitchFamily="18" charset="0"/>
              </a:rPr>
              <a:t>nН2О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Georgia" pitchFamily="18" charset="0"/>
              </a:rPr>
              <a:t>Поширення вуглеводів у природі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vynogra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894" y="908720"/>
            <a:ext cx="3336106" cy="2332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9087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Georgia" pitchFamily="18" charset="0"/>
              </a:rPr>
              <a:t>Глюкоза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6" name="Рисунок 5" descr="AdobeStock_67050881_673x378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212976"/>
            <a:ext cx="3347864" cy="1704206"/>
          </a:xfrm>
          <a:prstGeom prst="rect">
            <a:avLst/>
          </a:prstGeom>
        </p:spPr>
      </p:pic>
      <p:pic>
        <p:nvPicPr>
          <p:cNvPr id="7" name="Рисунок 6" descr="czukrovi-buryak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1053" y="4869160"/>
            <a:ext cx="3362948" cy="1988840"/>
          </a:xfrm>
          <a:prstGeom prst="rect">
            <a:avLst/>
          </a:prstGeom>
        </p:spPr>
      </p:pic>
      <p:pic>
        <p:nvPicPr>
          <p:cNvPr id="8" name="Рисунок 7" descr="3028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953000"/>
            <a:ext cx="3810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844824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Її багато у винограді, цукровій тростині, цукрових буряках, солодких фруктах та ягодах. Глюкоза входить до складу тваринних організмів. Її масова частка в крові людини складає 0,1%.</a:t>
            </a:r>
          </a:p>
          <a:p>
            <a:r>
              <a:rPr lang="uk-UA" dirty="0" smtClean="0">
                <a:latin typeface="Georgia" pitchFamily="18" charset="0"/>
              </a:rPr>
              <a:t>Є основним джерелом енергії, структурною одиницею для побудови складних вуглеводів.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Georgia" pitchFamily="18" charset="0"/>
              </a:rPr>
              <a:t>Поширення вуглеводів у природі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o1_16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0960" y="4603254"/>
            <a:ext cx="4633040" cy="2254746"/>
          </a:xfrm>
          <a:prstGeom prst="rect">
            <a:avLst/>
          </a:prstGeom>
        </p:spPr>
      </p:pic>
      <p:pic>
        <p:nvPicPr>
          <p:cNvPr id="5" name="Рисунок 4" descr="DNA_Structure+Key+Labelled.pn_No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3674184" cy="3645024"/>
          </a:xfrm>
          <a:prstGeom prst="rect">
            <a:avLst/>
          </a:prstGeom>
        </p:spPr>
      </p:pic>
      <p:pic>
        <p:nvPicPr>
          <p:cNvPr id="6" name="Рисунок 5" descr="200px-Pre-mRNA-1ys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2856" y="764704"/>
            <a:ext cx="1931144" cy="4065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05273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Georgia" pitchFamily="18" charset="0"/>
              </a:rPr>
              <a:t>Рибоза та дезоксирибоза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91683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Входять до складу ДНК та РНК клітин усіх живих організмів. </a:t>
            </a:r>
          </a:p>
          <a:p>
            <a:r>
              <a:rPr lang="uk-UA" dirty="0" smtClean="0">
                <a:latin typeface="Georgia" pitchFamily="18" charset="0"/>
              </a:rPr>
              <a:t>Забезпечують збереження та передачу спадкової інформації.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Georgia" pitchFamily="18" charset="0"/>
              </a:rPr>
              <a:t>Поширення вуглеводів у природі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czukrovi-buryak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764704"/>
            <a:ext cx="3563888" cy="2107676"/>
          </a:xfrm>
          <a:prstGeom prst="rect">
            <a:avLst/>
          </a:prstGeom>
        </p:spPr>
      </p:pic>
      <p:pic>
        <p:nvPicPr>
          <p:cNvPr id="5" name="Рисунок 4" descr="AdobeStock_67050881_673x378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852936"/>
            <a:ext cx="3563888" cy="1920230"/>
          </a:xfrm>
          <a:prstGeom prst="rect">
            <a:avLst/>
          </a:prstGeom>
        </p:spPr>
      </p:pic>
      <p:pic>
        <p:nvPicPr>
          <p:cNvPr id="6" name="Рисунок 5" descr="berezovyy-s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767682"/>
            <a:ext cx="3563888" cy="1979939"/>
          </a:xfrm>
          <a:prstGeom prst="rect">
            <a:avLst/>
          </a:prstGeom>
        </p:spPr>
      </p:pic>
      <p:pic>
        <p:nvPicPr>
          <p:cNvPr id="7" name="Рисунок 6" descr="_112101903_77016316-a5f3-430a-98a3-4951c25e43c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95428"/>
            <a:ext cx="4200128" cy="2362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05273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Georgia" pitchFamily="18" charset="0"/>
              </a:rPr>
              <a:t>Сахароза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8884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Міститься в цукрових буряках (16-20%), стеблах цукрової тростини (14-16%), соці берези, багатьох овочах.</a:t>
            </a:r>
          </a:p>
          <a:p>
            <a:r>
              <a:rPr lang="uk-UA" dirty="0" smtClean="0">
                <a:latin typeface="Georgia" pitchFamily="18" charset="0"/>
              </a:rPr>
              <a:t>Є резервним вуглеводом, головна функція – запасаюча.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463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ВУГЛЕВОДИ. КЛАСИФІКАЦІЯ ВУГЛЕВОДІВ, ЇХ УТВОРЕННЯ Й ПОШИРЕННЯ У ПРИРОДІ</vt:lpstr>
      <vt:lpstr>Актуалізація опорних знань</vt:lpstr>
      <vt:lpstr> </vt:lpstr>
      <vt:lpstr> </vt:lpstr>
      <vt:lpstr>Класифікація вуглеводів</vt:lpstr>
      <vt:lpstr>Утворення вуглеводів</vt:lpstr>
      <vt:lpstr>Поширення вуглеводів у природі</vt:lpstr>
      <vt:lpstr>Поширення вуглеводів у природі</vt:lpstr>
      <vt:lpstr>Поширення вуглеводів у природі</vt:lpstr>
      <vt:lpstr>Поширення вуглеводів у природі</vt:lpstr>
      <vt:lpstr>Поширення вуглеводів у природі</vt:lpstr>
      <vt:lpstr>Узагальнення та систематизація  знань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ВУГЛЕВОДИ. КЛАСИФІКАЦІЯ ВУГЛЕВОДІВ, ЇХ УТВОРЕННЯ Й ПОШИРЕННЯ У ПРИРОДІ</dc:title>
  <dc:creator>kusih</dc:creator>
  <cp:lastModifiedBy>kusih</cp:lastModifiedBy>
  <cp:revision>22</cp:revision>
  <dcterms:created xsi:type="dcterms:W3CDTF">2023-02-23T11:00:54Z</dcterms:created>
  <dcterms:modified xsi:type="dcterms:W3CDTF">2023-02-23T16:05:32Z</dcterms:modified>
</cp:coreProperties>
</file>