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317" r:id="rId2"/>
    <p:sldId id="318" r:id="rId3"/>
    <p:sldId id="342" r:id="rId4"/>
    <p:sldId id="343" r:id="rId5"/>
    <p:sldId id="344" r:id="rId6"/>
    <p:sldId id="345" r:id="rId7"/>
    <p:sldId id="347" r:id="rId8"/>
    <p:sldId id="259" r:id="rId9"/>
    <p:sldId id="348" r:id="rId10"/>
    <p:sldId id="279" r:id="rId11"/>
    <p:sldId id="349" r:id="rId12"/>
  </p:sldIdLst>
  <p:sldSz cx="9144000" cy="5143500" type="screen16x9"/>
  <p:notesSz cx="6858000" cy="9144000"/>
  <p:embeddedFontLst>
    <p:embeddedFont>
      <p:font typeface="Alegreya" panose="020B060402020202020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italic r:id="rId23"/>
    </p:embeddedFont>
    <p:embeddedFont>
      <p:font typeface="Roboto" panose="02000000000000000000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  <a:srgbClr val="7D8A00"/>
    <a:srgbClr val="99CCFF"/>
    <a:srgbClr val="FFCCCC"/>
    <a:srgbClr val="339933"/>
    <a:srgbClr val="6A9A66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3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hyperlink" Target="https://drive.google.com/file/d/12wCwM_GevftrakC2qQFzYybtZI-uvVGM/view?usp=drive_link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PrO_-oKheG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293309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hyperlink" Target="https://wordwall.net/uk/resource/51996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0" y="2053963"/>
            <a:ext cx="4422843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11.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система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88" y="3908260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1019107" y="3996912"/>
            <a:ext cx="348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означають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слова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сома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та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вегетос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-? Як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стосується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0" name="Picture 2" descr="Вегетативна нервова система - Біологія. 8 клас. Міщу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1897" y="1438450"/>
            <a:ext cx="4019943" cy="3661577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61545" y="1733026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11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Мальчик Учиться — стоковая векторная графика и другие изображения на тему  Бумага - Бумага, Векторная графика, Высовывать язык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379" y="1935712"/>
            <a:ext cx="3099205" cy="2807097"/>
          </a:xfrm>
          <a:prstGeom prst="rect">
            <a:avLst/>
          </a:prstGeom>
          <a:noFill/>
        </p:spPr>
      </p:pic>
      <p:sp>
        <p:nvSpPr>
          <p:cNvPr id="16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340" y="3179904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dirty="0">
                <a:solidFill>
                  <a:srgbClr val="38761D"/>
                </a:solidFill>
                <a:latin typeface="Alegreya" panose="020B0604020202020204" charset="0"/>
              </a:rPr>
              <a:t>ДІЗНАЙТЕСЯ БІЛЬШЕ</a:t>
            </a:r>
            <a:endParaRPr lang="ru-RU" sz="1800" b="1" dirty="0">
              <a:solidFill>
                <a:srgbClr val="38761D"/>
              </a:solidFill>
              <a:latin typeface="Alegreya" panose="020B060402020202020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49340" y="3686175"/>
            <a:ext cx="233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E3E3E"/>
                </a:solidFill>
                <a:latin typeface="Roboto"/>
                <a:hlinkClick r:id="rId5"/>
              </a:rPr>
              <a:t>Автономна (вегетативна) нервова система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" y="3686175"/>
            <a:ext cx="560609" cy="5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27"/>
          <p:cNvSpPr txBox="1"/>
          <p:nvPr/>
        </p:nvSpPr>
        <p:spPr>
          <a:xfrm>
            <a:off x="694791" y="841647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167A80"/>
                </a:solidFill>
                <a:latin typeface="Arial" panose="020B0604020202020204" pitchFamily="34" charset="0"/>
                <a:ea typeface="Alegreya"/>
                <a:cs typeface="Arial" panose="020B0604020202020204" pitchFamily="34" charset="0"/>
                <a:sym typeface="Alegreya"/>
              </a:rPr>
              <a:t>ВИКОРИСТАНІ ДЖЕРЕЛА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6" y="750503"/>
            <a:ext cx="446315" cy="44631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6932" y="1303282"/>
            <a:ext cx="6177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Open Sans"/>
              </a:rPr>
              <a:t>Road to the Doctor. </a:t>
            </a:r>
            <a:r>
              <a:rPr lang="uk-UA" dirty="0">
                <a:solidFill>
                  <a:srgbClr val="212121"/>
                </a:solidFill>
                <a:latin typeface="Open Sans"/>
              </a:rPr>
              <a:t>Автономна (вегетативна) нервова система, 2024. </a:t>
            </a:r>
            <a:r>
              <a:rPr lang="en-US" i="1" dirty="0">
                <a:solidFill>
                  <a:srgbClr val="212121"/>
                </a:solidFill>
                <a:latin typeface="Open Sans"/>
              </a:rPr>
              <a:t>YouTube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en-US" dirty="0">
                <a:solidFill>
                  <a:srgbClr val="1A57AA"/>
                </a:solidFill>
                <a:latin typeface="Open Sans"/>
                <a:hlinkClick r:id="rId4"/>
              </a:rPr>
              <a:t>https://www.youtube.com/watch?v=PrO_-oKheGQ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 </a:t>
            </a:r>
            <a:endParaRPr lang="uk-UA" dirty="0"/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345928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гнутая влево стрелка 24"/>
          <p:cNvSpPr/>
          <p:nvPr/>
        </p:nvSpPr>
        <p:spPr>
          <a:xfrm>
            <a:off x="345612" y="1653423"/>
            <a:ext cx="830094" cy="27237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381280" y="1685849"/>
            <a:ext cx="810638" cy="1909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397493" y="1666394"/>
            <a:ext cx="810638" cy="1284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2083620" y="1027990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Нервова система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4832" y="1644920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вегетативна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260" y="1648163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соматична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5" idx="2"/>
            <a:endCxn id="15" idx="0"/>
          </p:cNvCxnSpPr>
          <p:nvPr/>
        </p:nvCxnSpPr>
        <p:spPr>
          <a:xfrm flipH="1">
            <a:off x="1928401" y="1335767"/>
            <a:ext cx="1400360" cy="312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2"/>
            <a:endCxn id="12" idx="0"/>
          </p:cNvCxnSpPr>
          <p:nvPr/>
        </p:nvCxnSpPr>
        <p:spPr>
          <a:xfrm>
            <a:off x="3328761" y="1335767"/>
            <a:ext cx="1261212" cy="309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соматичної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8405" y="2260505"/>
            <a:ext cx="45720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периферичної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іннервують</a:t>
            </a:r>
            <a:r>
              <a:rPr lang="ru-RU" dirty="0"/>
              <a:t> </a:t>
            </a:r>
            <a:r>
              <a:rPr lang="ru-RU" b="1" dirty="0" err="1"/>
              <a:t>опорно-руховий</a:t>
            </a:r>
            <a:r>
              <a:rPr lang="ru-RU" b="1" dirty="0"/>
              <a:t> </a:t>
            </a:r>
            <a:r>
              <a:rPr lang="ru-RU" b="1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b="1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98404" y="3146439"/>
            <a:ext cx="457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dirty="0" err="1"/>
              <a:t>збирає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чуття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98403" y="3823416"/>
            <a:ext cx="45720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до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, </a:t>
            </a:r>
            <a:r>
              <a:rPr lang="ru-RU" dirty="0" err="1"/>
              <a:t>керуючи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 </a:t>
            </a:r>
            <a:r>
              <a:rPr lang="ru-RU" dirty="0" err="1"/>
              <a:t>рухами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5793101" y="2528913"/>
            <a:ext cx="369651" cy="1783404"/>
          </a:xfrm>
          <a:prstGeom prst="rightBrace">
            <a:avLst>
              <a:gd name="adj1" fmla="val 8333"/>
              <a:gd name="adj2" fmla="val 503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01663" y="3287670"/>
            <a:ext cx="92044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ФУНКЦІЇ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Соматична (рухова) нервова система » Допомога учн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284" y="1008156"/>
            <a:ext cx="2702992" cy="1909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лево стрелка 8"/>
          <p:cNvSpPr/>
          <p:nvPr/>
        </p:nvSpPr>
        <p:spPr>
          <a:xfrm>
            <a:off x="590145" y="1433209"/>
            <a:ext cx="810638" cy="1284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580416" y="1413755"/>
            <a:ext cx="794427" cy="2360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соматичної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2839" y="876714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соматична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2840" y="1356612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нерви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7541" y="1941580"/>
            <a:ext cx="45720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з’єднують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посмугованими</a:t>
            </a:r>
            <a:r>
              <a:rPr lang="ru-RU" dirty="0"/>
              <a:t> </a:t>
            </a:r>
            <a:r>
              <a:rPr lang="ru-RU" dirty="0" err="1"/>
              <a:t>м’язами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свідомим</a:t>
            </a:r>
            <a:r>
              <a:rPr lang="ru-RU" dirty="0"/>
              <a:t> контролем,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рецепторами,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 як </a:t>
            </a:r>
            <a:r>
              <a:rPr lang="ru-RU" dirty="0" err="1"/>
              <a:t>зовнішнього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91055" y="3321817"/>
            <a:ext cx="457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до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6" idx="2"/>
            <a:endCxn id="7" idx="0"/>
          </p:cNvCxnSpPr>
          <p:nvPr/>
        </p:nvCxnSpPr>
        <p:spPr>
          <a:xfrm>
            <a:off x="2587980" y="1184491"/>
            <a:ext cx="1" cy="1721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16997" y="4079140"/>
            <a:ext cx="457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до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endParaRPr lang="ru-RU" dirty="0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47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8219" y="875488"/>
            <a:ext cx="2935781" cy="29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8213" y="4299626"/>
            <a:ext cx="535738" cy="56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6394034" y="4263255"/>
            <a:ext cx="23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Робота з підручником.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Дізнайтеся, які структури підписано цифрами.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877" y="730986"/>
            <a:ext cx="5267528" cy="62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соматичної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5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498" y="1340644"/>
            <a:ext cx="45720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Програми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довільних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рухів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закладені</a:t>
            </a:r>
            <a:r>
              <a:rPr lang="ru-RU" dirty="0"/>
              <a:t> в </a:t>
            </a:r>
            <a:r>
              <a:rPr lang="ru-RU" dirty="0" err="1"/>
              <a:t>асоціативних</a:t>
            </a:r>
            <a:r>
              <a:rPr lang="ru-RU" dirty="0"/>
              <a:t> зонах кори та </a:t>
            </a:r>
            <a:r>
              <a:rPr lang="ru-RU" dirty="0" err="1"/>
              <a:t>підкіркових</a:t>
            </a:r>
            <a:r>
              <a:rPr lang="ru-RU" dirty="0"/>
              <a:t> ядрах.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вроджена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–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набуті</a:t>
            </a:r>
            <a:r>
              <a:rPr lang="ru-RU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4842" y="2321668"/>
            <a:ext cx="11867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cap="all" dirty="0">
                <a:solidFill>
                  <a:schemeClr val="accent1">
                    <a:lumMod val="50000"/>
                  </a:schemeClr>
                </a:solidFill>
              </a:rPr>
              <a:t>Чутливі нейрони</a:t>
            </a:r>
            <a:endParaRPr lang="ru-RU" sz="12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2954" y="2321669"/>
            <a:ext cx="92204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cap="all" dirty="0">
                <a:solidFill>
                  <a:schemeClr val="accent1">
                    <a:lumMod val="50000"/>
                  </a:schemeClr>
                </a:solidFill>
              </a:rPr>
              <a:t>Таламус</a:t>
            </a:r>
            <a:endParaRPr lang="ru-RU" sz="12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1660" y="2315185"/>
            <a:ext cx="19520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cap="all" dirty="0">
                <a:solidFill>
                  <a:schemeClr val="accent1">
                    <a:lumMod val="50000"/>
                  </a:schemeClr>
                </a:solidFill>
              </a:rPr>
              <a:t>Рухова зона півкуль головного мозку</a:t>
            </a:r>
            <a:endParaRPr lang="ru-RU" sz="12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0950" y="2315185"/>
            <a:ext cx="17120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cap="all" dirty="0">
                <a:solidFill>
                  <a:schemeClr val="accent1">
                    <a:lumMod val="50000"/>
                  </a:schemeClr>
                </a:solidFill>
              </a:rPr>
              <a:t>Руховий нейрон спинного мозку</a:t>
            </a:r>
            <a:endParaRPr lang="ru-RU" sz="12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7327" y="2295728"/>
            <a:ext cx="15045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cap="all" dirty="0">
                <a:solidFill>
                  <a:schemeClr val="accent1">
                    <a:lumMod val="50000"/>
                  </a:schemeClr>
                </a:solidFill>
              </a:rPr>
              <a:t>М’яз, який скорочується</a:t>
            </a:r>
            <a:endParaRPr lang="ru-RU" sz="12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642" y="2328153"/>
            <a:ext cx="114137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200" cap="all" dirty="0">
                <a:solidFill>
                  <a:schemeClr val="accent1">
                    <a:lumMod val="50000"/>
                  </a:schemeClr>
                </a:solidFill>
              </a:rPr>
              <a:t>Рецептори</a:t>
            </a:r>
            <a:r>
              <a:rPr lang="uk-UA" dirty="0"/>
              <a:t> </a:t>
            </a:r>
            <a:endParaRPr lang="ru-RU" dirty="0"/>
          </a:p>
        </p:txBody>
      </p:sp>
      <p:cxnSp>
        <p:nvCxnSpPr>
          <p:cNvPr id="19" name="Shape 18"/>
          <p:cNvCxnSpPr>
            <a:stCxn id="13" idx="2"/>
          </p:cNvCxnSpPr>
          <p:nvPr/>
        </p:nvCxnSpPr>
        <p:spPr>
          <a:xfrm rot="16200000" flipH="1">
            <a:off x="990468" y="2371794"/>
            <a:ext cx="68359" cy="5966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8" idx="2"/>
          </p:cNvCxnSpPr>
          <p:nvPr/>
        </p:nvCxnSpPr>
        <p:spPr>
          <a:xfrm rot="16200000" flipH="1">
            <a:off x="2482785" y="2268777"/>
            <a:ext cx="115510" cy="114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2"/>
          </p:cNvCxnSpPr>
          <p:nvPr/>
        </p:nvCxnSpPr>
        <p:spPr>
          <a:xfrm flipV="1">
            <a:off x="3093396" y="2598668"/>
            <a:ext cx="582" cy="287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5577191" y="2859932"/>
            <a:ext cx="979252" cy="11024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2"/>
          </p:cNvCxnSpPr>
          <p:nvPr/>
        </p:nvCxnSpPr>
        <p:spPr>
          <a:xfrm flipV="1">
            <a:off x="6530502" y="2776850"/>
            <a:ext cx="6483" cy="16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42553" y="2594043"/>
            <a:ext cx="0" cy="33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42553" y="2905328"/>
            <a:ext cx="376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22332" y="2782111"/>
            <a:ext cx="6485" cy="20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828817" y="2963694"/>
            <a:ext cx="1297021" cy="2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2" idx="2"/>
          </p:cNvCxnSpPr>
          <p:nvPr/>
        </p:nvCxnSpPr>
        <p:spPr>
          <a:xfrm flipV="1">
            <a:off x="8125838" y="2757393"/>
            <a:ext cx="103761" cy="199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01047" y="3609341"/>
            <a:ext cx="619003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Людина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довільні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тренуванню</a:t>
            </a:r>
            <a:r>
              <a:rPr lang="ru-RU" dirty="0"/>
              <a:t>: </a:t>
            </a:r>
            <a:r>
              <a:rPr lang="ru-RU" dirty="0" err="1"/>
              <a:t>учень</a:t>
            </a:r>
            <a:r>
              <a:rPr lang="ru-RU" dirty="0"/>
              <a:t> / </a:t>
            </a:r>
            <a:r>
              <a:rPr lang="ru-RU" dirty="0" err="1"/>
              <a:t>учениця</a:t>
            </a:r>
            <a:r>
              <a:rPr lang="ru-RU" dirty="0"/>
              <a:t>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часом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письмо,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почерк,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індивідуальним</a:t>
            </a:r>
            <a:r>
              <a:rPr lang="ru-RU" dirty="0"/>
              <a:t>. </a:t>
            </a:r>
            <a:r>
              <a:rPr lang="ru-RU" dirty="0" err="1"/>
              <a:t>Регулярне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часто </a:t>
            </a:r>
            <a:r>
              <a:rPr lang="ru-RU" dirty="0" err="1"/>
              <a:t>стає</a:t>
            </a:r>
            <a:r>
              <a:rPr lang="ru-RU" dirty="0"/>
              <a:t> потребою.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підлітковий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часом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причин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endParaRPr lang="ru-RU" dirty="0"/>
          </a:p>
        </p:txBody>
      </p:sp>
      <p:pic>
        <p:nvPicPr>
          <p:cNvPr id="42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877" y="3501957"/>
            <a:ext cx="638772" cy="62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лево стрелка 13"/>
          <p:cNvSpPr/>
          <p:nvPr/>
        </p:nvSpPr>
        <p:spPr>
          <a:xfrm>
            <a:off x="376136" y="933856"/>
            <a:ext cx="752273" cy="30544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76136" y="927371"/>
            <a:ext cx="784698" cy="22179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89106" y="946826"/>
            <a:ext cx="778213" cy="16212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408562" y="940340"/>
            <a:ext cx="797668" cy="946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вегетативної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2987" y="1346383"/>
            <a:ext cx="443905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регулює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діяльність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непосмугованих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кишки,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серця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96360" y="879957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вегетативна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7148" y="2229794"/>
            <a:ext cx="380905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регулює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процеси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обміну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організму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0562" y="2673306"/>
            <a:ext cx="44585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підтримує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гомеостаз </a:t>
            </a:r>
            <a:r>
              <a:rPr lang="ru-RU" dirty="0"/>
              <a:t>– </a:t>
            </a:r>
            <a:r>
              <a:rPr lang="ru-RU" dirty="0" err="1"/>
              <a:t>динамічну</a:t>
            </a:r>
            <a:r>
              <a:rPr lang="ru-RU" dirty="0"/>
              <a:t>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організму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4621" y="3356767"/>
            <a:ext cx="44909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забезпечує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пристосування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) до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та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організму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92239" y="727781"/>
            <a:ext cx="302206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у головному та спинному </a:t>
            </a:r>
            <a:r>
              <a:rPr lang="ru-RU" dirty="0" err="1"/>
              <a:t>мозку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сплетінь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7" idx="3"/>
          </p:cNvCxnSpPr>
          <p:nvPr/>
        </p:nvCxnSpPr>
        <p:spPr>
          <a:xfrm flipV="1">
            <a:off x="3686641" y="1011677"/>
            <a:ext cx="2299112" cy="22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4741" y="2251468"/>
            <a:ext cx="3359012" cy="19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915" y="4494179"/>
            <a:ext cx="535738" cy="56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3579779" y="4403395"/>
            <a:ext cx="488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Розгляньте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малюнок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зверніть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увагу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майже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кожного органа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йдуть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волокна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симпатичної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парасимпатичної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систем. До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якого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органа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йде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лише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парасимпатичне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волокно?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5923" y="4340930"/>
            <a:ext cx="940646" cy="80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Скругленный прямоугольник 22"/>
          <p:cNvSpPr/>
          <p:nvPr/>
        </p:nvSpPr>
        <p:spPr>
          <a:xfrm>
            <a:off x="1319015" y="4561567"/>
            <a:ext cx="1355387" cy="425479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>
                <a:solidFill>
                  <a:schemeClr val="accent1">
                    <a:lumMod val="50000"/>
                  </a:schemeClr>
                </a:solidFill>
              </a:rPr>
              <a:t>Дізнайся більше</a:t>
            </a:r>
            <a:endParaRPr lang="ru-RU" sz="1200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вегетативної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930" y="776195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Вегетативна нс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7101" y="1398766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симпатичний відділ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7747" y="1343643"/>
            <a:ext cx="249028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Парасимпатичний відділ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flipH="1">
            <a:off x="2772242" y="1083972"/>
            <a:ext cx="1815829" cy="314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8" idx="0"/>
          </p:cNvCxnSpPr>
          <p:nvPr/>
        </p:nvCxnSpPr>
        <p:spPr>
          <a:xfrm>
            <a:off x="4588071" y="1083972"/>
            <a:ext cx="1494817" cy="259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6115" y="1996330"/>
            <a:ext cx="4366923" cy="289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протилежно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роботу </a:t>
            </a:r>
            <a:r>
              <a:rPr lang="ru-RU" dirty="0" err="1"/>
              <a:t>певного</a:t>
            </a:r>
            <a:r>
              <a:rPr lang="ru-RU" dirty="0"/>
              <a:t> органа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загальний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контроль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вегетативної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кора великих </a:t>
            </a:r>
            <a:r>
              <a:rPr lang="ru-RU" dirty="0" err="1"/>
              <a:t>півкуль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(</a:t>
            </a:r>
            <a:r>
              <a:rPr lang="ru-RU" dirty="0" err="1"/>
              <a:t>лобова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) та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підкіркові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забезпечує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 організму на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довкіллі</a:t>
            </a:r>
            <a:r>
              <a:rPr lang="ru-RU" dirty="0"/>
              <a:t> та у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самого організму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іннервується</a:t>
            </a:r>
            <a:r>
              <a:rPr lang="ru-RU" dirty="0"/>
              <a:t> як </a:t>
            </a:r>
            <a:r>
              <a:rPr lang="ru-RU" dirty="0" err="1"/>
              <a:t>симпатичним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парасимпатичним</a:t>
            </a:r>
            <a:r>
              <a:rPr lang="ru-RU" dirty="0"/>
              <a:t> </a:t>
            </a:r>
            <a:r>
              <a:rPr lang="ru-RU" dirty="0" err="1"/>
              <a:t>відділами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pic>
        <p:nvPicPr>
          <p:cNvPr id="35844" name="Picture 4" descr="Урок на тему Соматична й вегетативна нервова система"/>
          <p:cNvPicPr>
            <a:picLocks noChangeAspect="1" noChangeArrowheads="1"/>
          </p:cNvPicPr>
          <p:nvPr/>
        </p:nvPicPr>
        <p:blipFill>
          <a:blip r:embed="rId2"/>
          <a:srcRect b="17865"/>
          <a:stretch>
            <a:fillRect/>
          </a:stretch>
        </p:blipFill>
        <p:spPr bwMode="auto">
          <a:xfrm>
            <a:off x="5456468" y="1933373"/>
            <a:ext cx="3596742" cy="321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Вплив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симпатичного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парасимпатичного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відділів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</a:p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на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діяльність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деяких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органів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49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153" y="963513"/>
            <a:ext cx="8002621" cy="408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21" y="2891343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91110" y="293573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885" y="940341"/>
            <a:ext cx="7496783" cy="2042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Соматична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керує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скелетних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сприймає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проводить </a:t>
            </a:r>
            <a:r>
              <a:rPr lang="ru-RU" dirty="0" err="1">
                <a:solidFill>
                  <a:schemeClr val="tx1"/>
                </a:solidFill>
              </a:rPr>
              <a:t>сигнали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рецепторів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забезпечуючи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зв’язок</a:t>
            </a:r>
            <a:r>
              <a:rPr lang="ru-RU" dirty="0">
                <a:solidFill>
                  <a:schemeClr val="tx1"/>
                </a:solidFill>
              </a:rPr>
              <a:t> організму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середовищем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Вегетативна</a:t>
            </a:r>
            <a:r>
              <a:rPr lang="ru-RU" dirty="0">
                <a:solidFill>
                  <a:schemeClr val="tx1"/>
                </a:solidFill>
              </a:rPr>
              <a:t> (автономна)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підтримання</a:t>
            </a:r>
            <a:r>
              <a:rPr lang="ru-RU" dirty="0">
                <a:solidFill>
                  <a:schemeClr val="tx1"/>
                </a:solidFill>
              </a:rPr>
              <a:t> гомеостазу та </a:t>
            </a:r>
            <a:r>
              <a:rPr lang="ru-RU" dirty="0" err="1">
                <a:solidFill>
                  <a:schemeClr val="tx1"/>
                </a:solidFill>
              </a:rPr>
              <a:t>адаптування</a:t>
            </a:r>
            <a:r>
              <a:rPr lang="ru-RU" dirty="0">
                <a:solidFill>
                  <a:schemeClr val="tx1"/>
                </a:solidFill>
              </a:rPr>
              <a:t> організму до </a:t>
            </a:r>
            <a:r>
              <a:rPr lang="ru-RU" dirty="0" err="1">
                <a:solidFill>
                  <a:schemeClr val="tx1"/>
                </a:solidFill>
              </a:rPr>
              <a:t>змін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зовнішнього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внутрішнього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. Вона </a:t>
            </a:r>
            <a:r>
              <a:rPr lang="ru-RU" dirty="0" err="1">
                <a:solidFill>
                  <a:schemeClr val="tx1"/>
                </a:solidFill>
              </a:rPr>
              <a:t>складається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симпатичного та </a:t>
            </a:r>
            <a:r>
              <a:rPr lang="ru-RU" dirty="0" err="1">
                <a:solidFill>
                  <a:schemeClr val="tx1"/>
                </a:solidFill>
              </a:rPr>
              <a:t>парасимпатичного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Симпатичний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парасимпатичний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вегетативної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взаємодіють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собою.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385226"/>
            <a:ext cx="7490298" cy="1575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чого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організмі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соматична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координують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спинний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Яка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</a:t>
            </a:r>
            <a:r>
              <a:rPr lang="ru-RU" dirty="0">
                <a:solidFill>
                  <a:schemeClr val="tx1"/>
                </a:solidFill>
              </a:rPr>
              <a:t>, «автономна»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вегетативна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краще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характеризує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будову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симпатичний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парасимпатичний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автономної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впливають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протилежно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Яка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найактивніше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працює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стресу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381" y="1627986"/>
            <a:ext cx="3205227" cy="31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11.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соматична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вегетативна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система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Прямоугольник 3"/>
          <p:cNvSpPr/>
          <p:nvPr/>
        </p:nvSpPr>
        <p:spPr>
          <a:xfrm>
            <a:off x="571132" y="680261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https://wordwall.net/uk/resource/29330965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6074" y="526852"/>
            <a:ext cx="4590579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Укажіть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іннервує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соматична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система: </a:t>
            </a:r>
          </a:p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мозок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печінку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в)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скелетні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г)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серце</a:t>
            </a:r>
            <a:endParaRPr lang="ru-RU" sz="13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Укажіть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іннервує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вегетативна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система: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мозок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внутрішні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органи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в)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скелетні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г)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органи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чуття</a:t>
            </a:r>
            <a:endParaRPr lang="ru-RU" sz="13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3. За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функціональними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властивостями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систему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поділяють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на: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центральну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периферичну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соматичну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вегетативну</a:t>
            </a:r>
            <a:endParaRPr lang="ru-RU" sz="13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відділ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називають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автономною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: 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соматичну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центральну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в)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вегетативну</a:t>
            </a:r>
            <a:endParaRPr lang="ru-RU" sz="13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особливостями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будови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функцій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вегетативну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систему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поділяють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на: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соматичну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</a:p>
          <a:p>
            <a:pPr marL="342900" indent="-342900"/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несоматичну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автономну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вегетативну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в)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симпатичну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парасимпатичну</a:t>
            </a:r>
            <a:endParaRPr lang="ru-RU" sz="13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Укажіть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орган,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контролюється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лише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симпатичною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нервовою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системою: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серце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; 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зіниці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в)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шкіра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г)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рухова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активність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 кишки</a:t>
            </a:r>
            <a:r>
              <a:rPr lang="uk-UA" sz="13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/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На роботу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внутрішніх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органів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впливає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відділ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вегетативної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а)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симпатичний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marL="342900" indent="-342900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б)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парасимпатичний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в)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обидва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</a:rPr>
              <a:t>, г) </a:t>
            </a:r>
            <a:r>
              <a:rPr lang="ru-RU" sz="1300" i="1" dirty="0" err="1">
                <a:solidFill>
                  <a:schemeClr val="accent1">
                    <a:lumMod val="50000"/>
                  </a:schemeClr>
                </a:solidFill>
              </a:rPr>
              <a:t>жоден</a:t>
            </a:r>
            <a:endParaRPr lang="ru-RU" sz="13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132" y="1018515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https://wordwall.net/uk/resource/51996000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3958" y="4688733"/>
            <a:ext cx="3544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Які структури на малюнку позначені цифрами?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4" y="680261"/>
            <a:ext cx="593850" cy="5981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941</Words>
  <Application>Microsoft Office PowerPoint</Application>
  <PresentationFormat>Екран (16:9)</PresentationFormat>
  <Paragraphs>113</Paragraphs>
  <Slides>11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Roboto</vt:lpstr>
      <vt:lpstr>Arial</vt:lpstr>
      <vt:lpstr>Wingdings</vt:lpstr>
      <vt:lpstr>Open Sans</vt:lpstr>
      <vt:lpstr>Comic Sans MS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184</cp:revision>
  <dcterms:modified xsi:type="dcterms:W3CDTF">2025-08-21T08:04:27Z</dcterms:modified>
</cp:coreProperties>
</file>