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317" r:id="rId2"/>
    <p:sldId id="318" r:id="rId3"/>
    <p:sldId id="350" r:id="rId4"/>
    <p:sldId id="351" r:id="rId5"/>
    <p:sldId id="352" r:id="rId6"/>
    <p:sldId id="349" r:id="rId7"/>
    <p:sldId id="353" r:id="rId8"/>
    <p:sldId id="354" r:id="rId9"/>
    <p:sldId id="355" r:id="rId10"/>
    <p:sldId id="356" r:id="rId11"/>
    <p:sldId id="259" r:id="rId12"/>
    <p:sldId id="348" r:id="rId13"/>
    <p:sldId id="279" r:id="rId14"/>
    <p:sldId id="357" r:id="rId15"/>
  </p:sldIdLst>
  <p:sldSz cx="9144000" cy="5143500" type="screen16x9"/>
  <p:notesSz cx="6858000" cy="9144000"/>
  <p:embeddedFontLst>
    <p:embeddedFont>
      <p:font typeface="Alegreya" panose="020B060402020202020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21"/>
      <p: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339933"/>
    <a:srgbClr val="99CCFF"/>
    <a:srgbClr val="6A9A66"/>
    <a:srgbClr val="7D8A00"/>
    <a:srgbClr val="626C00"/>
    <a:srgbClr val="6B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88" y="60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258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16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uk/resource/55783050" TargetMode="External"/><Relationship Id="rId2" Type="http://schemas.openxmlformats.org/officeDocument/2006/relationships/hyperlink" Target="https://wordwall.net/resource/70238859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IKXkCxAz_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vxUEdPupa4Pyhc0HU0VRFVAuxpaskx9/view?usp=drive_link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1720699" y="722350"/>
            <a:ext cx="6405139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2. РЕГУЛЯТОРНІ СИСТЕМИ ОРГАНІЗМУ ЛЮДИНИ</a:t>
            </a:r>
            <a:endParaRPr sz="1600" b="1" cap="all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373555" y="1863180"/>
            <a:ext cx="8219727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§ 1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2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.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Рефлекторний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принцип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діяльності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нервової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системи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. </a:t>
            </a:r>
          </a:p>
          <a:p>
            <a:pPr lvl="0" algn="ctr"/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Рефлекси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безумовні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та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умовні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587" y="4299526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862706" y="4357400"/>
            <a:ext cx="4850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Чи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відрізняються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безумовні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рефлекси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новонародженої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дитини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дорослої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людини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uk-UA" sz="1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132" y="3433761"/>
            <a:ext cx="3105150" cy="1476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10" y="471103"/>
            <a:ext cx="1608083" cy="139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3" name="Google Shape;99;p16"/>
          <p:cNvSpPr txBox="1"/>
          <p:nvPr/>
        </p:nvSpPr>
        <p:spPr>
          <a:xfrm>
            <a:off x="1500299" y="323155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Умовні</a:t>
            </a:r>
            <a:r>
              <a:rPr lang="ru-RU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</a:t>
            </a:r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рефлекси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52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645" y="844203"/>
            <a:ext cx="8790710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b="1" dirty="0" err="1">
                <a:solidFill>
                  <a:srgbClr val="0070C0"/>
                </a:solidFill>
              </a:rPr>
              <a:t>Умовні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рефлекси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i="1" dirty="0">
                <a:solidFill>
                  <a:srgbClr val="0070C0"/>
                </a:solidFill>
              </a:rPr>
              <a:t>є </a:t>
            </a:r>
            <a:r>
              <a:rPr lang="ru-RU" i="1" dirty="0" err="1">
                <a:solidFill>
                  <a:srgbClr val="0070C0"/>
                </a:solidFill>
              </a:rPr>
              <a:t>індивідуальними</a:t>
            </a:r>
            <a:r>
              <a:rPr lang="ru-RU" dirty="0"/>
              <a:t>. За </a:t>
            </a:r>
            <a:r>
              <a:rPr lang="ru-RU" dirty="0" err="1"/>
              <a:t>зміни</a:t>
            </a:r>
            <a:r>
              <a:rPr lang="ru-RU" dirty="0"/>
              <a:t> умов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одні</a:t>
            </a:r>
            <a:r>
              <a:rPr lang="ru-RU" dirty="0"/>
              <a:t> з них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зникати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втрачають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біологічне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), а </a:t>
            </a:r>
            <a:r>
              <a:rPr lang="ru-RU" dirty="0" err="1"/>
              <a:t>інші</a:t>
            </a:r>
            <a:r>
              <a:rPr lang="ru-RU" dirty="0"/>
              <a:t> – </a:t>
            </a:r>
            <a:r>
              <a:rPr lang="ru-RU" dirty="0" err="1"/>
              <a:t>виникати</a:t>
            </a:r>
            <a:r>
              <a:rPr lang="ru-RU" dirty="0"/>
              <a:t>, </a:t>
            </a:r>
            <a:r>
              <a:rPr lang="ru-RU" dirty="0" err="1"/>
              <a:t>забезпечуючи</a:t>
            </a:r>
            <a:r>
              <a:rPr lang="ru-RU" dirty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до </a:t>
            </a:r>
            <a:r>
              <a:rPr lang="ru-RU" dirty="0" err="1"/>
              <a:t>нових</a:t>
            </a:r>
            <a:r>
              <a:rPr lang="ru-RU" dirty="0"/>
              <a:t> умов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dirty="0"/>
              <a:t>Для </a:t>
            </a:r>
            <a:r>
              <a:rPr lang="ru-RU" i="1" dirty="0" err="1">
                <a:solidFill>
                  <a:srgbClr val="0070C0"/>
                </a:solidFill>
              </a:rPr>
              <a:t>утворення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умовного</a:t>
            </a:r>
            <a:r>
              <a:rPr lang="ru-RU" i="1" dirty="0">
                <a:solidFill>
                  <a:srgbClr val="0070C0"/>
                </a:solidFill>
              </a:rPr>
              <a:t> рефлексу </a:t>
            </a:r>
            <a:r>
              <a:rPr lang="ru-RU" dirty="0" err="1"/>
              <a:t>потрібна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байдужого</a:t>
            </a:r>
            <a:r>
              <a:rPr lang="ru-RU" dirty="0"/>
              <a:t> (</a:t>
            </a:r>
            <a:r>
              <a:rPr lang="ru-RU" dirty="0" err="1"/>
              <a:t>умовного</a:t>
            </a:r>
            <a:r>
              <a:rPr lang="ru-RU" dirty="0"/>
              <a:t>) </a:t>
            </a:r>
            <a:r>
              <a:rPr lang="ru-RU" dirty="0" err="1"/>
              <a:t>подразника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обов’язкове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таких умов: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подразника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передувати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безумовного</a:t>
            </a:r>
            <a:r>
              <a:rPr lang="ru-RU" dirty="0"/>
              <a:t>, але </a:t>
            </a:r>
            <a:r>
              <a:rPr lang="ru-RU" dirty="0" err="1"/>
              <a:t>інтервал</a:t>
            </a:r>
            <a:r>
              <a:rPr lang="ru-RU" dirty="0"/>
              <a:t> часу </a:t>
            </a:r>
            <a:r>
              <a:rPr lang="ru-RU" dirty="0" err="1"/>
              <a:t>між</a:t>
            </a:r>
            <a:r>
              <a:rPr lang="ru-RU" dirty="0"/>
              <a:t> ними повинен бути </a:t>
            </a:r>
            <a:r>
              <a:rPr lang="ru-RU" dirty="0" err="1"/>
              <a:t>незначним</a:t>
            </a:r>
            <a:r>
              <a:rPr lang="ru-RU" dirty="0"/>
              <a:t> (5–30 с);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/>
              <a:t>сила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подразника</a:t>
            </a:r>
            <a:r>
              <a:rPr lang="ru-RU" dirty="0"/>
              <a:t> повинна бути </a:t>
            </a:r>
            <a:r>
              <a:rPr lang="ru-RU" dirty="0" err="1"/>
              <a:t>слабша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безумовного</a:t>
            </a:r>
            <a:r>
              <a:rPr lang="ru-RU" dirty="0"/>
              <a:t>;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err="1"/>
              <a:t>умовний</a:t>
            </a:r>
            <a:r>
              <a:rPr lang="ru-RU" dirty="0"/>
              <a:t> </a:t>
            </a:r>
            <a:r>
              <a:rPr lang="ru-RU" dirty="0" err="1"/>
              <a:t>подразник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неодноразово</a:t>
            </a:r>
            <a:r>
              <a:rPr lang="ru-RU" dirty="0"/>
              <a:t> </a:t>
            </a:r>
            <a:r>
              <a:rPr lang="ru-RU" dirty="0" err="1"/>
              <a:t>підкріплюватися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безумовного</a:t>
            </a:r>
            <a:r>
              <a:rPr lang="ru-RU" dirty="0"/>
              <a:t>;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/>
              <a:t>для </a:t>
            </a:r>
            <a:r>
              <a:rPr lang="ru-RU" dirty="0" err="1"/>
              <a:t>закріплення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рефлексу </a:t>
            </a:r>
            <a:r>
              <a:rPr lang="ru-RU" dirty="0" err="1"/>
              <a:t>потрібне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періодичне</a:t>
            </a:r>
            <a:r>
              <a:rPr lang="ru-RU" dirty="0"/>
              <a:t> </a:t>
            </a:r>
            <a:r>
              <a:rPr lang="ru-RU" dirty="0" err="1"/>
              <a:t>повторення</a:t>
            </a:r>
            <a:endParaRPr lang="ru-RU" dirty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Рефлекторна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діяльність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нервової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системи</a:t>
            </a:r>
            <a:r>
              <a:rPr lang="ru-RU" dirty="0"/>
              <a:t>, </a:t>
            </a:r>
            <a:r>
              <a:rPr lang="ru-RU" dirty="0" err="1"/>
              <a:t>пов’язана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безумовних</a:t>
            </a:r>
            <a:r>
              <a:rPr lang="ru-RU" dirty="0"/>
              <a:t> і </a:t>
            </a:r>
            <a:r>
              <a:rPr lang="ru-RU" dirty="0" err="1"/>
              <a:t>умовних</a:t>
            </a:r>
            <a:r>
              <a:rPr lang="ru-RU" dirty="0"/>
              <a:t> </a:t>
            </a:r>
            <a:r>
              <a:rPr lang="ru-RU" dirty="0" err="1"/>
              <a:t>рефлексів</a:t>
            </a:r>
            <a:r>
              <a:rPr lang="ru-RU" dirty="0"/>
              <a:t>, </a:t>
            </a:r>
            <a:r>
              <a:rPr lang="ru-RU" dirty="0" err="1"/>
              <a:t>визначає</a:t>
            </a:r>
            <a:r>
              <a:rPr lang="ru-RU" dirty="0"/>
              <a:t> всю </a:t>
            </a:r>
            <a:r>
              <a:rPr lang="ru-RU" dirty="0" err="1"/>
              <a:t>різноманітність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– </a:t>
            </a:r>
            <a:r>
              <a:rPr lang="ru-RU" dirty="0" err="1"/>
              <a:t>пам’ять</a:t>
            </a:r>
            <a:r>
              <a:rPr lang="ru-RU" dirty="0"/>
              <a:t>, </a:t>
            </a:r>
            <a:r>
              <a:rPr lang="ru-RU" dirty="0" err="1"/>
              <a:t>мислення</a:t>
            </a:r>
            <a:r>
              <a:rPr lang="ru-RU" dirty="0"/>
              <a:t> та </a:t>
            </a:r>
            <a:r>
              <a:rPr lang="ru-RU" dirty="0" err="1"/>
              <a:t>поведінка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6170" y="3674092"/>
            <a:ext cx="7980219" cy="1384995"/>
          </a:xfrm>
          <a:prstGeom prst="rect">
            <a:avLst/>
          </a:prstGeom>
          <a:solidFill>
            <a:srgbClr val="FFCCC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tx1"/>
                </a:solidFill>
              </a:rPr>
              <a:t>Умовним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подразником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може</a:t>
            </a:r>
            <a:r>
              <a:rPr lang="ru-RU" sz="1200" dirty="0">
                <a:solidFill>
                  <a:schemeClr val="tx1"/>
                </a:solidFill>
              </a:rPr>
              <a:t> бути й час. Так, </a:t>
            </a:r>
            <a:r>
              <a:rPr lang="ru-RU" sz="1200" dirty="0" err="1">
                <a:solidFill>
                  <a:schemeClr val="tx1"/>
                </a:solidFill>
              </a:rPr>
              <a:t>якщо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споживати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їжу</a:t>
            </a:r>
            <a:r>
              <a:rPr lang="ru-RU" sz="1200" dirty="0">
                <a:solidFill>
                  <a:schemeClr val="tx1"/>
                </a:solidFill>
              </a:rPr>
              <a:t> в один і той </a:t>
            </a:r>
            <a:r>
              <a:rPr lang="ru-RU" sz="1200" dirty="0" err="1">
                <a:solidFill>
                  <a:schemeClr val="tx1"/>
                </a:solidFill>
              </a:rPr>
              <a:t>самий</a:t>
            </a:r>
            <a:r>
              <a:rPr lang="ru-RU" sz="1200" dirty="0">
                <a:solidFill>
                  <a:schemeClr val="tx1"/>
                </a:solidFill>
              </a:rPr>
              <a:t> час, то в </a:t>
            </a:r>
            <a:r>
              <a:rPr lang="ru-RU" sz="1200" dirty="0" err="1">
                <a:solidFill>
                  <a:schemeClr val="tx1"/>
                </a:solidFill>
              </a:rPr>
              <a:t>цей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період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спостерігають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підвищену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секрецію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травних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соків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зростає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апетит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r>
              <a:rPr lang="ru-RU" sz="1200" dirty="0" err="1">
                <a:solidFill>
                  <a:schemeClr val="tx1"/>
                </a:solidFill>
              </a:rPr>
              <a:t>Це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слід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враховувати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під</a:t>
            </a:r>
            <a:r>
              <a:rPr lang="ru-RU" sz="1200" dirty="0">
                <a:solidFill>
                  <a:schemeClr val="tx1"/>
                </a:solidFill>
              </a:rPr>
              <a:t> час </a:t>
            </a:r>
            <a:r>
              <a:rPr lang="ru-RU" sz="1200" dirty="0" err="1">
                <a:solidFill>
                  <a:schemeClr val="tx1"/>
                </a:solidFill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</a:rPr>
              <a:t> режиму </a:t>
            </a:r>
            <a:r>
              <a:rPr lang="ru-RU" sz="1200" dirty="0" err="1">
                <a:solidFill>
                  <a:schemeClr val="tx1"/>
                </a:solidFill>
              </a:rPr>
              <a:t>харчування</a:t>
            </a:r>
            <a:r>
              <a:rPr lang="ru-RU" sz="1200" dirty="0">
                <a:solidFill>
                  <a:schemeClr val="tx1"/>
                </a:solidFill>
              </a:rPr>
              <a:t> і не </a:t>
            </a:r>
            <a:r>
              <a:rPr lang="ru-RU" sz="1200" dirty="0" err="1">
                <a:solidFill>
                  <a:schemeClr val="tx1"/>
                </a:solidFill>
              </a:rPr>
              <a:t>порушувати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його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r>
              <a:rPr lang="ru-RU" sz="1200" dirty="0" err="1">
                <a:solidFill>
                  <a:schemeClr val="tx1"/>
                </a:solidFill>
              </a:rPr>
              <a:t>Інакше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підвищення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секреції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травних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соків</a:t>
            </a:r>
            <a:r>
              <a:rPr lang="ru-RU" sz="1200" dirty="0">
                <a:solidFill>
                  <a:schemeClr val="tx1"/>
                </a:solidFill>
              </a:rPr>
              <a:t>, яке не </a:t>
            </a:r>
            <a:r>
              <a:rPr lang="ru-RU" sz="1200" dirty="0" err="1">
                <a:solidFill>
                  <a:schemeClr val="tx1"/>
                </a:solidFill>
              </a:rPr>
              <a:t>супроводжується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err="1">
                <a:solidFill>
                  <a:schemeClr val="tx1"/>
                </a:solidFill>
              </a:rPr>
              <a:t>надходженням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їжі</a:t>
            </a:r>
            <a:r>
              <a:rPr lang="ru-RU" sz="1200" dirty="0">
                <a:solidFill>
                  <a:schemeClr val="tx1"/>
                </a:solidFill>
              </a:rPr>
              <a:t> у </a:t>
            </a:r>
            <a:r>
              <a:rPr lang="ru-RU" sz="1200" dirty="0" err="1">
                <a:solidFill>
                  <a:schemeClr val="tx1"/>
                </a:solidFill>
              </a:rPr>
              <a:t>травну</a:t>
            </a:r>
            <a:r>
              <a:rPr lang="ru-RU" sz="1200" dirty="0">
                <a:solidFill>
                  <a:schemeClr val="tx1"/>
                </a:solidFill>
              </a:rPr>
              <a:t> систему, </a:t>
            </a:r>
            <a:r>
              <a:rPr lang="ru-RU" sz="1200" dirty="0" err="1">
                <a:solidFill>
                  <a:schemeClr val="tx1"/>
                </a:solidFill>
              </a:rPr>
              <a:t>може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шкідливо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вплинути</a:t>
            </a:r>
            <a:r>
              <a:rPr lang="ru-RU" sz="1200" dirty="0">
                <a:solidFill>
                  <a:schemeClr val="tx1"/>
                </a:solidFill>
              </a:rPr>
              <a:t> на </a:t>
            </a:r>
            <a:r>
              <a:rPr lang="ru-RU" sz="1200" dirty="0" err="1">
                <a:solidFill>
                  <a:schemeClr val="tx1"/>
                </a:solidFill>
              </a:rPr>
              <a:t>слизову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кишково-шлункового</a:t>
            </a:r>
            <a:r>
              <a:rPr lang="ru-RU" sz="1200" dirty="0">
                <a:solidFill>
                  <a:schemeClr val="tx1"/>
                </a:solidFill>
              </a:rPr>
              <a:t> тракту. </a:t>
            </a:r>
            <a:r>
              <a:rPr lang="ru-RU" sz="1200" dirty="0" err="1">
                <a:solidFill>
                  <a:schemeClr val="tx1"/>
                </a:solidFill>
              </a:rPr>
              <a:t>Наслідком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цього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може</a:t>
            </a:r>
            <a:r>
              <a:rPr lang="ru-RU" sz="1200" dirty="0">
                <a:solidFill>
                  <a:schemeClr val="tx1"/>
                </a:solidFill>
              </a:rPr>
              <a:t> бути </a:t>
            </a:r>
            <a:r>
              <a:rPr lang="ru-RU" sz="1200" dirty="0" err="1">
                <a:solidFill>
                  <a:schemeClr val="tx1"/>
                </a:solidFill>
              </a:rPr>
              <a:t>виникнення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виразки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шлунка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або</a:t>
            </a:r>
            <a:r>
              <a:rPr lang="ru-RU" sz="1200" dirty="0">
                <a:solidFill>
                  <a:schemeClr val="tx1"/>
                </a:solidFill>
              </a:rPr>
              <a:t> кишки. За </a:t>
            </a:r>
            <a:r>
              <a:rPr lang="ru-RU" sz="1200" dirty="0" err="1">
                <a:solidFill>
                  <a:schemeClr val="tx1"/>
                </a:solidFill>
              </a:rPr>
              <a:t>чіткого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дотримання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розпорядку</a:t>
            </a:r>
            <a:r>
              <a:rPr lang="ru-RU" sz="1200" dirty="0">
                <a:solidFill>
                  <a:schemeClr val="tx1"/>
                </a:solidFill>
              </a:rPr>
              <a:t> дня </a:t>
            </a:r>
            <a:r>
              <a:rPr lang="ru-RU" sz="1200" dirty="0" err="1">
                <a:solidFill>
                  <a:schemeClr val="tx1"/>
                </a:solidFill>
              </a:rPr>
              <a:t>поліпшується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здатність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засвоювати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навчальний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матеріал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зростають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спортивні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результати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підвищується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продуктивність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праці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підтримується</a:t>
            </a:r>
            <a:r>
              <a:rPr lang="ru-RU" sz="1200" dirty="0">
                <a:solidFill>
                  <a:schemeClr val="tx1"/>
                </a:solidFill>
              </a:rPr>
              <a:t> стан </a:t>
            </a:r>
            <a:r>
              <a:rPr lang="ru-RU" sz="1200" dirty="0" err="1">
                <a:solidFill>
                  <a:schemeClr val="tx1"/>
                </a:solidFill>
              </a:rPr>
              <a:t>психічного</a:t>
            </a:r>
            <a:r>
              <a:rPr lang="ru-RU" sz="1200" dirty="0">
                <a:solidFill>
                  <a:schemeClr val="tx1"/>
                </a:solidFill>
              </a:rPr>
              <a:t> й </a:t>
            </a:r>
            <a:r>
              <a:rPr lang="ru-RU" sz="1200" dirty="0" err="1">
                <a:solidFill>
                  <a:schemeClr val="tx1"/>
                </a:solidFill>
              </a:rPr>
              <a:t>фізичного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здоров’я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8" name="Google Shape;6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00904" y="3435102"/>
            <a:ext cx="638772" cy="624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93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11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596" y="430025"/>
            <a:ext cx="757900" cy="6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8;p25"/>
          <p:cNvSpPr txBox="1"/>
          <p:nvPr/>
        </p:nvSpPr>
        <p:spPr>
          <a:xfrm>
            <a:off x="871655" y="54878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УЗАГАЛЬНЕННЯ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5" name="Google Shape;21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121" y="2891343"/>
            <a:ext cx="620750" cy="63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3;p25"/>
          <p:cNvSpPr txBox="1"/>
          <p:nvPr/>
        </p:nvSpPr>
        <p:spPr>
          <a:xfrm>
            <a:off x="891110" y="293573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ПОМІРКУЙТЕ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0885" y="940341"/>
            <a:ext cx="7496783" cy="20428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Рефлекс –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організму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відповідь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дію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подразника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відбувається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участю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нервової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системи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Рефлекси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безумовні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умовні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Безумовні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рефлекси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вроджені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спадково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закріплені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організму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дію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подразників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зовнішнього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внутрішнього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середовища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наприклад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колінний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хапальний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слиновидільний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тощо</a:t>
            </a:r>
            <a:r>
              <a:rPr lang="ru-RU" dirty="0">
                <a:solidFill>
                  <a:schemeClr val="tx1"/>
                </a:solidFill>
              </a:rPr>
              <a:t>). </a:t>
            </a:r>
            <a:r>
              <a:rPr lang="ru-RU" dirty="0" err="1">
                <a:solidFill>
                  <a:schemeClr val="tx1"/>
                </a:solidFill>
              </a:rPr>
              <a:t>Умовні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рефлекси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утворюються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процесі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базі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безумовних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впливом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певних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чинників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зовнішнього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середовища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умовних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подразників</a:t>
            </a:r>
            <a:r>
              <a:rPr lang="ru-RU" dirty="0">
                <a:solidFill>
                  <a:schemeClr val="tx1"/>
                </a:solidFill>
              </a:rPr>
              <a:t>), </a:t>
            </a:r>
            <a:r>
              <a:rPr lang="ru-RU" dirty="0" err="1">
                <a:solidFill>
                  <a:schemeClr val="tx1"/>
                </a:solidFill>
              </a:rPr>
              <a:t>наприклад</a:t>
            </a:r>
            <a:r>
              <a:rPr lang="ru-RU" dirty="0">
                <a:solidFill>
                  <a:schemeClr val="tx1"/>
                </a:solidFill>
              </a:rPr>
              <a:t>, письмо, </a:t>
            </a:r>
            <a:r>
              <a:rPr lang="ru-RU" dirty="0" err="1">
                <a:solidFill>
                  <a:schemeClr val="tx1"/>
                </a:solidFill>
              </a:rPr>
              <a:t>читання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тощо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Упродовж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життя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кількість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умовних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рефлексів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збільшується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53311" y="3385226"/>
            <a:ext cx="7490298" cy="15758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Яка роль кори головного </a:t>
            </a:r>
            <a:r>
              <a:rPr lang="ru-RU" dirty="0" err="1">
                <a:solidFill>
                  <a:schemeClr val="tx1"/>
                </a:solidFill>
              </a:rPr>
              <a:t>мозку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утворенні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умовного</a:t>
            </a:r>
            <a:r>
              <a:rPr lang="ru-RU" dirty="0">
                <a:solidFill>
                  <a:schemeClr val="tx1"/>
                </a:solidFill>
              </a:rPr>
              <a:t> рефлексу?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Поясніть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чому</a:t>
            </a:r>
            <a:r>
              <a:rPr lang="ru-RU" dirty="0">
                <a:solidFill>
                  <a:schemeClr val="tx1"/>
                </a:solidFill>
              </a:rPr>
              <a:t> слово «рефлекс» у </a:t>
            </a:r>
            <a:r>
              <a:rPr lang="ru-RU" dirty="0" err="1">
                <a:solidFill>
                  <a:schemeClr val="tx1"/>
                </a:solidFill>
              </a:rPr>
              <a:t>перекладі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українську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означає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відбитий</a:t>
            </a:r>
            <a:r>
              <a:rPr lang="ru-RU" dirty="0">
                <a:solidFill>
                  <a:schemeClr val="tx1"/>
                </a:solidFill>
              </a:rPr>
              <a:t>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</a:t>
            </a:r>
            <a:r>
              <a:rPr lang="ru-RU" dirty="0" err="1">
                <a:solidFill>
                  <a:schemeClr val="tx1"/>
                </a:solidFill>
              </a:rPr>
              <a:t>безумовні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умовні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рефлекси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пов’язані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між</a:t>
            </a:r>
            <a:r>
              <a:rPr lang="ru-RU" dirty="0">
                <a:solidFill>
                  <a:schemeClr val="tx1"/>
                </a:solidFill>
              </a:rPr>
              <a:t> собою?</a:t>
            </a:r>
          </a:p>
        </p:txBody>
      </p:sp>
      <p:sp>
        <p:nvSpPr>
          <p:cNvPr id="13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00992" y="782647"/>
            <a:ext cx="4590579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/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Віднесіть до кожної з груп:</a:t>
            </a:r>
          </a:p>
          <a:p>
            <a:pPr marL="342900" indent="-342900"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1 – Безумовні </a:t>
            </a:r>
            <a:r>
              <a:rPr lang="uk-UA" i="1" dirty="0">
                <a:solidFill>
                  <a:schemeClr val="accent1">
                    <a:lumMod val="50000"/>
                  </a:schemeClr>
                </a:solidFill>
              </a:rPr>
              <a:t>                          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2 – Умовні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Вроджені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тобто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закладені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генетично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Виникають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відповідь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певний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подразник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раніше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був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нейтральним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але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був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поєднаний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безумовним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подразником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Можуть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змінюватись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зникати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підкріплюються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Виникають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відповідь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конкретний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подразник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наприклад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зіничний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рефлекс 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світло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Незмінні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постійні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Набуті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тобто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сформовані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протягом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життя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результаті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досвіду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навчання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потребують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навчання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Виділення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слини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потрапляння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їжі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до рота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Виділення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слини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при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вигляді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запаху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чи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звуках,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пов'язаних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їжею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Можуть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бути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розраховані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 новому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контексті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725" y="778763"/>
            <a:ext cx="33073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https://wordwall.net/resource/70238859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0725" y="1104535"/>
            <a:ext cx="35461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https://wordwall.net/uk/resource/55783050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2" y="1592317"/>
            <a:ext cx="3867807" cy="29008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5913" y="4599076"/>
            <a:ext cx="3239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Поясніть, що зображено на малюнку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4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5" y="814158"/>
            <a:ext cx="593850" cy="5981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1000318" y="925930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ДОМАШНЄ ЗАВДАННЯ</a:t>
            </a:r>
          </a:p>
        </p:txBody>
      </p:sp>
      <p:sp>
        <p:nvSpPr>
          <p:cNvPr id="9" name="Google Shape;232;p27"/>
          <p:cNvSpPr txBox="1"/>
          <p:nvPr/>
        </p:nvSpPr>
        <p:spPr>
          <a:xfrm>
            <a:off x="282243" y="1482230"/>
            <a:ext cx="6766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82231" y="1738008"/>
            <a:ext cx="3767846" cy="11543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sz="20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О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ПРАЦЮЙТЕ</a:t>
            </a:r>
            <a:r>
              <a:rPr lang="uk" b="1" dirty="0">
                <a:solidFill>
                  <a:schemeClr val="tx1"/>
                </a:solidFill>
                <a:latin typeface="Alegreya"/>
                <a:ea typeface="Alegreya"/>
                <a:cs typeface="Alegreya"/>
                <a:sym typeface="Alegreya"/>
              </a:rPr>
              <a:t>  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ПАРАГРАФ </a:t>
            </a:r>
            <a:r>
              <a:rPr lang="uk" sz="28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12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2491" y="1856758"/>
            <a:ext cx="3853790" cy="3011125"/>
          </a:xfrm>
          <a:prstGeom prst="rect">
            <a:avLst/>
          </a:prstGeom>
        </p:spPr>
      </p:pic>
      <p:cxnSp>
        <p:nvCxnSpPr>
          <p:cNvPr id="11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607381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1000318" y="925930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 smtClean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9" name="Google Shape;232;p27"/>
          <p:cNvSpPr txBox="1"/>
          <p:nvPr/>
        </p:nvSpPr>
        <p:spPr>
          <a:xfrm>
            <a:off x="298009" y="1458582"/>
            <a:ext cx="753745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dirty="0"/>
              <a:t>Одеський ліцей 67 Одеської міськради. біологія, 8 клас, тема "Умовні та безумовні рефлекси", 2020. </a:t>
            </a:r>
            <a:r>
              <a:rPr lang="en-US" i="1" dirty="0"/>
              <a:t>YouTube</a:t>
            </a:r>
            <a:r>
              <a:rPr lang="en-US" dirty="0"/>
              <a:t>. URL: </a:t>
            </a:r>
            <a:r>
              <a:rPr lang="en-US" dirty="0">
                <a:hlinkClick r:id="rId3"/>
              </a:rPr>
              <a:t>https://www.youtube.com/watch?v=qIKXkCxAz_A</a:t>
            </a:r>
            <a:r>
              <a:rPr lang="en-US" dirty="0"/>
              <a:t> </a:t>
            </a:r>
            <a:endParaRPr dirty="0"/>
          </a:p>
        </p:txBody>
      </p:sp>
      <p:cxnSp>
        <p:nvCxnSpPr>
          <p:cNvPr id="11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15" y="748862"/>
            <a:ext cx="638703" cy="63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45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50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6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Рефлекторний принцип роботи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352" y="908441"/>
            <a:ext cx="8868369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err="1"/>
              <a:t>Нервовій</a:t>
            </a:r>
            <a:r>
              <a:rPr lang="ru-RU" sz="1600" dirty="0"/>
              <a:t> </a:t>
            </a:r>
            <a:r>
              <a:rPr lang="ru-RU" sz="1600" dirty="0" err="1"/>
              <a:t>системі</a:t>
            </a:r>
            <a:r>
              <a:rPr lang="ru-RU" sz="1600" dirty="0"/>
              <a:t> </a:t>
            </a:r>
            <a:r>
              <a:rPr lang="ru-RU" sz="1600" dirty="0" err="1"/>
              <a:t>притаманний</a:t>
            </a:r>
            <a:r>
              <a:rPr lang="ru-RU" sz="1600" dirty="0"/>
              <a:t> </a:t>
            </a:r>
            <a:r>
              <a:rPr lang="ru-RU" sz="1600" b="1" dirty="0" err="1">
                <a:solidFill>
                  <a:srgbClr val="0070C0"/>
                </a:solidFill>
              </a:rPr>
              <a:t>рефлекторний</a:t>
            </a:r>
            <a:r>
              <a:rPr lang="ru-RU" sz="1600" b="1" dirty="0">
                <a:solidFill>
                  <a:srgbClr val="0070C0"/>
                </a:solidFill>
              </a:rPr>
              <a:t> принцип </a:t>
            </a:r>
            <a:r>
              <a:rPr lang="ru-RU" sz="1600" b="1" dirty="0" err="1">
                <a:solidFill>
                  <a:srgbClr val="0070C0"/>
                </a:solidFill>
              </a:rPr>
              <a:t>роботи</a:t>
            </a:r>
            <a:r>
              <a:rPr lang="ru-RU" sz="1600" dirty="0"/>
              <a:t>.</a:t>
            </a:r>
            <a:r>
              <a:rPr lang="en-US" sz="1600" dirty="0"/>
              <a:t>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означає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будь</a:t>
            </a:r>
            <a:r>
              <a:rPr lang="en-US" sz="1600" dirty="0"/>
              <a:t>-</a:t>
            </a:r>
            <a:r>
              <a:rPr lang="ru-RU" sz="1600" dirty="0"/>
              <a:t>­яка </a:t>
            </a:r>
            <a:r>
              <a:rPr lang="ru-RU" sz="1600" dirty="0" err="1"/>
              <a:t>реакція</a:t>
            </a:r>
            <a:r>
              <a:rPr lang="ru-RU" sz="1600" dirty="0"/>
              <a:t> </a:t>
            </a:r>
            <a:r>
              <a:rPr lang="ru-RU" sz="1600" dirty="0" err="1"/>
              <a:t>організму</a:t>
            </a:r>
            <a:r>
              <a:rPr lang="ru-RU" sz="1600" dirty="0"/>
              <a:t> на </a:t>
            </a:r>
            <a:r>
              <a:rPr lang="ru-RU" sz="1600" dirty="0" err="1"/>
              <a:t>дію</a:t>
            </a:r>
            <a:r>
              <a:rPr lang="ru-RU" sz="1600" dirty="0"/>
              <a:t> </a:t>
            </a:r>
            <a:r>
              <a:rPr lang="ru-RU" sz="1600" dirty="0" err="1"/>
              <a:t>зовнішніх</a:t>
            </a:r>
            <a:r>
              <a:rPr lang="ru-RU" sz="1600" dirty="0"/>
              <a:t> і </a:t>
            </a:r>
            <a:r>
              <a:rPr lang="ru-RU" sz="1600" dirty="0" err="1"/>
              <a:t>внутрішніх</a:t>
            </a:r>
            <a:r>
              <a:rPr lang="ru-RU" sz="1600" dirty="0"/>
              <a:t> </a:t>
            </a:r>
            <a:r>
              <a:rPr lang="ru-RU" sz="1600" dirty="0" err="1"/>
              <a:t>подразників</a:t>
            </a:r>
            <a:r>
              <a:rPr lang="ru-RU" sz="1600" dirty="0"/>
              <a:t> </a:t>
            </a:r>
            <a:r>
              <a:rPr lang="ru-RU" sz="1600" dirty="0" err="1"/>
              <a:t>здійснюється</a:t>
            </a:r>
            <a:r>
              <a:rPr lang="ru-RU" sz="1600" dirty="0"/>
              <a:t> за </a:t>
            </a:r>
            <a:r>
              <a:rPr lang="ru-RU" sz="1600" dirty="0" err="1"/>
              <a:t>участю</a:t>
            </a:r>
            <a:r>
              <a:rPr lang="ru-RU" sz="1600" dirty="0"/>
              <a:t> </a:t>
            </a:r>
            <a:r>
              <a:rPr lang="ru-RU" sz="1600" dirty="0" err="1"/>
              <a:t>нервової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353" y="1972530"/>
            <a:ext cx="464870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70C0"/>
                </a:solidFill>
              </a:rPr>
              <a:t>Рефлекс</a:t>
            </a:r>
            <a:r>
              <a:rPr lang="uk-UA" sz="1600" dirty="0"/>
              <a:t> – це </a:t>
            </a:r>
            <a:r>
              <a:rPr lang="ru-RU" sz="1600" dirty="0" err="1"/>
              <a:t>реакція</a:t>
            </a:r>
            <a:r>
              <a:rPr lang="ru-RU" sz="1600" dirty="0"/>
              <a:t> </a:t>
            </a:r>
            <a:r>
              <a:rPr lang="ru-RU" sz="1600" dirty="0" err="1"/>
              <a:t>організму</a:t>
            </a:r>
            <a:r>
              <a:rPr lang="ru-RU" sz="1600" dirty="0"/>
              <a:t> у </a:t>
            </a:r>
            <a:r>
              <a:rPr lang="ru-RU" sz="1600" dirty="0" err="1"/>
              <a:t>відповідь</a:t>
            </a:r>
            <a:r>
              <a:rPr lang="ru-RU" sz="1600" dirty="0"/>
              <a:t> на </a:t>
            </a:r>
            <a:r>
              <a:rPr lang="ru-RU" sz="1600" dirty="0" err="1"/>
              <a:t>дію</a:t>
            </a:r>
            <a:r>
              <a:rPr lang="ru-RU" sz="1600" dirty="0"/>
              <a:t> </a:t>
            </a:r>
            <a:r>
              <a:rPr lang="ru-RU" sz="1600" dirty="0" err="1"/>
              <a:t>подразника</a:t>
            </a:r>
            <a:r>
              <a:rPr lang="ru-RU" sz="1600" dirty="0"/>
              <a:t>, яка </a:t>
            </a:r>
            <a:r>
              <a:rPr lang="ru-RU" sz="1600" dirty="0" err="1"/>
              <a:t>відбувається</a:t>
            </a:r>
            <a:r>
              <a:rPr lang="ru-RU" sz="1600" dirty="0"/>
              <a:t> за </a:t>
            </a:r>
            <a:r>
              <a:rPr lang="ru-RU" sz="1600" dirty="0" err="1"/>
              <a:t>участю</a:t>
            </a:r>
            <a:r>
              <a:rPr lang="ru-RU" sz="1600" dirty="0"/>
              <a:t> </a:t>
            </a:r>
            <a:r>
              <a:rPr lang="ru-RU" sz="1600" dirty="0" err="1"/>
              <a:t>нервової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354" y="2902313"/>
            <a:ext cx="464870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Рефлекторна дуга </a:t>
            </a:r>
            <a:r>
              <a:rPr lang="ru-RU" sz="1600" dirty="0"/>
              <a:t>– </a:t>
            </a:r>
            <a:r>
              <a:rPr lang="ru-RU" sz="1600" dirty="0" err="1"/>
              <a:t>це</a:t>
            </a:r>
            <a:r>
              <a:rPr lang="ru-RU" sz="1600" dirty="0"/>
              <a:t> шлях, </a:t>
            </a:r>
            <a:r>
              <a:rPr lang="ru-RU" sz="1600" dirty="0" err="1"/>
              <a:t>який</a:t>
            </a:r>
            <a:r>
              <a:rPr lang="ru-RU" sz="1600" dirty="0"/>
              <a:t> проходить</a:t>
            </a:r>
          </a:p>
          <a:p>
            <a:r>
              <a:rPr lang="ru-RU" sz="1600" dirty="0" err="1"/>
              <a:t>нервовий</a:t>
            </a:r>
            <a:r>
              <a:rPr lang="ru-RU" sz="1600" dirty="0"/>
              <a:t> </a:t>
            </a:r>
            <a:r>
              <a:rPr lang="ru-RU" sz="1600" dirty="0" err="1"/>
              <a:t>імпульс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</a:t>
            </a:r>
            <a:r>
              <a:rPr lang="ru-RU" sz="1600" dirty="0" err="1"/>
              <a:t>здійснення</a:t>
            </a:r>
            <a:r>
              <a:rPr lang="ru-RU" sz="1600" dirty="0"/>
              <a:t> рефлексу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03" y="4266840"/>
            <a:ext cx="7012504" cy="843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2633"/>
          <a:stretch/>
        </p:blipFill>
        <p:spPr>
          <a:xfrm>
            <a:off x="5078676" y="1824901"/>
            <a:ext cx="3751308" cy="2356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3" y="3713671"/>
            <a:ext cx="536494" cy="5608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83357" y="3633893"/>
            <a:ext cx="3397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accent1">
                    <a:lumMod val="50000"/>
                  </a:schemeClr>
                </a:solidFill>
              </a:rPr>
              <a:t>Робота з підручником.</a:t>
            </a:r>
          </a:p>
          <a:p>
            <a:r>
              <a:rPr lang="uk-UA" sz="1200" dirty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uk-UA" sz="1200" dirty="0" err="1">
                <a:solidFill>
                  <a:schemeClr val="accent1">
                    <a:lumMod val="50000"/>
                  </a:schemeClr>
                </a:solidFill>
              </a:rPr>
              <a:t>абзацем</a:t>
            </a:r>
            <a:r>
              <a:rPr lang="uk-UA" sz="1200" dirty="0">
                <a:solidFill>
                  <a:schemeClr val="accent1">
                    <a:lumMod val="50000"/>
                  </a:schemeClr>
                </a:solidFill>
              </a:rPr>
              <a:t> 4 та, користуючись малюнком, склади схему рефлекторної дуги. 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17"/>
          <a:stretch/>
        </p:blipFill>
        <p:spPr>
          <a:xfrm>
            <a:off x="5928221" y="1825798"/>
            <a:ext cx="3178313" cy="3246541"/>
          </a:xfrm>
          <a:prstGeom prst="rect">
            <a:avLst/>
          </a:prstGeom>
        </p:spPr>
      </p:pic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Рефлекторний принцип роботи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50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9564" y="880464"/>
            <a:ext cx="133402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>
                <a:solidFill>
                  <a:srgbClr val="0070C0"/>
                </a:solidFill>
              </a:rPr>
              <a:t>Рецептори</a:t>
            </a:r>
            <a:r>
              <a:rPr lang="uk-UA" sz="1600" dirty="0"/>
              <a:t> 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295024" y="1656521"/>
            <a:ext cx="122982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dirty="0">
                <a:solidFill>
                  <a:srgbClr val="0070C0"/>
                </a:solidFill>
              </a:rPr>
              <a:t>Внутрішні </a:t>
            </a:r>
            <a:r>
              <a:rPr lang="uk-UA" sz="1600" dirty="0"/>
              <a:t> 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288681" y="1656521"/>
            <a:ext cx="112883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dirty="0">
                <a:solidFill>
                  <a:srgbClr val="0070C0"/>
                </a:solidFill>
              </a:rPr>
              <a:t>Зовнішні </a:t>
            </a:r>
            <a:r>
              <a:rPr lang="uk-UA" sz="1600" dirty="0"/>
              <a:t> </a:t>
            </a:r>
            <a:endParaRPr lang="ru-RU" sz="1600" dirty="0"/>
          </a:p>
        </p:txBody>
      </p:sp>
      <p:cxnSp>
        <p:nvCxnSpPr>
          <p:cNvPr id="10" name="Прямая соединительная линия 9"/>
          <p:cNvCxnSpPr>
            <a:stCxn id="6" idx="2"/>
            <a:endCxn id="8" idx="0"/>
          </p:cNvCxnSpPr>
          <p:nvPr/>
        </p:nvCxnSpPr>
        <p:spPr>
          <a:xfrm flipH="1">
            <a:off x="1853099" y="1219018"/>
            <a:ext cx="1333475" cy="437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2"/>
            <a:endCxn id="7" idx="0"/>
          </p:cNvCxnSpPr>
          <p:nvPr/>
        </p:nvCxnSpPr>
        <p:spPr>
          <a:xfrm>
            <a:off x="3186574" y="1219018"/>
            <a:ext cx="1723362" cy="437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3281" y="2115209"/>
            <a:ext cx="3157563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err="1"/>
              <a:t>розміщені</a:t>
            </a:r>
            <a:r>
              <a:rPr lang="ru-RU" sz="1600" dirty="0"/>
              <a:t> на </a:t>
            </a:r>
            <a:r>
              <a:rPr lang="ru-RU" sz="1600" dirty="0" err="1"/>
              <a:t>поверхні</a:t>
            </a:r>
            <a:r>
              <a:rPr lang="ru-RU" sz="1600" dirty="0"/>
              <a:t> </a:t>
            </a:r>
            <a:r>
              <a:rPr lang="ru-RU" sz="1600" dirty="0" err="1"/>
              <a:t>тіла</a:t>
            </a:r>
            <a:endParaRPr lang="ru-RU" sz="1600" dirty="0"/>
          </a:p>
          <a:p>
            <a:pPr marL="285750" indent="-285750">
              <a:buFontTx/>
              <a:buChar char="-"/>
            </a:pPr>
            <a:r>
              <a:rPr lang="ru-RU" sz="1600" dirty="0" err="1"/>
              <a:t>рецептори</a:t>
            </a:r>
            <a:r>
              <a:rPr lang="ru-RU" sz="1600" dirty="0"/>
              <a:t> </a:t>
            </a:r>
            <a:r>
              <a:rPr lang="ru-RU" sz="1600" dirty="0" err="1"/>
              <a:t>шкіри</a:t>
            </a:r>
            <a:r>
              <a:rPr lang="ru-RU" sz="1600" dirty="0"/>
              <a:t>, ока, </a:t>
            </a:r>
            <a:r>
              <a:rPr lang="ru-RU" sz="1600" dirty="0" err="1"/>
              <a:t>вуха</a:t>
            </a:r>
            <a:r>
              <a:rPr lang="ru-RU" sz="1600" dirty="0"/>
              <a:t> </a:t>
            </a:r>
            <a:r>
              <a:rPr lang="ru-RU" sz="1600" dirty="0" err="1"/>
              <a:t>тощо</a:t>
            </a:r>
            <a:endParaRPr lang="ru-RU" sz="1600" dirty="0"/>
          </a:p>
          <a:p>
            <a:pPr marL="285750" indent="-285750">
              <a:buFontTx/>
              <a:buChar char="-"/>
            </a:pPr>
            <a:r>
              <a:rPr lang="ru-RU" sz="1600" dirty="0" err="1"/>
              <a:t>дають</a:t>
            </a:r>
            <a:r>
              <a:rPr lang="ru-RU" sz="1600" dirty="0"/>
              <a:t> </a:t>
            </a:r>
            <a:r>
              <a:rPr lang="ru-RU" sz="1600" dirty="0" err="1"/>
              <a:t>змогу</a:t>
            </a:r>
            <a:r>
              <a:rPr lang="ru-RU" sz="1600" dirty="0"/>
              <a:t> </a:t>
            </a:r>
            <a:r>
              <a:rPr lang="ru-RU" sz="1600" dirty="0" err="1"/>
              <a:t>організму</a:t>
            </a:r>
            <a:r>
              <a:rPr lang="ru-RU" sz="1600" dirty="0"/>
              <a:t> </a:t>
            </a:r>
            <a:r>
              <a:rPr lang="ru-RU" sz="1600" dirty="0" err="1"/>
              <a:t>реагувати</a:t>
            </a:r>
            <a:r>
              <a:rPr lang="ru-RU" sz="1600" dirty="0"/>
              <a:t> на </a:t>
            </a:r>
            <a:r>
              <a:rPr lang="ru-RU" sz="1600" dirty="0" err="1"/>
              <a:t>зміни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відбуваються</a:t>
            </a:r>
            <a:r>
              <a:rPr lang="ru-RU" sz="1600" dirty="0"/>
              <a:t> у </a:t>
            </a:r>
            <a:r>
              <a:rPr lang="ru-RU" sz="1600" dirty="0" err="1"/>
              <a:t>навколишньому</a:t>
            </a:r>
            <a:r>
              <a:rPr lang="ru-RU" sz="1600" dirty="0"/>
              <a:t> </a:t>
            </a:r>
            <a:r>
              <a:rPr lang="ru-RU" sz="1600" dirty="0" err="1"/>
              <a:t>середовищі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17898" y="2102162"/>
            <a:ext cx="3159739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 err="1"/>
              <a:t>містяться</a:t>
            </a:r>
            <a:r>
              <a:rPr lang="ru-RU" sz="1600" dirty="0"/>
              <a:t> у </a:t>
            </a:r>
            <a:r>
              <a:rPr lang="ru-RU" sz="1600" dirty="0" err="1"/>
              <a:t>внутрішніх</a:t>
            </a:r>
            <a:r>
              <a:rPr lang="ru-RU" sz="1600" dirty="0"/>
              <a:t> органах (</a:t>
            </a:r>
            <a:r>
              <a:rPr lang="ru-RU" sz="1600" dirty="0" err="1"/>
              <a:t>легенях</a:t>
            </a:r>
            <a:r>
              <a:rPr lang="ru-RU" sz="1600" dirty="0"/>
              <a:t>, </a:t>
            </a:r>
            <a:r>
              <a:rPr lang="ru-RU" sz="1600" dirty="0" err="1"/>
              <a:t>серці</a:t>
            </a:r>
            <a:r>
              <a:rPr lang="ru-RU" sz="1600" dirty="0"/>
              <a:t>, </a:t>
            </a:r>
            <a:r>
              <a:rPr lang="ru-RU" sz="1600" dirty="0" err="1"/>
              <a:t>шлунково­кишковому</a:t>
            </a:r>
            <a:r>
              <a:rPr lang="ru-RU" sz="1600" dirty="0"/>
              <a:t> </a:t>
            </a:r>
            <a:r>
              <a:rPr lang="ru-RU" sz="1600" dirty="0" err="1"/>
              <a:t>тракті</a:t>
            </a:r>
            <a:r>
              <a:rPr lang="ru-RU" sz="1600" dirty="0"/>
              <a:t>, </a:t>
            </a:r>
            <a:r>
              <a:rPr lang="ru-RU" sz="1600" dirty="0" err="1"/>
              <a:t>м’язах</a:t>
            </a:r>
            <a:r>
              <a:rPr lang="ru-RU" sz="1600" dirty="0"/>
              <a:t>, </a:t>
            </a:r>
            <a:r>
              <a:rPr lang="ru-RU" sz="1600" dirty="0" err="1"/>
              <a:t>сухожиллях</a:t>
            </a:r>
            <a:r>
              <a:rPr lang="ru-RU" sz="1600" dirty="0"/>
              <a:t> та </a:t>
            </a:r>
            <a:r>
              <a:rPr lang="ru-RU" sz="1600" dirty="0" err="1"/>
              <a:t>ін</a:t>
            </a:r>
            <a:r>
              <a:rPr lang="ru-RU" sz="1600" dirty="0"/>
              <a:t>.)</a:t>
            </a:r>
          </a:p>
          <a:p>
            <a:pPr marL="285750" indent="-285750">
              <a:buFontTx/>
              <a:buChar char="-"/>
            </a:pPr>
            <a:r>
              <a:rPr lang="ru-RU" sz="1600" dirty="0" err="1"/>
              <a:t>регулюють</a:t>
            </a:r>
            <a:r>
              <a:rPr lang="ru-RU" sz="1600" dirty="0"/>
              <a:t> роботу </a:t>
            </a:r>
            <a:r>
              <a:rPr lang="ru-RU" sz="1600" dirty="0" err="1"/>
              <a:t>внутрішніх</a:t>
            </a:r>
            <a:r>
              <a:rPr lang="ru-RU" sz="1600" dirty="0"/>
              <a:t> </a:t>
            </a:r>
            <a:r>
              <a:rPr lang="ru-RU" sz="1600" dirty="0" err="1"/>
              <a:t>органів</a:t>
            </a:r>
            <a:endParaRPr lang="ru-RU" sz="1600" dirty="0"/>
          </a:p>
          <a:p>
            <a:pPr marL="285750" indent="-285750">
              <a:buFontTx/>
              <a:buChar char="-"/>
            </a:pPr>
            <a:r>
              <a:rPr lang="ru-RU" sz="1600" dirty="0" err="1"/>
              <a:t>підтримують</a:t>
            </a:r>
            <a:r>
              <a:rPr lang="ru-RU" sz="1600" dirty="0"/>
              <a:t> гомеостаз</a:t>
            </a:r>
          </a:p>
        </p:txBody>
      </p:sp>
      <p:cxnSp>
        <p:nvCxnSpPr>
          <p:cNvPr id="16" name="Прямая со стрелкой 15"/>
          <p:cNvCxnSpPr>
            <a:stCxn id="8" idx="2"/>
          </p:cNvCxnSpPr>
          <p:nvPr/>
        </p:nvCxnSpPr>
        <p:spPr>
          <a:xfrm>
            <a:off x="1853099" y="1995075"/>
            <a:ext cx="0" cy="107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15"/>
          <p:cNvCxnSpPr/>
          <p:nvPr/>
        </p:nvCxnSpPr>
        <p:spPr>
          <a:xfrm>
            <a:off x="4944893" y="1995075"/>
            <a:ext cx="0" cy="107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2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Рефлекторний принцип роботи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50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052" y="1575260"/>
            <a:ext cx="4973117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339933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dirty="0" err="1" smtClean="0">
                <a:solidFill>
                  <a:srgbClr val="0070C0"/>
                </a:solidFill>
              </a:rPr>
              <a:t>Термін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«рефлекс» </a:t>
            </a:r>
            <a:r>
              <a:rPr lang="ru-RU" sz="1600" dirty="0" err="1"/>
              <a:t>запропонував</a:t>
            </a:r>
            <a:r>
              <a:rPr lang="ru-RU" sz="1600" dirty="0"/>
              <a:t> у Х</a:t>
            </a:r>
            <a:r>
              <a:rPr lang="en-US" sz="1600" dirty="0"/>
              <a:t>V</a:t>
            </a:r>
            <a:r>
              <a:rPr lang="ru-RU" sz="1600" dirty="0"/>
              <a:t>ІІІ ст. </a:t>
            </a:r>
            <a:r>
              <a:rPr lang="ru-RU" sz="1600" dirty="0" err="1"/>
              <a:t>чеський</a:t>
            </a:r>
            <a:r>
              <a:rPr lang="ru-RU" sz="1600" dirty="0"/>
              <a:t> </a:t>
            </a:r>
            <a:r>
              <a:rPr lang="ru-RU" sz="1600" dirty="0" err="1"/>
              <a:t>фізіолог</a:t>
            </a:r>
            <a:r>
              <a:rPr lang="ru-RU" sz="1600" dirty="0"/>
              <a:t> </a:t>
            </a:r>
            <a:r>
              <a:rPr lang="ru-RU" sz="1600" b="1" dirty="0" err="1">
                <a:solidFill>
                  <a:srgbClr val="0070C0"/>
                </a:solidFill>
              </a:rPr>
              <a:t>Їржі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b="1" dirty="0" err="1">
                <a:solidFill>
                  <a:srgbClr val="0070C0"/>
                </a:solidFill>
              </a:rPr>
              <a:t>Прохаска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dirty="0"/>
              <a:t>(1749–1820), один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основоположників</a:t>
            </a:r>
            <a:r>
              <a:rPr lang="ru-RU" sz="1600" dirty="0"/>
              <a:t> </a:t>
            </a:r>
            <a:r>
              <a:rPr lang="ru-RU" sz="1600" dirty="0" err="1"/>
              <a:t>рефлекторної</a:t>
            </a:r>
            <a:r>
              <a:rPr lang="ru-RU" sz="1600" dirty="0"/>
              <a:t> </a:t>
            </a:r>
            <a:r>
              <a:rPr lang="ru-RU" sz="1600" dirty="0" err="1"/>
              <a:t>теорії</a:t>
            </a:r>
            <a:r>
              <a:rPr lang="ru-RU" sz="1600" dirty="0"/>
              <a:t>. </a:t>
            </a:r>
            <a:r>
              <a:rPr lang="ru-RU" sz="1600" dirty="0" err="1" smtClean="0"/>
              <a:t>Основи</a:t>
            </a:r>
            <a:r>
              <a:rPr lang="ru-RU" sz="1600" dirty="0" smtClean="0"/>
              <a:t> </a:t>
            </a:r>
            <a:r>
              <a:rPr lang="ru-RU" sz="1600" dirty="0" err="1" smtClean="0"/>
              <a:t>вчення</a:t>
            </a:r>
            <a:r>
              <a:rPr lang="ru-RU" sz="1600" dirty="0" smtClean="0"/>
              <a:t> </a:t>
            </a:r>
            <a:r>
              <a:rPr lang="ru-RU" sz="1600" dirty="0"/>
              <a:t>про рефлекс і </a:t>
            </a:r>
            <a:r>
              <a:rPr lang="ru-RU" sz="1600" dirty="0" err="1"/>
              <a:t>рефлекторний</a:t>
            </a:r>
            <a:r>
              <a:rPr lang="ru-RU" sz="1600" dirty="0"/>
              <a:t> принцип </a:t>
            </a:r>
            <a:r>
              <a:rPr lang="ru-RU" sz="1600" dirty="0" err="1" smtClean="0"/>
              <a:t>діяльності</a:t>
            </a:r>
            <a:r>
              <a:rPr lang="ru-RU" sz="1600" dirty="0" smtClean="0"/>
              <a:t> </a:t>
            </a:r>
            <a:r>
              <a:rPr lang="ru-RU" sz="1600" dirty="0" err="1"/>
              <a:t>нервової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/>
              <a:t> заклав </a:t>
            </a:r>
            <a:r>
              <a:rPr lang="ru-RU" sz="1600" dirty="0" err="1"/>
              <a:t>французький</a:t>
            </a:r>
            <a:r>
              <a:rPr lang="ru-RU" sz="1600" dirty="0"/>
              <a:t> </a:t>
            </a:r>
            <a:r>
              <a:rPr lang="ru-RU" sz="1600" dirty="0" smtClean="0"/>
              <a:t>учений </a:t>
            </a:r>
            <a:r>
              <a:rPr lang="ru-RU" sz="1600" b="1" dirty="0" smtClean="0">
                <a:solidFill>
                  <a:srgbClr val="0070C0"/>
                </a:solidFill>
              </a:rPr>
              <a:t>Рене Декарт</a:t>
            </a:r>
            <a:r>
              <a:rPr lang="ru-RU" sz="1600" dirty="0" smtClean="0"/>
              <a:t>.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вважав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взаємодія</a:t>
            </a:r>
            <a:r>
              <a:rPr lang="ru-RU" sz="1600" dirty="0"/>
              <a:t> </a:t>
            </a:r>
            <a:r>
              <a:rPr lang="ru-RU" sz="1600" dirty="0" err="1"/>
              <a:t>органів</a:t>
            </a:r>
            <a:r>
              <a:rPr lang="ru-RU" sz="1600" dirty="0"/>
              <a:t> </a:t>
            </a:r>
            <a:r>
              <a:rPr lang="ru-RU" sz="1600" dirty="0" err="1"/>
              <a:t>людини</a:t>
            </a:r>
            <a:r>
              <a:rPr lang="ru-RU" sz="1600" dirty="0"/>
              <a:t> й </a:t>
            </a:r>
            <a:r>
              <a:rPr lang="ru-RU" sz="1600" dirty="0" err="1"/>
              <a:t>тварин</a:t>
            </a:r>
            <a:r>
              <a:rPr lang="ru-RU" sz="1600" dirty="0"/>
              <a:t> </a:t>
            </a:r>
            <a:r>
              <a:rPr lang="ru-RU" sz="1600" dirty="0" err="1"/>
              <a:t>відбувається</a:t>
            </a:r>
            <a:r>
              <a:rPr lang="ru-RU" sz="1600" dirty="0"/>
              <a:t> за </a:t>
            </a:r>
            <a:r>
              <a:rPr lang="ru-RU" sz="1600" dirty="0" err="1"/>
              <a:t>участі</a:t>
            </a:r>
            <a:r>
              <a:rPr lang="ru-RU" sz="1600" dirty="0"/>
              <a:t> </a:t>
            </a:r>
            <a:r>
              <a:rPr lang="ru-RU" sz="1600" dirty="0" err="1"/>
              <a:t>нервової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 smtClean="0"/>
              <a:t>.</a:t>
            </a:r>
          </a:p>
          <a:p>
            <a:pPr algn="ctr"/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26579"/>
          <a:stretch/>
        </p:blipFill>
        <p:spPr>
          <a:xfrm>
            <a:off x="5394179" y="1646818"/>
            <a:ext cx="1743075" cy="193017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2153" y="1221339"/>
            <a:ext cx="1355387" cy="425479"/>
          </a:xfrm>
          <a:prstGeom prst="roundRect">
            <a:avLst>
              <a:gd name="adj" fmla="val 4520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cap="small" dirty="0">
                <a:solidFill>
                  <a:srgbClr val="339933"/>
                </a:solidFill>
              </a:rPr>
              <a:t>Цікаво знати</a:t>
            </a:r>
            <a:endParaRPr lang="ru-RU" sz="1200" b="1" cap="small" dirty="0">
              <a:solidFill>
                <a:srgbClr val="33993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6834" y="3576988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70C0"/>
                </a:solidFill>
              </a:rPr>
              <a:t>Ї. </a:t>
            </a:r>
            <a:r>
              <a:rPr lang="uk-UA" dirty="0" err="1">
                <a:solidFill>
                  <a:srgbClr val="0070C0"/>
                </a:solidFill>
              </a:rPr>
              <a:t>Прохаска</a:t>
            </a:r>
            <a:endParaRPr lang="uk-UA" dirty="0">
              <a:solidFill>
                <a:srgbClr val="0070C0"/>
              </a:solidFill>
            </a:endParaRPr>
          </a:p>
          <a:p>
            <a:pPr algn="ctr"/>
            <a:r>
              <a:rPr lang="uk-UA" dirty="0">
                <a:solidFill>
                  <a:srgbClr val="0070C0"/>
                </a:solidFill>
              </a:rPr>
              <a:t>(1749–1820)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263" y="1646818"/>
            <a:ext cx="1514475" cy="1905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98292" y="3551796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Р. Декарт</a:t>
            </a:r>
          </a:p>
          <a:p>
            <a:pPr algn="ctr"/>
            <a:r>
              <a:rPr lang="uk-UA" dirty="0">
                <a:solidFill>
                  <a:srgbClr val="0070C0"/>
                </a:solidFill>
              </a:rPr>
              <a:t>(1596–1650)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7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363" y="667437"/>
            <a:ext cx="4164637" cy="1928073"/>
          </a:xfrm>
          <a:prstGeom prst="rect">
            <a:avLst/>
          </a:prstGeom>
        </p:spPr>
      </p:pic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Безумовні рефлекси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51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224" y="1015257"/>
            <a:ext cx="4769427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solidFill>
                  <a:srgbClr val="0070C0"/>
                </a:solidFill>
              </a:rPr>
              <a:t>Безумовні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b="1" dirty="0" err="1">
                <a:solidFill>
                  <a:srgbClr val="0070C0"/>
                </a:solidFill>
              </a:rPr>
              <a:t>рефлекси</a:t>
            </a:r>
            <a:r>
              <a:rPr lang="ru-RU" sz="1600" b="1" dirty="0">
                <a:solidFill>
                  <a:srgbClr val="0070C0"/>
                </a:solidFill>
              </a:rPr>
              <a:t> –</a:t>
            </a:r>
            <a:r>
              <a:rPr lang="ru-RU" sz="1600" dirty="0"/>
              <a:t> </a:t>
            </a:r>
            <a:r>
              <a:rPr lang="ru-RU" sz="1600" dirty="0" err="1"/>
              <a:t>вроджена</a:t>
            </a:r>
            <a:r>
              <a:rPr lang="ru-RU" sz="1600" dirty="0"/>
              <a:t>, </a:t>
            </a:r>
            <a:r>
              <a:rPr lang="ru-RU" sz="1600" dirty="0" err="1"/>
              <a:t>спадково</a:t>
            </a:r>
            <a:r>
              <a:rPr lang="ru-RU" sz="1600" dirty="0"/>
              <a:t> </a:t>
            </a:r>
            <a:r>
              <a:rPr lang="ru-RU" sz="1600" dirty="0" err="1"/>
              <a:t>закріплена</a:t>
            </a:r>
            <a:r>
              <a:rPr lang="ru-RU" sz="1600" dirty="0"/>
              <a:t> стереотипна </a:t>
            </a:r>
            <a:r>
              <a:rPr lang="ru-RU" sz="1600" dirty="0" err="1"/>
              <a:t>реакція</a:t>
            </a:r>
            <a:r>
              <a:rPr lang="ru-RU" sz="1600" dirty="0"/>
              <a:t> </a:t>
            </a:r>
            <a:r>
              <a:rPr lang="ru-RU" sz="1600" dirty="0" err="1"/>
              <a:t>організму</a:t>
            </a:r>
            <a:r>
              <a:rPr lang="ru-RU" sz="1600" dirty="0"/>
              <a:t> на </a:t>
            </a:r>
            <a:r>
              <a:rPr lang="ru-RU" sz="1600" dirty="0" err="1"/>
              <a:t>дію</a:t>
            </a:r>
            <a:r>
              <a:rPr lang="ru-RU" sz="1600" dirty="0"/>
              <a:t> </a:t>
            </a:r>
            <a:r>
              <a:rPr lang="ru-RU" sz="1600" dirty="0" err="1"/>
              <a:t>подразників</a:t>
            </a:r>
            <a:r>
              <a:rPr lang="ru-RU" sz="1600" dirty="0"/>
              <a:t> </a:t>
            </a:r>
            <a:r>
              <a:rPr lang="ru-RU" sz="1600" dirty="0" err="1"/>
              <a:t>зовнішнього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внутрішнього</a:t>
            </a:r>
            <a:r>
              <a:rPr lang="ru-RU" sz="1600" dirty="0"/>
              <a:t> </a:t>
            </a:r>
            <a:r>
              <a:rPr lang="ru-RU" sz="1600" dirty="0" err="1"/>
              <a:t>середовища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7809" y="2691210"/>
            <a:ext cx="8021683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 err="1"/>
              <a:t>однакові</a:t>
            </a:r>
            <a:r>
              <a:rPr lang="ru-RU" sz="1600" dirty="0"/>
              <a:t> для </a:t>
            </a:r>
            <a:r>
              <a:rPr lang="ru-RU" sz="1600" dirty="0" err="1"/>
              <a:t>усіх</a:t>
            </a:r>
            <a:r>
              <a:rPr lang="ru-RU" sz="1600" dirty="0"/>
              <a:t> </a:t>
            </a:r>
            <a:r>
              <a:rPr lang="ru-RU" sz="1600" dirty="0" err="1"/>
              <a:t>особин</a:t>
            </a:r>
            <a:r>
              <a:rPr lang="ru-RU" sz="1600" dirty="0"/>
              <a:t> </a:t>
            </a:r>
            <a:r>
              <a:rPr lang="ru-RU" sz="1600" dirty="0" err="1"/>
              <a:t>певного</a:t>
            </a:r>
            <a:r>
              <a:rPr lang="ru-RU" sz="1600" dirty="0"/>
              <a:t> </a:t>
            </a:r>
            <a:r>
              <a:rPr lang="ru-RU" sz="1600" dirty="0" smtClean="0"/>
              <a:t>виду;</a:t>
            </a:r>
            <a:endParaRPr lang="ru-RU" sz="1600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не </a:t>
            </a:r>
            <a:r>
              <a:rPr lang="ru-RU" sz="1600" dirty="0" err="1"/>
              <a:t>залежать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змін</a:t>
            </a:r>
            <a:r>
              <a:rPr lang="ru-RU" sz="1600" dirty="0"/>
              <a:t> у </a:t>
            </a:r>
            <a:r>
              <a:rPr lang="ru-RU" sz="1600" dirty="0" err="1"/>
              <a:t>зовнішньому</a:t>
            </a:r>
            <a:r>
              <a:rPr lang="ru-RU" sz="1600" dirty="0"/>
              <a:t> </a:t>
            </a:r>
            <a:r>
              <a:rPr lang="ru-RU" sz="1600" dirty="0" err="1" smtClean="0"/>
              <a:t>середовищі</a:t>
            </a:r>
            <a:r>
              <a:rPr lang="ru-RU" sz="1600" dirty="0" smtClean="0"/>
              <a:t>;</a:t>
            </a:r>
            <a:endParaRPr lang="ru-RU" sz="1600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для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утворення</a:t>
            </a:r>
            <a:r>
              <a:rPr lang="ru-RU" sz="1600" dirty="0"/>
              <a:t> не </a:t>
            </a:r>
            <a:r>
              <a:rPr lang="ru-RU" sz="1600" dirty="0" err="1"/>
              <a:t>потрібні</a:t>
            </a:r>
            <a:r>
              <a:rPr lang="ru-RU" sz="1600" dirty="0"/>
              <a:t> </a:t>
            </a:r>
            <a:r>
              <a:rPr lang="ru-RU" sz="1600" dirty="0" err="1"/>
              <a:t>певні</a:t>
            </a:r>
            <a:r>
              <a:rPr lang="ru-RU" sz="1600" dirty="0"/>
              <a:t> </a:t>
            </a:r>
            <a:r>
              <a:rPr lang="ru-RU" sz="1600" dirty="0" err="1" smtClean="0"/>
              <a:t>умови</a:t>
            </a:r>
            <a:r>
              <a:rPr lang="ru-RU" sz="1600" dirty="0" smtClean="0"/>
              <a:t>;</a:t>
            </a:r>
            <a:endParaRPr lang="ru-RU" sz="1600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 err="1"/>
              <a:t>забезпечується</a:t>
            </a:r>
            <a:r>
              <a:rPr lang="ru-RU" sz="1600" dirty="0"/>
              <a:t> </a:t>
            </a:r>
            <a:r>
              <a:rPr lang="ru-RU" sz="1600" dirty="0" err="1"/>
              <a:t>взаємодією</a:t>
            </a:r>
            <a:r>
              <a:rPr lang="ru-RU" sz="1600" dirty="0"/>
              <a:t>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типів</a:t>
            </a:r>
            <a:r>
              <a:rPr lang="ru-RU" sz="1600" dirty="0"/>
              <a:t> </a:t>
            </a:r>
            <a:r>
              <a:rPr lang="ru-RU" sz="1600" dirty="0" err="1"/>
              <a:t>нейронів</a:t>
            </a:r>
            <a:r>
              <a:rPr lang="ru-RU" sz="1600" dirty="0"/>
              <a:t>, </a:t>
            </a:r>
            <a:r>
              <a:rPr lang="ru-RU" sz="1600" dirty="0" err="1"/>
              <a:t>нервових</a:t>
            </a:r>
            <a:r>
              <a:rPr lang="ru-RU" sz="1600" dirty="0"/>
              <a:t> </a:t>
            </a:r>
            <a:r>
              <a:rPr lang="ru-RU" sz="1600" dirty="0" smtClean="0"/>
              <a:t>волокон, </a:t>
            </a:r>
            <a:r>
              <a:rPr lang="ru-RU" sz="1600" dirty="0" err="1" smtClean="0"/>
              <a:t>відповідних</a:t>
            </a:r>
            <a:r>
              <a:rPr lang="ru-RU" sz="1600" dirty="0" smtClean="0"/>
              <a:t> </a:t>
            </a:r>
            <a:r>
              <a:rPr lang="ru-RU" sz="1600" dirty="0" err="1"/>
              <a:t>нервових</a:t>
            </a:r>
            <a:r>
              <a:rPr lang="ru-RU" sz="1600" dirty="0"/>
              <a:t> </a:t>
            </a:r>
            <a:r>
              <a:rPr lang="ru-RU" sz="1600" dirty="0" err="1"/>
              <a:t>центрів</a:t>
            </a:r>
            <a:r>
              <a:rPr lang="ru-RU" sz="1600" dirty="0"/>
              <a:t> та </a:t>
            </a:r>
            <a:r>
              <a:rPr lang="ru-RU" sz="1600" dirty="0" err="1"/>
              <a:t>робочих</a:t>
            </a:r>
            <a:r>
              <a:rPr lang="ru-RU" sz="1600" dirty="0"/>
              <a:t> </a:t>
            </a:r>
            <a:r>
              <a:rPr lang="ru-RU" sz="1600" dirty="0" err="1" smtClean="0"/>
              <a:t>органів</a:t>
            </a:r>
            <a:r>
              <a:rPr lang="ru-RU" sz="1600" dirty="0" smtClean="0"/>
              <a:t>;</a:t>
            </a:r>
            <a:endParaRPr lang="ru-RU" sz="1600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/>
              <a:t>у </a:t>
            </a:r>
            <a:r>
              <a:rPr lang="ru-RU" sz="1600" dirty="0" err="1"/>
              <a:t>здійсненні</a:t>
            </a:r>
            <a:r>
              <a:rPr lang="ru-RU" sz="1600" dirty="0"/>
              <a:t> </a:t>
            </a:r>
            <a:r>
              <a:rPr lang="ru-RU" sz="1600" dirty="0" err="1"/>
              <a:t>безумовних</a:t>
            </a:r>
            <a:r>
              <a:rPr lang="ru-RU" sz="1600" dirty="0"/>
              <a:t> </a:t>
            </a:r>
            <a:r>
              <a:rPr lang="ru-RU" sz="1600" dirty="0" err="1"/>
              <a:t>рефлексів</a:t>
            </a:r>
            <a:r>
              <a:rPr lang="ru-RU" sz="1600" dirty="0"/>
              <a:t> </a:t>
            </a:r>
            <a:r>
              <a:rPr lang="ru-RU" sz="1600" dirty="0" err="1"/>
              <a:t>беруть</a:t>
            </a:r>
            <a:r>
              <a:rPr lang="ru-RU" sz="1600" dirty="0"/>
              <a:t> участь </a:t>
            </a:r>
            <a:r>
              <a:rPr lang="ru-RU" sz="1600" dirty="0" err="1"/>
              <a:t>нервові</a:t>
            </a:r>
            <a:r>
              <a:rPr lang="ru-RU" sz="1600" dirty="0"/>
              <a:t> </a:t>
            </a:r>
            <a:r>
              <a:rPr lang="ru-RU" sz="1600" dirty="0" err="1"/>
              <a:t>центри</a:t>
            </a:r>
            <a:r>
              <a:rPr lang="ru-RU" sz="1600" dirty="0"/>
              <a:t>, </a:t>
            </a:r>
            <a:r>
              <a:rPr lang="ru-RU" sz="1600" dirty="0" err="1"/>
              <a:t>розташовані</a:t>
            </a:r>
            <a:r>
              <a:rPr lang="ru-RU" sz="1600" dirty="0"/>
              <a:t> у спинному </a:t>
            </a:r>
            <a:r>
              <a:rPr lang="ru-RU" sz="1600" dirty="0" err="1"/>
              <a:t>мозку</a:t>
            </a:r>
            <a:r>
              <a:rPr lang="ru-RU" sz="1600" dirty="0"/>
              <a:t>, </a:t>
            </a:r>
            <a:r>
              <a:rPr lang="ru-RU" sz="1600" dirty="0" err="1"/>
              <a:t>стовбурі</a:t>
            </a:r>
            <a:r>
              <a:rPr lang="ru-RU" sz="1600" dirty="0"/>
              <a:t> та </a:t>
            </a:r>
            <a:r>
              <a:rPr lang="ru-RU" sz="1600" dirty="0" err="1"/>
              <a:t>підкіркових</a:t>
            </a:r>
            <a:r>
              <a:rPr lang="ru-RU" sz="1600" dirty="0"/>
              <a:t> ядрах головного </a:t>
            </a:r>
            <a:r>
              <a:rPr lang="ru-RU" sz="1600" dirty="0" err="1" smtClean="0"/>
              <a:t>мозку</a:t>
            </a:r>
            <a:r>
              <a:rPr lang="ru-RU" sz="1600" dirty="0" smtClean="0"/>
              <a:t>;</a:t>
            </a:r>
            <a:endParaRPr lang="ru-RU" sz="1600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 err="1"/>
              <a:t>Подразники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сприяють</a:t>
            </a:r>
            <a:r>
              <a:rPr lang="ru-RU" sz="1600" dirty="0"/>
              <a:t> </a:t>
            </a:r>
            <a:r>
              <a:rPr lang="ru-RU" sz="1600" dirty="0" err="1"/>
              <a:t>здійсненню</a:t>
            </a:r>
            <a:r>
              <a:rPr lang="ru-RU" sz="1600" dirty="0"/>
              <a:t> </a:t>
            </a:r>
            <a:r>
              <a:rPr lang="ru-RU" sz="1600" dirty="0" err="1"/>
              <a:t>безумовних</a:t>
            </a:r>
            <a:r>
              <a:rPr lang="ru-RU" sz="1600" dirty="0"/>
              <a:t> </a:t>
            </a:r>
            <a:r>
              <a:rPr lang="ru-RU" sz="1600" dirty="0" err="1"/>
              <a:t>рефлексів</a:t>
            </a:r>
            <a:r>
              <a:rPr lang="ru-RU" sz="1600" dirty="0"/>
              <a:t>, </a:t>
            </a:r>
            <a:r>
              <a:rPr lang="ru-RU" sz="1600" dirty="0" err="1"/>
              <a:t>також</a:t>
            </a:r>
            <a:r>
              <a:rPr lang="ru-RU" sz="1600" dirty="0"/>
              <a:t> </a:t>
            </a:r>
            <a:r>
              <a:rPr lang="ru-RU" sz="1600" dirty="0" err="1"/>
              <a:t>називають</a:t>
            </a:r>
            <a:r>
              <a:rPr lang="ru-RU" sz="1600" dirty="0"/>
              <a:t> </a:t>
            </a:r>
            <a:r>
              <a:rPr lang="ru-RU" sz="1600" i="1" dirty="0" err="1" smtClean="0"/>
              <a:t>безумовними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262631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Безумовні рефлекси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51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89558" y="844203"/>
            <a:ext cx="1178528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uk-UA" dirty="0"/>
              <a:t>Подразники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27435" y="1268488"/>
            <a:ext cx="962123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Зовнішні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68086" y="1285651"/>
            <a:ext cx="998991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Внутрішні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6" idx="2"/>
            <a:endCxn id="7" idx="0"/>
          </p:cNvCxnSpPr>
          <p:nvPr/>
        </p:nvCxnSpPr>
        <p:spPr>
          <a:xfrm flipH="1">
            <a:off x="3608497" y="1151980"/>
            <a:ext cx="1070325" cy="116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2"/>
            <a:endCxn id="8" idx="0"/>
          </p:cNvCxnSpPr>
          <p:nvPr/>
        </p:nvCxnSpPr>
        <p:spPr>
          <a:xfrm>
            <a:off x="4678822" y="1151980"/>
            <a:ext cx="1088760" cy="133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324904" y="1773099"/>
            <a:ext cx="2241586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умов </a:t>
            </a:r>
            <a:r>
              <a:rPr lang="ru-RU" dirty="0" err="1"/>
              <a:t>довкілля</a:t>
            </a:r>
            <a:r>
              <a:rPr lang="ru-RU" dirty="0"/>
              <a:t> – </a:t>
            </a:r>
            <a:r>
              <a:rPr lang="ru-RU" dirty="0" err="1"/>
              <a:t>світлові</a:t>
            </a:r>
            <a:r>
              <a:rPr lang="ru-RU" dirty="0"/>
              <a:t>, </a:t>
            </a:r>
            <a:r>
              <a:rPr lang="ru-RU" dirty="0" err="1"/>
              <a:t>температурні</a:t>
            </a:r>
            <a:r>
              <a:rPr lang="ru-RU" dirty="0"/>
              <a:t>, </a:t>
            </a:r>
            <a:r>
              <a:rPr lang="ru-RU" dirty="0" err="1"/>
              <a:t>хімічні</a:t>
            </a:r>
            <a:r>
              <a:rPr lang="ru-RU" dirty="0"/>
              <a:t>, </a:t>
            </a:r>
            <a:r>
              <a:rPr lang="ru-RU" dirty="0" err="1"/>
              <a:t>звукові</a:t>
            </a:r>
            <a:r>
              <a:rPr lang="ru-RU" dirty="0"/>
              <a:t>, </a:t>
            </a:r>
            <a:r>
              <a:rPr lang="ru-RU" dirty="0" err="1"/>
              <a:t>механічні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>
            <a:stCxn id="7" idx="2"/>
            <a:endCxn id="13" idx="0"/>
          </p:cNvCxnSpPr>
          <p:nvPr/>
        </p:nvCxnSpPr>
        <p:spPr>
          <a:xfrm flipH="1">
            <a:off x="3445697" y="1576265"/>
            <a:ext cx="162800" cy="196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66854" y="1773099"/>
            <a:ext cx="2836719" cy="11695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зміни</a:t>
            </a:r>
            <a:r>
              <a:rPr lang="ru-RU" dirty="0"/>
              <a:t> складу та </a:t>
            </a:r>
            <a:r>
              <a:rPr lang="ru-RU" dirty="0" err="1"/>
              <a:t>властивостей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endParaRPr lang="ru-RU" dirty="0"/>
          </a:p>
          <a:p>
            <a:pPr algn="ctr"/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механічні</a:t>
            </a:r>
            <a:r>
              <a:rPr lang="ru-RU" dirty="0"/>
              <a:t> </a:t>
            </a:r>
            <a:r>
              <a:rPr lang="ru-RU" dirty="0" err="1"/>
              <a:t>подразнення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структур</a:t>
            </a:r>
          </a:p>
        </p:txBody>
      </p:sp>
      <p:cxnSp>
        <p:nvCxnSpPr>
          <p:cNvPr id="21" name="Прямая соединительная линия 20"/>
          <p:cNvCxnSpPr>
            <a:stCxn id="8" idx="2"/>
            <a:endCxn id="19" idx="0"/>
          </p:cNvCxnSpPr>
          <p:nvPr/>
        </p:nvCxnSpPr>
        <p:spPr>
          <a:xfrm>
            <a:off x="5767582" y="1593428"/>
            <a:ext cx="617632" cy="179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359923" y="2924040"/>
            <a:ext cx="3729635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Безумовні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 у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ссавців</a:t>
            </a:r>
            <a:r>
              <a:rPr lang="ru-RU" dirty="0"/>
              <a:t>,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</a:t>
            </a:r>
            <a:r>
              <a:rPr lang="ru-RU" i="1" dirty="0" err="1">
                <a:solidFill>
                  <a:srgbClr val="0070C0"/>
                </a:solidFill>
              </a:rPr>
              <a:t>відіграють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провідну</a:t>
            </a:r>
            <a:r>
              <a:rPr lang="ru-RU" i="1" dirty="0">
                <a:solidFill>
                  <a:srgbClr val="0070C0"/>
                </a:solidFill>
              </a:rPr>
              <a:t> роль </a:t>
            </a:r>
            <a:r>
              <a:rPr lang="ru-RU" dirty="0"/>
              <a:t>у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в перший час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, а </a:t>
            </a:r>
            <a:r>
              <a:rPr lang="ru-RU" dirty="0" err="1"/>
              <a:t>надалі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підґрунтя</a:t>
            </a:r>
            <a:r>
              <a:rPr lang="ru-RU" dirty="0"/>
              <a:t> для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умовних</a:t>
            </a:r>
            <a:r>
              <a:rPr lang="ru-RU" dirty="0"/>
              <a:t> </a:t>
            </a:r>
            <a:r>
              <a:rPr lang="ru-RU" dirty="0" err="1"/>
              <a:t>рефлексів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301836" y="3167121"/>
            <a:ext cx="457200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безумовні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endParaRPr lang="ru-RU" dirty="0"/>
          </a:p>
          <a:p>
            <a:pPr algn="ctr"/>
            <a:r>
              <a:rPr lang="ru-RU" dirty="0" err="1"/>
              <a:t>перестають</a:t>
            </a:r>
            <a:r>
              <a:rPr lang="ru-RU" dirty="0"/>
              <a:t> </a:t>
            </a:r>
            <a:r>
              <a:rPr lang="ru-RU" dirty="0" err="1"/>
              <a:t>виконуватися</a:t>
            </a:r>
            <a:r>
              <a:rPr lang="ru-RU" dirty="0"/>
              <a:t> – </a:t>
            </a:r>
            <a:r>
              <a:rPr lang="ru-RU" i="1" dirty="0" err="1">
                <a:solidFill>
                  <a:srgbClr val="0070C0"/>
                </a:solidFill>
              </a:rPr>
              <a:t>згасають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смоктальний</a:t>
            </a:r>
            <a:r>
              <a:rPr lang="ru-RU" dirty="0"/>
              <a:t> рефлекс у </a:t>
            </a:r>
            <a:r>
              <a:rPr lang="ru-RU" dirty="0" err="1"/>
              <a:t>людини</a:t>
            </a:r>
            <a:r>
              <a:rPr lang="ru-RU" dirty="0"/>
              <a:t>).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безумовні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контролем кори великих </a:t>
            </a:r>
            <a:r>
              <a:rPr lang="ru-RU" dirty="0" err="1"/>
              <a:t>півкуль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гальмувати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з них</a:t>
            </a:r>
          </a:p>
        </p:txBody>
      </p:sp>
    </p:spTree>
    <p:extLst>
      <p:ext uri="{BB962C8B-B14F-4D97-AF65-F5344CB8AC3E}">
        <p14:creationId xmlns:p14="http://schemas.microsoft.com/office/powerpoint/2010/main" val="3283484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3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Безумовні рефлекси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51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1831" y="4404198"/>
            <a:ext cx="4572000" cy="738664"/>
          </a:xfrm>
          <a:prstGeom prst="rect">
            <a:avLst/>
          </a:prstGeom>
          <a:solidFill>
            <a:srgbClr val="FFCCCC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безумовні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у </a:t>
            </a:r>
            <a:r>
              <a:rPr lang="ru-RU" dirty="0" err="1"/>
              <a:t>медицині</a:t>
            </a:r>
            <a:r>
              <a:rPr lang="ru-RU" dirty="0"/>
              <a:t> для </a:t>
            </a:r>
            <a:r>
              <a:rPr lang="ru-RU" dirty="0" err="1"/>
              <a:t>встановлення</a:t>
            </a:r>
            <a:r>
              <a:rPr lang="ru-RU" dirty="0"/>
              <a:t> стану</a:t>
            </a:r>
          </a:p>
          <a:p>
            <a:r>
              <a:rPr lang="ru-RU" dirty="0" err="1"/>
              <a:t>організму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колінний</a:t>
            </a:r>
            <a:r>
              <a:rPr lang="ru-RU" dirty="0"/>
              <a:t>, </a:t>
            </a:r>
            <a:r>
              <a:rPr lang="ru-RU" dirty="0" err="1"/>
              <a:t>мигальний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</p:txBody>
      </p:sp>
      <p:pic>
        <p:nvPicPr>
          <p:cNvPr id="7" name="Google Shape;6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31081" y="4148565"/>
            <a:ext cx="638772" cy="62496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59923" y="844203"/>
            <a:ext cx="4572000" cy="11695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b="1" dirty="0" err="1">
                <a:solidFill>
                  <a:srgbClr val="0070C0"/>
                </a:solidFill>
              </a:rPr>
              <a:t>Інстинкт</a:t>
            </a:r>
            <a:r>
              <a:rPr lang="ru-RU" dirty="0"/>
              <a:t> становить собою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спадково</a:t>
            </a:r>
            <a:r>
              <a:rPr lang="ru-RU" dirty="0"/>
              <a:t> </a:t>
            </a:r>
            <a:r>
              <a:rPr lang="ru-RU" dirty="0" err="1"/>
              <a:t>зумовлених</a:t>
            </a:r>
            <a:r>
              <a:rPr lang="ru-RU" dirty="0"/>
              <a:t> </a:t>
            </a:r>
            <a:r>
              <a:rPr lang="ru-RU" dirty="0" err="1"/>
              <a:t>стереотипних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Вони </a:t>
            </a:r>
            <a:r>
              <a:rPr lang="ru-RU" dirty="0" err="1"/>
              <a:t>здійснюються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подразники</a:t>
            </a:r>
            <a:r>
              <a:rPr lang="ru-RU" dirty="0"/>
              <a:t> для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потреб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923" y="2289900"/>
            <a:ext cx="4572000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rgbClr val="0070C0"/>
                </a:solidFill>
              </a:rPr>
              <a:t>Наприклад</a:t>
            </a:r>
            <a:r>
              <a:rPr lang="ru-RU" i="1" dirty="0">
                <a:solidFill>
                  <a:srgbClr val="0070C0"/>
                </a:solidFill>
              </a:rPr>
              <a:t>: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і </a:t>
            </a:r>
            <a:r>
              <a:rPr lang="ru-RU" dirty="0" err="1"/>
              <a:t>здобування</a:t>
            </a:r>
            <a:r>
              <a:rPr lang="ru-RU" dirty="0"/>
              <a:t> </a:t>
            </a:r>
            <a:r>
              <a:rPr lang="ru-RU" dirty="0" err="1"/>
              <a:t>їжі</a:t>
            </a:r>
            <a:r>
              <a:rPr lang="ru-RU" dirty="0"/>
              <a:t>,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небезпеки</a:t>
            </a:r>
            <a:r>
              <a:rPr lang="ru-RU" dirty="0"/>
              <a:t>, розмноження, </a:t>
            </a:r>
            <a:r>
              <a:rPr lang="ru-RU" dirty="0" err="1"/>
              <a:t>материнський</a:t>
            </a:r>
            <a:r>
              <a:rPr lang="ru-RU" dirty="0"/>
              <a:t> та </a:t>
            </a:r>
            <a:r>
              <a:rPr lang="ru-RU" dirty="0" err="1"/>
              <a:t>батьківський</a:t>
            </a:r>
            <a:r>
              <a:rPr lang="ru-RU" dirty="0"/>
              <a:t> </a:t>
            </a:r>
            <a:r>
              <a:rPr lang="ru-RU" dirty="0" err="1"/>
              <a:t>інстинкти</a:t>
            </a:r>
            <a:r>
              <a:rPr lang="ru-RU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634" y="844203"/>
            <a:ext cx="2038350" cy="207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499" y="2966492"/>
            <a:ext cx="2352675" cy="183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951" y="844202"/>
            <a:ext cx="1943100" cy="207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60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51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Google Shape;98;p16"/>
          <p:cNvSpPr txBox="1"/>
          <p:nvPr/>
        </p:nvSpPr>
        <p:spPr>
          <a:xfrm>
            <a:off x="1692613" y="0"/>
            <a:ext cx="650456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Google Shape;99;p16"/>
          <p:cNvSpPr txBox="1"/>
          <p:nvPr/>
        </p:nvSpPr>
        <p:spPr>
          <a:xfrm>
            <a:off x="1160470" y="336568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Умовні рефлекси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922" y="798203"/>
            <a:ext cx="8597041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Безумовні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необхідного</a:t>
            </a:r>
            <a:r>
              <a:rPr lang="ru-RU" dirty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до умов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змінюються</a:t>
            </a:r>
            <a:r>
              <a:rPr lang="ru-RU" dirty="0"/>
              <a:t>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i="1" dirty="0" err="1">
                <a:solidFill>
                  <a:srgbClr val="0070C0"/>
                </a:solidFill>
              </a:rPr>
              <a:t>умовним</a:t>
            </a:r>
            <a:r>
              <a:rPr lang="ru-RU" i="1" dirty="0">
                <a:solidFill>
                  <a:srgbClr val="0070C0"/>
                </a:solidFill>
              </a:rPr>
              <a:t> рефлексам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9923" y="1708138"/>
            <a:ext cx="4275140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b="1" dirty="0" err="1">
                <a:solidFill>
                  <a:srgbClr val="0070C0"/>
                </a:solidFill>
              </a:rPr>
              <a:t>Умовні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рефлекси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 err="1"/>
              <a:t>утворюються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безумовних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70C0"/>
                </a:solidFill>
              </a:rPr>
              <a:t>Подразники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спричиняють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,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i="1" dirty="0" err="1">
                <a:solidFill>
                  <a:srgbClr val="0070C0"/>
                </a:solidFill>
              </a:rPr>
              <a:t>умовними</a:t>
            </a:r>
            <a:r>
              <a:rPr lang="ru-RU" dirty="0"/>
              <a:t>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ru-RU" dirty="0"/>
              <a:t>З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утворених</a:t>
            </a:r>
            <a:r>
              <a:rPr lang="ru-RU" dirty="0"/>
              <a:t> </a:t>
            </a:r>
            <a:r>
              <a:rPr lang="ru-RU" dirty="0" err="1"/>
              <a:t>умовних</a:t>
            </a:r>
            <a:r>
              <a:rPr lang="ru-RU" dirty="0"/>
              <a:t> </a:t>
            </a:r>
            <a:r>
              <a:rPr lang="ru-RU" dirty="0" err="1"/>
              <a:t>рефлексів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,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накопичується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.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особини</a:t>
            </a:r>
            <a:r>
              <a:rPr lang="ru-RU" dirty="0"/>
              <a:t> </a:t>
            </a:r>
            <a:r>
              <a:rPr lang="ru-RU" dirty="0" err="1"/>
              <a:t>ускладнюється</a:t>
            </a:r>
            <a:r>
              <a:rPr lang="ru-RU" dirty="0"/>
              <a:t>.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879525" y="4207458"/>
            <a:ext cx="2993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Подивіться відео і порівняйте безумовні та умовні рефлекси.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oogle Shape;5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43787" y="4207458"/>
            <a:ext cx="535738" cy="56023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кутник 7"/>
          <p:cNvSpPr/>
          <p:nvPr/>
        </p:nvSpPr>
        <p:spPr>
          <a:xfrm>
            <a:off x="6096843" y="6912942"/>
            <a:ext cx="3613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https://drive.google.com/file/d/1gvxUEdPupa4Pyhc0HU0VRFVAuxpaskx9/view?usp=drive_link</a:t>
            </a:r>
          </a:p>
        </p:txBody>
      </p:sp>
      <p:pic>
        <p:nvPicPr>
          <p:cNvPr id="1026" name="Picture 2" descr="https://i.ytimg.com/vi/qIKXkCxAz_A/hqdefault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787" y="1708138"/>
            <a:ext cx="3613176" cy="224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6027311" y="3939081"/>
            <a:ext cx="22461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100" i="1" dirty="0">
                <a:solidFill>
                  <a:srgbClr val="3E3E3E"/>
                </a:solidFill>
                <a:latin typeface="Roboto" panose="020B0604020202020204" charset="0"/>
                <a:hlinkClick r:id="rId3"/>
              </a:rPr>
              <a:t>Умовні та безумовні </a:t>
            </a:r>
            <a:r>
              <a:rPr lang="uk-UA" sz="1100" i="1" dirty="0" smtClean="0">
                <a:solidFill>
                  <a:srgbClr val="3E3E3E"/>
                </a:solidFill>
                <a:latin typeface="Roboto" panose="020B0604020202020204" charset="0"/>
                <a:hlinkClick r:id="rId3"/>
              </a:rPr>
              <a:t>рефлекси</a:t>
            </a:r>
            <a:endParaRPr lang="uk-UA" sz="1100" i="1" dirty="0"/>
          </a:p>
        </p:txBody>
      </p:sp>
    </p:spTree>
    <p:extLst>
      <p:ext uri="{BB962C8B-B14F-4D97-AF65-F5344CB8AC3E}">
        <p14:creationId xmlns:p14="http://schemas.microsoft.com/office/powerpoint/2010/main" val="1379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52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Google Shape;98;p16"/>
          <p:cNvSpPr txBox="1"/>
          <p:nvPr/>
        </p:nvSpPr>
        <p:spPr>
          <a:xfrm>
            <a:off x="1692614" y="0"/>
            <a:ext cx="6318778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1</a:t>
            </a:r>
            <a:r>
              <a:rPr lang="en-US" dirty="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cap="all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РЕФЛЕКТОРНИЙ ПРИНЦИП ДІЯЛЬНОСТІ НЕРВОВОЇ СИСТЕМИ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Google Shape;99;p16"/>
          <p:cNvSpPr txBox="1"/>
          <p:nvPr/>
        </p:nvSpPr>
        <p:spPr>
          <a:xfrm>
            <a:off x="1500299" y="423400"/>
            <a:ext cx="703670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Фізіологічний</a:t>
            </a:r>
            <a:r>
              <a:rPr lang="ru-RU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</a:t>
            </a:r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механізм</a:t>
            </a:r>
            <a:r>
              <a:rPr lang="ru-RU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</a:t>
            </a:r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виникнення</a:t>
            </a:r>
            <a:r>
              <a:rPr lang="ru-RU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</a:t>
            </a:r>
            <a:r>
              <a:rPr lang="ru-RU" sz="1800" b="1" dirty="0" err="1">
                <a:solidFill>
                  <a:srgbClr val="339933"/>
                </a:solidFill>
                <a:latin typeface="Alegreya" charset="0"/>
                <a:ea typeface="Alegreya"/>
              </a:rPr>
              <a:t>умовного</a:t>
            </a:r>
            <a:r>
              <a:rPr lang="ru-RU" sz="1800" b="1" dirty="0">
                <a:solidFill>
                  <a:srgbClr val="339933"/>
                </a:solidFill>
                <a:latin typeface="Alegreya" charset="0"/>
                <a:ea typeface="Alegreya"/>
              </a:rPr>
              <a:t> рефлексу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074" y="844203"/>
            <a:ext cx="8403962" cy="1600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та </a:t>
            </a:r>
            <a:r>
              <a:rPr lang="ru-RU" dirty="0" err="1"/>
              <a:t>безумовного</a:t>
            </a:r>
            <a:r>
              <a:rPr lang="ru-RU" dirty="0"/>
              <a:t> </a:t>
            </a:r>
            <a:r>
              <a:rPr lang="ru-RU" dirty="0" err="1"/>
              <a:t>подразників</a:t>
            </a:r>
            <a:r>
              <a:rPr lang="ru-RU" dirty="0"/>
              <a:t> </a:t>
            </a:r>
            <a:r>
              <a:rPr lang="ru-RU" dirty="0" err="1"/>
              <a:t>збуджуються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кори головного </a:t>
            </a:r>
            <a:r>
              <a:rPr lang="ru-RU" dirty="0" err="1"/>
              <a:t>мозку</a:t>
            </a:r>
            <a:r>
              <a:rPr lang="ru-RU" dirty="0"/>
              <a:t>. За </a:t>
            </a:r>
            <a:r>
              <a:rPr lang="ru-RU" dirty="0" err="1"/>
              <a:t>періодичного</a:t>
            </a:r>
            <a:r>
              <a:rPr lang="ru-RU" dirty="0"/>
              <a:t> </a:t>
            </a: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та </a:t>
            </a:r>
            <a:r>
              <a:rPr lang="ru-RU" dirty="0" err="1"/>
              <a:t>безумовного</a:t>
            </a:r>
            <a:r>
              <a:rPr lang="ru-RU" dirty="0"/>
              <a:t> </a:t>
            </a:r>
            <a:r>
              <a:rPr lang="ru-RU" dirty="0" err="1"/>
              <a:t>подразників</a:t>
            </a:r>
            <a:r>
              <a:rPr lang="ru-RU" dirty="0"/>
              <a:t>, </a:t>
            </a:r>
            <a:r>
              <a:rPr lang="ru-RU" dirty="0" err="1"/>
              <a:t>збудження</a:t>
            </a:r>
            <a:r>
              <a:rPr lang="ru-RU" dirty="0"/>
              <a:t>, яке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, </a:t>
            </a:r>
            <a:r>
              <a:rPr lang="ru-RU" dirty="0" err="1"/>
              <a:t>передається</a:t>
            </a:r>
            <a:r>
              <a:rPr lang="ru-RU" dirty="0"/>
              <a:t> через </a:t>
            </a:r>
            <a:r>
              <a:rPr lang="ru-RU" dirty="0" err="1"/>
              <a:t>вставні</a:t>
            </a:r>
            <a:r>
              <a:rPr lang="ru-RU" dirty="0"/>
              <a:t> </a:t>
            </a:r>
            <a:r>
              <a:rPr lang="ru-RU" dirty="0" err="1"/>
              <a:t>нейрони</a:t>
            </a:r>
            <a:r>
              <a:rPr lang="ru-RU" dirty="0"/>
              <a:t> на </a:t>
            </a:r>
            <a:r>
              <a:rPr lang="ru-RU" dirty="0" err="1"/>
              <a:t>відповідний</a:t>
            </a:r>
            <a:endParaRPr lang="ru-RU" dirty="0"/>
          </a:p>
          <a:p>
            <a:pPr algn="ctr"/>
            <a:r>
              <a:rPr lang="ru-RU" dirty="0" err="1"/>
              <a:t>нервовий</a:t>
            </a:r>
            <a:r>
              <a:rPr lang="ru-RU" dirty="0"/>
              <a:t> центр </a:t>
            </a:r>
            <a:r>
              <a:rPr lang="ru-RU" dirty="0" err="1"/>
              <a:t>безумовного</a:t>
            </a:r>
            <a:r>
              <a:rPr lang="ru-RU" dirty="0"/>
              <a:t> рефлексу.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інтервал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й </a:t>
            </a:r>
            <a:r>
              <a:rPr lang="ru-RU" dirty="0" err="1"/>
              <a:t>безумовного</a:t>
            </a:r>
            <a:r>
              <a:rPr lang="ru-RU" dirty="0"/>
              <a:t> </a:t>
            </a:r>
            <a:r>
              <a:rPr lang="ru-RU" dirty="0" err="1"/>
              <a:t>подразників</a:t>
            </a:r>
            <a:r>
              <a:rPr lang="ru-RU" dirty="0"/>
              <a:t> </a:t>
            </a:r>
            <a:r>
              <a:rPr lang="ru-RU" dirty="0" err="1"/>
              <a:t>незначний</a:t>
            </a:r>
            <a:r>
              <a:rPr lang="ru-RU" dirty="0"/>
              <a:t>, то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нервовими</a:t>
            </a:r>
            <a:r>
              <a:rPr lang="ru-RU" dirty="0"/>
              <a:t> центрами </a:t>
            </a:r>
            <a:r>
              <a:rPr lang="ru-RU" dirty="0" err="1"/>
              <a:t>утворюється</a:t>
            </a:r>
            <a:r>
              <a:rPr lang="ru-RU" dirty="0"/>
              <a:t> </a:t>
            </a:r>
            <a:r>
              <a:rPr lang="ru-RU" dirty="0" err="1"/>
              <a:t>тимчасовий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 </a:t>
            </a:r>
            <a:r>
              <a:rPr lang="ru-RU" dirty="0" err="1"/>
              <a:t>можливий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тими</a:t>
            </a:r>
            <a:r>
              <a:rPr lang="ru-RU" dirty="0"/>
              <a:t> </a:t>
            </a:r>
            <a:r>
              <a:rPr lang="ru-RU" dirty="0" err="1"/>
              <a:t>нервовими</a:t>
            </a:r>
            <a:r>
              <a:rPr lang="ru-RU" dirty="0"/>
              <a:t> центрами,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замикатися</a:t>
            </a:r>
            <a:r>
              <a:rPr lang="ru-RU" dirty="0"/>
              <a:t> через кору великих </a:t>
            </a:r>
            <a:r>
              <a:rPr lang="ru-RU" dirty="0" err="1"/>
              <a:t>півкуль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вставних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485" y="2589934"/>
            <a:ext cx="62007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1312</Words>
  <Application>Microsoft Office PowerPoint</Application>
  <PresentationFormat>Екран (16:9)</PresentationFormat>
  <Paragraphs>138</Paragraphs>
  <Slides>14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Alegreya</vt:lpstr>
      <vt:lpstr>Roboto</vt:lpstr>
      <vt:lpstr>Arial</vt:lpstr>
      <vt:lpstr>Wingdings</vt:lpstr>
      <vt:lpstr>Comic Sans MS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Nazar</dc:creator>
  <cp:lastModifiedBy>Валентина</cp:lastModifiedBy>
  <cp:revision>202</cp:revision>
  <dcterms:modified xsi:type="dcterms:W3CDTF">2025-08-24T20:11:31Z</dcterms:modified>
</cp:coreProperties>
</file>