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1" r:id="rId22"/>
    <p:sldId id="282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-91" y="-7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3449" y="1644127"/>
            <a:ext cx="8561747" cy="2541431"/>
          </a:xfrm>
        </p:spPr>
        <p:txBody>
          <a:bodyPr>
            <a:normAutofit/>
          </a:bodyPr>
          <a:lstStyle/>
          <a:p>
            <a:r>
              <a:rPr lang="uk-UA" dirty="0" smtClean="0"/>
              <a:t>Основи мови запитів </a:t>
            </a:r>
            <a:r>
              <a:rPr lang="en-US" dirty="0" smtClean="0"/>
              <a:t>SQL</a:t>
            </a:r>
            <a:r>
              <a:rPr lang="uk-UA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3449" y="4793947"/>
            <a:ext cx="8561746" cy="977621"/>
          </a:xfrm>
        </p:spPr>
        <p:txBody>
          <a:bodyPr/>
          <a:lstStyle/>
          <a:p>
            <a:r>
              <a:rPr lang="uk-UA" dirty="0" smtClean="0"/>
              <a:t>Інформатика 11 клас. Теоретичний матеріал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69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 smtClean="0"/>
              <a:t>В SQL-технології підтримуються наступні типи даних:</a:t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8700" y="2124803"/>
            <a:ext cx="10022511" cy="3450613"/>
          </a:xfrm>
        </p:spPr>
        <p:txBody>
          <a:bodyPr>
            <a:noAutofit/>
          </a:bodyPr>
          <a:lstStyle/>
          <a:p>
            <a:pPr algn="just">
              <a:spcBef>
                <a:spcPts val="1400"/>
              </a:spcBef>
            </a:pPr>
            <a:r>
              <a:rPr lang="uk-UA" sz="2400" b="1" dirty="0" smtClean="0"/>
              <a:t>символьн</a:t>
            </a:r>
            <a:r>
              <a:rPr lang="uk-UA" sz="2400" dirty="0" smtClean="0"/>
              <a:t>і - дані, що складають відповідні найменування із слів чи словосполучень, тобто текст;</a:t>
            </a:r>
          </a:p>
          <a:p>
            <a:pPr algn="just">
              <a:spcBef>
                <a:spcPts val="1400"/>
              </a:spcBef>
            </a:pPr>
            <a:r>
              <a:rPr lang="uk-UA" sz="2400" dirty="0" smtClean="0"/>
              <a:t>ч</a:t>
            </a:r>
            <a:r>
              <a:rPr lang="uk-UA" sz="2400" b="1" dirty="0" smtClean="0"/>
              <a:t>ислові</a:t>
            </a:r>
            <a:r>
              <a:rPr lang="uk-UA" sz="2400" dirty="0" smtClean="0"/>
              <a:t> - дані в числовому форматі, що придатні для проведення арифметичних операцій;</a:t>
            </a:r>
          </a:p>
          <a:p>
            <a:pPr algn="just">
              <a:spcBef>
                <a:spcPts val="1400"/>
              </a:spcBef>
            </a:pPr>
            <a:r>
              <a:rPr lang="uk-UA" sz="2400" b="1" dirty="0" smtClean="0"/>
              <a:t>значення дати та часу</a:t>
            </a:r>
            <a:r>
              <a:rPr lang="uk-UA" sz="2400" dirty="0" smtClean="0"/>
              <a:t>- дата та час, що встановлені на внутрішньому годиннику комп'ютера в прийнятих системою форматах. 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1597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ru-RU" dirty="0"/>
              <a:t>У </a:t>
            </a:r>
            <a:r>
              <a:rPr lang="uk-UA" dirty="0" smtClean="0"/>
              <a:t>синтаксичних конструкціях використовуються такі поняття</a:t>
            </a:r>
            <a:r>
              <a:rPr lang="ru-RU" dirty="0" smtClean="0"/>
              <a:t>: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675" y="1896203"/>
            <a:ext cx="10558463" cy="3450613"/>
          </a:xfrm>
        </p:spPr>
        <p:txBody>
          <a:bodyPr>
            <a:noAutofit/>
          </a:bodyPr>
          <a:lstStyle/>
          <a:p>
            <a:pPr algn="just">
              <a:spcBef>
                <a:spcPts val="1400"/>
              </a:spcBef>
            </a:pPr>
            <a:r>
              <a:rPr lang="uk-UA" b="1" dirty="0"/>
              <a:t>Інструкція </a:t>
            </a:r>
            <a:r>
              <a:rPr lang="uk-UA" dirty="0"/>
              <a:t>— це логічно завершена конструкція, яка може інтерпретуватися самостійно. Вона складається </a:t>
            </a:r>
            <a:r>
              <a:rPr lang="uk-UA" dirty="0" smtClean="0"/>
              <a:t>з речень </a:t>
            </a:r>
            <a:r>
              <a:rPr lang="uk-UA" dirty="0"/>
              <a:t>і закінчується крапкою з комою</a:t>
            </a:r>
            <a:r>
              <a:rPr lang="uk-UA" dirty="0" smtClean="0"/>
              <a:t>. </a:t>
            </a:r>
          </a:p>
          <a:p>
            <a:pPr algn="just">
              <a:spcBef>
                <a:spcPts val="1400"/>
              </a:spcBef>
            </a:pPr>
            <a:r>
              <a:rPr lang="uk-UA" dirty="0" smtClean="0"/>
              <a:t>Інструкції </a:t>
            </a:r>
            <a:r>
              <a:rPr lang="uk-UA" dirty="0"/>
              <a:t>можуть містити </a:t>
            </a:r>
            <a:r>
              <a:rPr lang="uk-UA" b="1" dirty="0"/>
              <a:t>коментарі</a:t>
            </a:r>
            <a:r>
              <a:rPr lang="uk-UA" dirty="0"/>
              <a:t>, які не впливають на їх виконання. Найчастіше </a:t>
            </a:r>
            <a:r>
              <a:rPr lang="uk-UA" dirty="0" smtClean="0"/>
              <a:t>застосовуються однорядкові </a:t>
            </a:r>
            <a:r>
              <a:rPr lang="uk-UA" dirty="0"/>
              <a:t>коментарі, які починаються двома символами --.</a:t>
            </a:r>
          </a:p>
          <a:p>
            <a:pPr algn="just">
              <a:spcBef>
                <a:spcPts val="1400"/>
              </a:spcBef>
            </a:pPr>
            <a:r>
              <a:rPr lang="uk-UA" dirty="0"/>
              <a:t>Конструкції у квадратних дужках є </a:t>
            </a:r>
            <a:r>
              <a:rPr lang="uk-UA" dirty="0" smtClean="0"/>
              <a:t>необов’язковими</a:t>
            </a:r>
            <a:r>
              <a:rPr lang="uk-UA" dirty="0"/>
              <a:t>, а у фігурних </a:t>
            </a:r>
            <a:r>
              <a:rPr lang="uk-UA" dirty="0" smtClean="0"/>
              <a:t>дужках </a:t>
            </a:r>
            <a:r>
              <a:rPr lang="uk-UA" dirty="0"/>
              <a:t>— </a:t>
            </a:r>
            <a:r>
              <a:rPr lang="uk-UA" dirty="0" smtClean="0"/>
              <a:t>обов’язковими</a:t>
            </a:r>
            <a:r>
              <a:rPr lang="uk-UA" dirty="0"/>
              <a:t>.</a:t>
            </a:r>
          </a:p>
          <a:p>
            <a:pPr algn="just">
              <a:spcBef>
                <a:spcPts val="1400"/>
              </a:spcBef>
            </a:pPr>
            <a:r>
              <a:rPr lang="uk-UA" b="1" dirty="0"/>
              <a:t>Речення</a:t>
            </a:r>
            <a:r>
              <a:rPr lang="uk-UA" dirty="0"/>
              <a:t> — це частина інструкції, що </a:t>
            </a:r>
            <a:r>
              <a:rPr lang="uk-UA" dirty="0" err="1"/>
              <a:t>обов</a:t>
            </a:r>
            <a:r>
              <a:rPr lang="uk-UA" dirty="0"/>
              <a:t>&amp;#39;язково містить ключове слово, яке й визначає його назву.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503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Найчастіше в </a:t>
            </a:r>
            <a:r>
              <a:rPr lang="en-US" sz="2800" dirty="0"/>
              <a:t>SQL</a:t>
            </a:r>
            <a:r>
              <a:rPr lang="uk-UA" sz="2800" dirty="0"/>
              <a:t> використовуються наступні оператори: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4696" y="2123309"/>
            <a:ext cx="9520158" cy="345061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SELECT </a:t>
            </a:r>
            <a:r>
              <a:rPr lang="en-US" dirty="0"/>
              <a:t>— </a:t>
            </a:r>
            <a:r>
              <a:rPr lang="uk-UA" dirty="0"/>
              <a:t>визначаються поля, із яких необхідно вибрати дані;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FROM </a:t>
            </a:r>
            <a:r>
              <a:rPr lang="en-US" dirty="0"/>
              <a:t>— </a:t>
            </a:r>
            <a:r>
              <a:rPr lang="uk-UA" dirty="0"/>
              <a:t>визначається таблиця, поля якої вказані в реченні </a:t>
            </a:r>
            <a:r>
              <a:rPr lang="en-US" dirty="0"/>
              <a:t>SELECT. </a:t>
            </a:r>
            <a:r>
              <a:rPr lang="uk-UA" dirty="0"/>
              <a:t>Ключові слова </a:t>
            </a:r>
            <a:r>
              <a:rPr lang="en-US" dirty="0"/>
              <a:t>SELECT </a:t>
            </a:r>
            <a:r>
              <a:rPr lang="uk-UA" dirty="0"/>
              <a:t>і </a:t>
            </a:r>
            <a:r>
              <a:rPr lang="en-US" dirty="0" smtClean="0"/>
              <a:t>FROM</a:t>
            </a:r>
            <a:r>
              <a:rPr lang="uk-UA" dirty="0" smtClean="0"/>
              <a:t> завжди </a:t>
            </a:r>
            <a:r>
              <a:rPr lang="uk-UA" dirty="0"/>
              <a:t>використовуються разом;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WHERE </a:t>
            </a:r>
            <a:r>
              <a:rPr lang="en-US" dirty="0"/>
              <a:t>— </a:t>
            </a:r>
            <a:r>
              <a:rPr lang="uk-UA" dirty="0"/>
              <a:t>визначається умова відбору полів, за якою вибираються дані;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ORDER </a:t>
            </a:r>
            <a:r>
              <a:rPr lang="en-US" dirty="0"/>
              <a:t>BY — </a:t>
            </a:r>
            <a:r>
              <a:rPr lang="uk-UA" dirty="0"/>
              <a:t>визначається порядок сортування отриманих результатів;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GROUP </a:t>
            </a:r>
            <a:r>
              <a:rPr lang="en-US" dirty="0"/>
              <a:t>BY — </a:t>
            </a:r>
            <a:r>
              <a:rPr lang="uk-UA" dirty="0"/>
              <a:t>визначається порядок групування записів.</a:t>
            </a:r>
          </a:p>
        </p:txBody>
      </p:sp>
    </p:spTree>
    <p:extLst>
      <p:ext uri="{BB962C8B-B14F-4D97-AF65-F5344CB8AC3E}">
        <p14:creationId xmlns:p14="http://schemas.microsoft.com/office/powerpoint/2010/main" val="29214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76710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Структура найуживаніших речень </a:t>
            </a:r>
            <a:r>
              <a:rPr lang="en-US" sz="2800" dirty="0"/>
              <a:t>SQL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38" y="2028825"/>
            <a:ext cx="10744200" cy="3437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SELECT </a:t>
            </a:r>
            <a:r>
              <a:rPr lang="en-US" sz="2800" dirty="0" smtClean="0"/>
              <a:t>&lt;</a:t>
            </a:r>
            <a:r>
              <a:rPr lang="uk-UA" sz="2800" dirty="0" smtClean="0"/>
              <a:t>список полів</a:t>
            </a:r>
            <a:r>
              <a:rPr lang="en-US" sz="2800" dirty="0" smtClean="0"/>
              <a:t>&gt;                  -- </a:t>
            </a:r>
            <a:r>
              <a:rPr lang="uk-UA" sz="2800" dirty="0"/>
              <a:t>речення </a:t>
            </a:r>
            <a:r>
              <a:rPr lang="en-US" sz="2800" dirty="0"/>
              <a:t>SELECT</a:t>
            </a:r>
          </a:p>
          <a:p>
            <a:pPr marL="0" indent="0">
              <a:buNone/>
            </a:pPr>
            <a:r>
              <a:rPr lang="en-US" sz="2800" dirty="0"/>
              <a:t>FROM &lt; </a:t>
            </a:r>
            <a:r>
              <a:rPr lang="uk-UA" sz="2800" dirty="0" err="1" smtClean="0"/>
              <a:t>ім</a:t>
            </a:r>
            <a:r>
              <a:rPr lang="en-US" sz="2800" dirty="0" smtClean="0"/>
              <a:t>`</a:t>
            </a:r>
            <a:r>
              <a:rPr lang="uk-UA" sz="2800" dirty="0" smtClean="0"/>
              <a:t>я таблиці</a:t>
            </a:r>
            <a:r>
              <a:rPr lang="en-US" sz="2800" dirty="0" smtClean="0"/>
              <a:t>&gt;                     -- </a:t>
            </a:r>
            <a:r>
              <a:rPr lang="uk-UA" sz="2800" dirty="0"/>
              <a:t>речення </a:t>
            </a:r>
            <a:r>
              <a:rPr lang="en-US" sz="2800" dirty="0"/>
              <a:t>FROM</a:t>
            </a:r>
          </a:p>
          <a:p>
            <a:pPr marL="0" indent="0">
              <a:buNone/>
            </a:pPr>
            <a:r>
              <a:rPr lang="en-US" sz="2800" dirty="0"/>
              <a:t>WHERE &lt; </a:t>
            </a:r>
            <a:r>
              <a:rPr lang="uk-UA" sz="2800" dirty="0" err="1" smtClean="0"/>
              <a:t>ім</a:t>
            </a:r>
            <a:r>
              <a:rPr lang="en-US" sz="2800" dirty="0" smtClean="0"/>
              <a:t>`</a:t>
            </a:r>
            <a:r>
              <a:rPr lang="uk-UA" sz="2800" dirty="0" smtClean="0"/>
              <a:t>я поля</a:t>
            </a:r>
            <a:r>
              <a:rPr lang="en-US" sz="2800" dirty="0" smtClean="0"/>
              <a:t>&gt;=&lt;</a:t>
            </a:r>
            <a:r>
              <a:rPr lang="uk-UA" sz="2800" dirty="0" smtClean="0"/>
              <a:t>умова</a:t>
            </a:r>
            <a:r>
              <a:rPr lang="en-US" sz="2800" dirty="0" smtClean="0"/>
              <a:t>&gt;;     -- </a:t>
            </a:r>
            <a:r>
              <a:rPr lang="uk-UA" sz="2800" dirty="0"/>
              <a:t>речення </a:t>
            </a:r>
            <a:r>
              <a:rPr lang="en-US" sz="2800" dirty="0"/>
              <a:t>WHERE</a:t>
            </a:r>
            <a:endParaRPr lang="uk-UA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uk-UA" sz="2800" dirty="0" smtClean="0"/>
              <a:t>де </a:t>
            </a:r>
            <a:r>
              <a:rPr lang="uk-UA" sz="2800" dirty="0" smtClean="0"/>
              <a:t>-- позначається однорядковий коментар.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0933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105" y="536930"/>
            <a:ext cx="8562580" cy="8564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Приклад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625" y="4384326"/>
            <a:ext cx="10629899" cy="1012929"/>
          </a:xfrm>
        </p:spPr>
        <p:txBody>
          <a:bodyPr>
            <a:noAutofit/>
          </a:bodyPr>
          <a:lstStyle/>
          <a:p>
            <a:r>
              <a:rPr lang="uk-UA" sz="2400" dirty="0" smtClean="0"/>
              <a:t>Із таблиці школа вибираються всі записи, у полі Посада яких є значення «вчитель».  Результуючий набір записів містить Прізвище, Адреса, Телефон.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0688" y="1952922"/>
            <a:ext cx="763905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dirty="0"/>
              <a:t>SELECT </a:t>
            </a:r>
            <a:r>
              <a:rPr lang="uk-UA" sz="2400" dirty="0" smtClean="0"/>
              <a:t>Прізвище</a:t>
            </a:r>
            <a:r>
              <a:rPr lang="ru-RU" sz="2400" dirty="0" smtClean="0"/>
              <a:t>, </a:t>
            </a:r>
            <a:r>
              <a:rPr lang="ru-RU" sz="2400" dirty="0"/>
              <a:t>Адреса, Телефон</a:t>
            </a:r>
          </a:p>
          <a:p>
            <a:pPr>
              <a:spcBef>
                <a:spcPts val="1200"/>
              </a:spcBef>
            </a:pPr>
            <a:r>
              <a:rPr lang="ru-RU" sz="2400" dirty="0"/>
              <a:t>FROM Школа</a:t>
            </a:r>
          </a:p>
          <a:p>
            <a:pPr>
              <a:spcBef>
                <a:spcPts val="1200"/>
              </a:spcBef>
            </a:pPr>
            <a:r>
              <a:rPr lang="ru-RU" sz="2400" dirty="0"/>
              <a:t>WHERE Посада</a:t>
            </a:r>
            <a:r>
              <a:rPr lang="ru-RU" sz="2400" dirty="0" smtClean="0"/>
              <a:t>=</a:t>
            </a:r>
            <a:r>
              <a:rPr lang="en-US" sz="2400" dirty="0" smtClean="0"/>
              <a:t>`</a:t>
            </a:r>
            <a:r>
              <a:rPr lang="ru-RU" sz="2400" dirty="0" err="1" smtClean="0"/>
              <a:t>вчитель</a:t>
            </a:r>
            <a:r>
              <a:rPr lang="en-US" sz="2400" dirty="0" smtClean="0"/>
              <a:t>`</a:t>
            </a:r>
            <a:r>
              <a:rPr lang="ru-RU" sz="2400" dirty="0" smtClean="0"/>
              <a:t>;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85551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72424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900" dirty="0"/>
              <a:t/>
            </a:r>
            <a:br>
              <a:rPr lang="en-US" sz="2900" dirty="0"/>
            </a:br>
            <a:endParaRPr lang="ru-RU" sz="29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388" y="2158607"/>
            <a:ext cx="10801350" cy="3450613"/>
          </a:xfrm>
        </p:spPr>
        <p:txBody>
          <a:bodyPr>
            <a:noAutofit/>
          </a:bodyPr>
          <a:lstStyle/>
          <a:p>
            <a:r>
              <a:rPr lang="uk-UA" sz="2400" dirty="0" smtClean="0"/>
              <a:t>У системі </a:t>
            </a:r>
            <a:r>
              <a:rPr lang="en-US" sz="2400" dirty="0" smtClean="0"/>
              <a:t>Access </a:t>
            </a:r>
            <a:r>
              <a:rPr lang="uk-UA" sz="2400" dirty="0" smtClean="0"/>
              <a:t>виконуємо </a:t>
            </a:r>
            <a:r>
              <a:rPr lang="uk-UA" sz="2400" dirty="0" smtClean="0"/>
              <a:t>команду </a:t>
            </a:r>
            <a:r>
              <a:rPr lang="uk-UA" sz="2400" b="1" i="1" dirty="0" smtClean="0">
                <a:solidFill>
                  <a:schemeClr val="accent1">
                    <a:lumMod val="75000"/>
                  </a:schemeClr>
                </a:solidFill>
              </a:rPr>
              <a:t>Створити – </a:t>
            </a:r>
            <a:r>
              <a:rPr lang="uk-UA" sz="2400" b="1" i="1" dirty="0" smtClean="0">
                <a:solidFill>
                  <a:schemeClr val="accent1">
                    <a:lumMod val="75000"/>
                  </a:schemeClr>
                </a:solidFill>
              </a:rPr>
              <a:t>Конструктор</a:t>
            </a:r>
            <a:r>
              <a:rPr lang="uk-UA" sz="2400" b="1" i="1" dirty="0" smtClean="0">
                <a:solidFill>
                  <a:schemeClr val="accent1">
                    <a:lumMod val="75000"/>
                  </a:schemeClr>
                </a:solidFill>
              </a:rPr>
              <a:t> запитів</a:t>
            </a:r>
            <a:r>
              <a:rPr lang="uk-UA" sz="2400" b="1" i="1" dirty="0" smtClean="0"/>
              <a:t>.</a:t>
            </a:r>
            <a:endParaRPr lang="uk-UA" sz="2400" b="1" i="1" dirty="0" smtClean="0"/>
          </a:p>
          <a:p>
            <a:r>
              <a:rPr lang="uk-UA" sz="2400" dirty="0" smtClean="0"/>
              <a:t>Закриваємо вікно відображення таблиці. </a:t>
            </a:r>
          </a:p>
          <a:p>
            <a:r>
              <a:rPr lang="uk-UA" sz="2400" dirty="0" smtClean="0"/>
              <a:t>На вкладці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</a:rPr>
              <a:t>Конструктор</a:t>
            </a:r>
            <a:r>
              <a:rPr lang="uk-UA" sz="2400" dirty="0" smtClean="0"/>
              <a:t> у групі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</a:rPr>
              <a:t>Результати</a:t>
            </a:r>
            <a:r>
              <a:rPr lang="uk-UA" sz="2400" dirty="0" smtClean="0"/>
              <a:t> натискаємо кнопку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SQL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Відкривається вікно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</a:rPr>
              <a:t>Запит</a:t>
            </a:r>
            <a:r>
              <a:rPr lang="uk-UA" sz="2400" b="1" i="1" dirty="0"/>
              <a:t> 1</a:t>
            </a:r>
            <a:r>
              <a:rPr lang="uk-UA" sz="2400" dirty="0" smtClean="0"/>
              <a:t>, у робочому полі якого висвітиться оператор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SELECT</a:t>
            </a:r>
            <a:r>
              <a:rPr lang="en-US" sz="2400" dirty="0" smtClean="0"/>
              <a:t>.</a:t>
            </a:r>
          </a:p>
          <a:p>
            <a:r>
              <a:rPr lang="uk-UA" sz="2400" dirty="0" smtClean="0"/>
              <a:t>Він обов'язково використовується з оператором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n-US" sz="2400" dirty="0" smtClean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36650" y="958333"/>
            <a:ext cx="4949888" cy="6990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uk-UA" sz="2800" dirty="0">
                <a:latin typeface="+mj-lt"/>
                <a:ea typeface="+mj-ea"/>
                <a:cs typeface="+mj-cs"/>
              </a:rPr>
              <a:t>Порядок створення </a:t>
            </a:r>
            <a:r>
              <a:rPr lang="uk-UA" sz="2800" dirty="0" smtClean="0">
                <a:latin typeface="+mj-lt"/>
                <a:ea typeface="+mj-ea"/>
                <a:cs typeface="+mj-cs"/>
              </a:rPr>
              <a:t>запиту</a:t>
            </a:r>
            <a:r>
              <a:rPr lang="en-US" sz="2800" dirty="0">
                <a:latin typeface="+mj-lt"/>
                <a:ea typeface="+mj-ea"/>
                <a:cs typeface="+mj-cs"/>
              </a:rPr>
              <a:t>:</a:t>
            </a:r>
            <a:endParaRPr lang="uk-UA" sz="28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334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Мінімальна загальна структура</a:t>
            </a:r>
            <a:br>
              <a:rPr lang="uk-UA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4696" y="2982621"/>
            <a:ext cx="9520158" cy="30988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інструкція забезпечує виведення усіх полів таблиці.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даному випадку '*' - означає, що в результаті запита будуть показані всі стовпці таблиці.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4696" y="2105708"/>
            <a:ext cx="85105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SELECT </a:t>
            </a:r>
            <a:r>
              <a:rPr lang="en-US" sz="2400" b="1" i="1" dirty="0" smtClean="0"/>
              <a:t>&lt;</a:t>
            </a:r>
            <a:r>
              <a:rPr lang="uk-UA" sz="2400" b="1" i="1" dirty="0" smtClean="0"/>
              <a:t>список </a:t>
            </a:r>
            <a:r>
              <a:rPr lang="uk-UA" sz="2400" b="1" i="1" dirty="0"/>
              <a:t>імен полів (вводити через </a:t>
            </a:r>
            <a:r>
              <a:rPr lang="uk-UA" sz="2400" b="1" i="1" dirty="0" smtClean="0"/>
              <a:t>кому</a:t>
            </a:r>
            <a:r>
              <a:rPr lang="en-US" sz="2400" b="1" i="1" dirty="0" smtClean="0"/>
              <a:t>&gt;</a:t>
            </a:r>
          </a:p>
          <a:p>
            <a:r>
              <a:rPr lang="en-US" sz="2400" b="1" i="1" dirty="0" smtClean="0"/>
              <a:t>FROM &lt;</a:t>
            </a:r>
            <a:r>
              <a:rPr lang="uk-UA" sz="2400" b="1" i="1" dirty="0" err="1" smtClean="0"/>
              <a:t>ім</a:t>
            </a:r>
            <a:r>
              <a:rPr lang="en-US" sz="2400" b="1" i="1" dirty="0" smtClean="0"/>
              <a:t>`</a:t>
            </a:r>
            <a:r>
              <a:rPr lang="uk-UA" sz="2400" b="1" i="1" dirty="0" smtClean="0"/>
              <a:t>я таблиці</a:t>
            </a:r>
            <a:r>
              <a:rPr lang="en-US" sz="2400" b="1" i="1" dirty="0" smtClean="0"/>
              <a:t>&gt;;</a:t>
            </a:r>
            <a:endParaRPr lang="uk-UA" sz="2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87080" y="3615468"/>
            <a:ext cx="85105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SELECT </a:t>
            </a:r>
            <a:r>
              <a:rPr lang="en-US" sz="2400" b="1" i="1" dirty="0" smtClean="0"/>
              <a:t>*</a:t>
            </a:r>
          </a:p>
          <a:p>
            <a:r>
              <a:rPr lang="en-US" sz="2400" b="1" i="1" dirty="0" smtClean="0"/>
              <a:t>FROM &lt;</a:t>
            </a:r>
            <a:r>
              <a:rPr lang="uk-UA" sz="2400" b="1" i="1" dirty="0" err="1" smtClean="0"/>
              <a:t>ім</a:t>
            </a:r>
            <a:r>
              <a:rPr lang="en-US" sz="2400" b="1" i="1" dirty="0" smtClean="0"/>
              <a:t>`</a:t>
            </a:r>
            <a:r>
              <a:rPr lang="uk-UA" sz="2400" b="1" i="1" dirty="0" smtClean="0"/>
              <a:t>я таблиці</a:t>
            </a:r>
            <a:r>
              <a:rPr lang="en-US" sz="2400" b="1" i="1" dirty="0" smtClean="0"/>
              <a:t>&gt;;</a:t>
            </a:r>
            <a:endParaRPr lang="uk-UA" sz="2400" b="1" i="1" dirty="0"/>
          </a:p>
        </p:txBody>
      </p:sp>
    </p:spTree>
    <p:extLst>
      <p:ext uri="{BB962C8B-B14F-4D97-AF65-F5344CB8AC3E}">
        <p14:creationId xmlns:p14="http://schemas.microsoft.com/office/powerpoint/2010/main" val="2651105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618781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Для виведення значень полів, що не повторюються, використовується </a:t>
            </a:r>
            <a:r>
              <a:rPr lang="uk-UA" sz="2800" dirty="0" smtClean="0"/>
              <a:t>структура</a:t>
            </a:r>
            <a:r>
              <a:rPr lang="en-US" sz="2800" dirty="0" smtClean="0"/>
              <a:t> </a:t>
            </a:r>
            <a:r>
              <a:rPr lang="en-US" sz="2800" b="1" i="1" dirty="0" smtClean="0"/>
              <a:t>DISTINCT</a:t>
            </a:r>
            <a:r>
              <a:rPr lang="uk-UA" sz="2800" dirty="0" smtClean="0"/>
              <a:t>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/>
              <a:t>SELECT DISTINCT </a:t>
            </a:r>
            <a:r>
              <a:rPr lang="en-US" sz="2400" b="1" i="1" dirty="0" smtClean="0"/>
              <a:t>&lt;</a:t>
            </a:r>
            <a:r>
              <a:rPr lang="uk-UA" sz="2400" b="1" i="1" dirty="0" smtClean="0"/>
              <a:t>список </a:t>
            </a:r>
            <a:r>
              <a:rPr lang="uk-UA" sz="2400" b="1" i="1" dirty="0"/>
              <a:t>імен </a:t>
            </a:r>
            <a:r>
              <a:rPr lang="uk-UA" sz="2400" b="1" i="1" dirty="0" smtClean="0"/>
              <a:t>полів</a:t>
            </a:r>
            <a:r>
              <a:rPr lang="en-US" sz="2400" b="1" i="1" dirty="0" smtClean="0"/>
              <a:t>&gt;</a:t>
            </a:r>
            <a:endParaRPr lang="en-US" sz="2400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i="1" dirty="0"/>
              <a:t>FROM </a:t>
            </a:r>
            <a:r>
              <a:rPr lang="en-US" sz="2400" b="1" i="1" dirty="0" smtClean="0"/>
              <a:t>&lt;</a:t>
            </a:r>
            <a:r>
              <a:rPr lang="uk-UA" sz="2400" b="1" i="1" dirty="0" err="1" smtClean="0"/>
              <a:t>ім</a:t>
            </a:r>
            <a:r>
              <a:rPr lang="en-US" sz="2400" b="1" i="1" dirty="0" smtClean="0"/>
              <a:t>`</a:t>
            </a:r>
            <a:r>
              <a:rPr lang="uk-UA" sz="2400" b="1" i="1" dirty="0" smtClean="0"/>
              <a:t>я таблиці</a:t>
            </a:r>
            <a:r>
              <a:rPr lang="en-US" sz="2400" b="1" i="1" dirty="0" smtClean="0"/>
              <a:t>&gt;;</a:t>
            </a:r>
            <a:endParaRPr lang="en-US" sz="2400" b="1" i="1" dirty="0"/>
          </a:p>
          <a:p>
            <a:pPr marL="0" indent="0">
              <a:lnSpc>
                <a:spcPct val="150000"/>
              </a:lnSpc>
              <a:buNone/>
            </a:pPr>
            <a:r>
              <a:rPr lang="uk-UA" sz="2400" dirty="0" smtClean="0"/>
              <a:t>Наприклад</a:t>
            </a:r>
            <a:r>
              <a:rPr lang="uk-UA" sz="2400" dirty="0"/>
              <a:t>, після виконання інструкції: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i="1" dirty="0"/>
              <a:t>SELECT DISTINCT </a:t>
            </a:r>
            <a:r>
              <a:rPr lang="uk-UA" sz="2400" b="1" i="1" dirty="0"/>
              <a:t>Посада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i="1" dirty="0"/>
              <a:t>FROM </a:t>
            </a:r>
            <a:r>
              <a:rPr lang="uk-UA" sz="2400" b="1" i="1" dirty="0"/>
              <a:t>КАДРИ;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169" y="1876424"/>
            <a:ext cx="4087932" cy="3695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617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У реченні </a:t>
            </a:r>
            <a:r>
              <a:rPr lang="en-US" sz="2800" dirty="0"/>
              <a:t>SELECT </a:t>
            </a:r>
            <a:r>
              <a:rPr lang="uk-UA" sz="2800" dirty="0"/>
              <a:t>можуть бути не лише імена наявних у таблиці полів, а й вирази.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8908" y="2258619"/>
            <a:ext cx="10323930" cy="1799031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/>
              <a:t>Кожен такий вираз є новим полем у запиті.</a:t>
            </a:r>
          </a:p>
          <a:p>
            <a:pPr algn="just"/>
            <a:r>
              <a:rPr lang="uk-UA" sz="2400" dirty="0" smtClean="0"/>
              <a:t>Вирази можуть містити арифметичні операції, деякі математичні функції, а як змінні використовуються наявні імена полів.</a:t>
            </a:r>
          </a:p>
          <a:p>
            <a:pPr algn="just"/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4862" y="4234547"/>
            <a:ext cx="1091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SELECT </a:t>
            </a:r>
            <a:r>
              <a:rPr lang="uk-UA" sz="2400" b="1" i="1" dirty="0"/>
              <a:t>Прізвище, Стаж, Оклад, (Оклад*(</a:t>
            </a:r>
            <a:r>
              <a:rPr lang="uk-UA" sz="2400" b="1" i="1" dirty="0" smtClean="0"/>
              <a:t>Стаж-5</a:t>
            </a:r>
            <a:r>
              <a:rPr lang="uk-UA" sz="2400" b="1" i="1" dirty="0"/>
              <a:t>)/100) </a:t>
            </a:r>
            <a:r>
              <a:rPr lang="en-US" sz="2400" b="1" i="1" dirty="0"/>
              <a:t>AS </a:t>
            </a:r>
            <a:r>
              <a:rPr lang="uk-UA" sz="2400" b="1" i="1" dirty="0"/>
              <a:t>Доплата </a:t>
            </a:r>
            <a:endParaRPr lang="en-US" sz="2400" b="1" i="1" dirty="0" smtClean="0"/>
          </a:p>
          <a:p>
            <a:r>
              <a:rPr lang="en-US" sz="2400" b="1" i="1" dirty="0" smtClean="0"/>
              <a:t>FROM </a:t>
            </a:r>
            <a:r>
              <a:rPr lang="uk-UA" sz="2400" b="1" i="1" dirty="0"/>
              <a:t>КАДРИ;</a:t>
            </a:r>
          </a:p>
        </p:txBody>
      </p:sp>
    </p:spTree>
    <p:extLst>
      <p:ext uri="{BB962C8B-B14F-4D97-AF65-F5344CB8AC3E}">
        <p14:creationId xmlns:p14="http://schemas.microsoft.com/office/powerpoint/2010/main" val="1918103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0408" y="185737"/>
            <a:ext cx="9520158" cy="1049235"/>
          </a:xfrm>
        </p:spPr>
        <p:txBody>
          <a:bodyPr/>
          <a:lstStyle/>
          <a:p>
            <a:r>
              <a:rPr lang="uk-UA" dirty="0" smtClean="0"/>
              <a:t>Запити </a:t>
            </a:r>
            <a:r>
              <a:rPr lang="uk-UA" dirty="0" smtClean="0"/>
              <a:t>з умовою.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286" y="2015733"/>
            <a:ext cx="10987314" cy="2227656"/>
          </a:xfrm>
        </p:spPr>
        <p:txBody>
          <a:bodyPr>
            <a:noAutofit/>
          </a:bodyPr>
          <a:lstStyle/>
          <a:p>
            <a:r>
              <a:rPr lang="uk-UA" dirty="0"/>
              <a:t>За </a:t>
            </a:r>
            <a:r>
              <a:rPr lang="uk-UA" b="1" i="1" dirty="0"/>
              <a:t>допомогою запитів з умовою</a:t>
            </a:r>
            <a:r>
              <a:rPr lang="uk-UA" dirty="0"/>
              <a:t> вибираються ті записи, значення яких відповідають певному критерію. Для цього в інструкції </a:t>
            </a:r>
            <a:r>
              <a:rPr lang="en-US" b="1" dirty="0"/>
              <a:t>SELECT</a:t>
            </a:r>
            <a:r>
              <a:rPr lang="en-US" dirty="0"/>
              <a:t> </a:t>
            </a:r>
            <a:r>
              <a:rPr lang="uk-UA" dirty="0"/>
              <a:t>після оператора </a:t>
            </a:r>
            <a:r>
              <a:rPr lang="en-US" b="1" dirty="0"/>
              <a:t>FROM</a:t>
            </a:r>
            <a:r>
              <a:rPr lang="en-US" dirty="0"/>
              <a:t> </a:t>
            </a:r>
            <a:r>
              <a:rPr lang="uk-UA" dirty="0"/>
              <a:t>вказується речення </a:t>
            </a:r>
            <a:r>
              <a:rPr lang="en-US" b="1" dirty="0"/>
              <a:t>WHERE</a:t>
            </a:r>
            <a:r>
              <a:rPr lang="en-US" dirty="0"/>
              <a:t> </a:t>
            </a:r>
            <a:r>
              <a:rPr lang="uk-UA" dirty="0"/>
              <a:t>з необхідною умовою.</a:t>
            </a:r>
            <a:endParaRPr lang="uk-UA" dirty="0"/>
          </a:p>
          <a:p>
            <a:r>
              <a:rPr lang="uk-UA" dirty="0"/>
              <a:t>Умова набирає значення </a:t>
            </a:r>
            <a:r>
              <a:rPr lang="en-US" b="1" dirty="0"/>
              <a:t>TRUE</a:t>
            </a:r>
            <a:r>
              <a:rPr lang="en-US" dirty="0"/>
              <a:t> </a:t>
            </a:r>
            <a:r>
              <a:rPr lang="uk-UA" dirty="0"/>
              <a:t>або </a:t>
            </a:r>
            <a:r>
              <a:rPr lang="en-US" b="1" dirty="0"/>
              <a:t>FALSE</a:t>
            </a:r>
            <a:r>
              <a:rPr lang="en-US" dirty="0"/>
              <a:t>. </a:t>
            </a:r>
            <a:r>
              <a:rPr lang="uk-UA" dirty="0"/>
              <a:t>Відбираються ті записи, які відповідають умові, значення виразу в яких має </a:t>
            </a:r>
            <a:r>
              <a:rPr lang="en-US" b="1" dirty="0"/>
              <a:t>TRUE</a:t>
            </a:r>
            <a:r>
              <a:rPr lang="en-US" dirty="0" smtClean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62038" y="4220170"/>
            <a:ext cx="41100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SELECT &lt;</a:t>
            </a:r>
            <a:r>
              <a:rPr lang="uk-UA" sz="2400" b="1" i="1" dirty="0"/>
              <a:t>список полів&gt; </a:t>
            </a:r>
            <a:endParaRPr lang="uk-UA" sz="2400" b="1" i="1" dirty="0"/>
          </a:p>
          <a:p>
            <a:r>
              <a:rPr lang="en-US" sz="2400" b="1" i="1" dirty="0"/>
              <a:t>FROM &lt;</a:t>
            </a:r>
            <a:r>
              <a:rPr lang="uk-UA" sz="2400" b="1" i="1" dirty="0"/>
              <a:t>ім'я таблиці&gt; </a:t>
            </a:r>
            <a:endParaRPr lang="uk-UA" sz="2400" b="1" i="1" dirty="0"/>
          </a:p>
          <a:p>
            <a:r>
              <a:rPr lang="en-US" sz="2400" b="1" i="1" dirty="0" smtClean="0"/>
              <a:t>WHERE </a:t>
            </a:r>
            <a:r>
              <a:rPr lang="en-US" sz="2400" b="1" i="1" dirty="0"/>
              <a:t>&lt;</a:t>
            </a:r>
            <a:r>
              <a:rPr lang="uk-UA" sz="2400" b="1" i="1" dirty="0"/>
              <a:t>умова</a:t>
            </a:r>
            <a:r>
              <a:rPr lang="uk-UA" sz="2400" b="1" i="1" dirty="0" smtClean="0"/>
              <a:t>&gt;</a:t>
            </a:r>
            <a:endParaRPr lang="uk-UA" sz="2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91187" y="4220170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SELECT </a:t>
            </a:r>
            <a:r>
              <a:rPr lang="uk-UA" sz="2400" i="1" dirty="0"/>
              <a:t>Справа, Прізвище, Стаж </a:t>
            </a:r>
            <a:endParaRPr lang="en-US" sz="2400" i="1" dirty="0"/>
          </a:p>
          <a:p>
            <a:r>
              <a:rPr lang="en-US" sz="2400" b="1" i="1" dirty="0"/>
              <a:t>FROM </a:t>
            </a:r>
            <a:r>
              <a:rPr lang="uk-UA" sz="2400" i="1" dirty="0"/>
              <a:t>КАДРИ </a:t>
            </a:r>
            <a:endParaRPr lang="en-US" sz="2400" i="1" dirty="0"/>
          </a:p>
          <a:p>
            <a:r>
              <a:rPr lang="en-US" sz="2400" b="1" i="1" dirty="0"/>
              <a:t>WHERE </a:t>
            </a:r>
            <a:r>
              <a:rPr lang="uk-UA" sz="2400" i="1" dirty="0"/>
              <a:t>Стаж&gt;15;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val="228092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Актуалізація опорних знань: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Що називається базою даних?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Які види баз даних вам відомі? Чим вони характеризуються?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Що таке СКБД?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Що таке запит?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10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5" y="342901"/>
            <a:ext cx="9809579" cy="145370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z="2800" dirty="0"/>
              <a:t>Для </a:t>
            </a:r>
            <a:r>
              <a:rPr lang="ru-RU" sz="2800" dirty="0" err="1"/>
              <a:t>групування</a:t>
            </a:r>
            <a:r>
              <a:rPr lang="ru-RU" sz="2800" dirty="0"/>
              <a:t> </a:t>
            </a:r>
            <a:r>
              <a:rPr lang="ru-RU" sz="2800" dirty="0" err="1"/>
              <a:t>записів</a:t>
            </a:r>
            <a:r>
              <a:rPr lang="ru-RU" sz="2800" dirty="0"/>
              <a:t> </a:t>
            </a:r>
            <a:r>
              <a:rPr lang="ru-RU" sz="2800" dirty="0" err="1"/>
              <a:t>використовується</a:t>
            </a:r>
            <a:r>
              <a:rPr lang="ru-RU" sz="2800" dirty="0"/>
              <a:t> оператор </a:t>
            </a:r>
            <a:r>
              <a:rPr lang="ru-RU" sz="2800" b="1" dirty="0"/>
              <a:t>GROUP</a:t>
            </a:r>
            <a:r>
              <a:rPr lang="ru-RU" sz="2800" dirty="0"/>
              <a:t> </a:t>
            </a:r>
            <a:r>
              <a:rPr lang="ru-RU" sz="2800" b="1" dirty="0"/>
              <a:t>BY</a:t>
            </a:r>
            <a:r>
              <a:rPr lang="ru-RU" sz="2800" dirty="0"/>
              <a:t>.</a:t>
            </a:r>
            <a:endParaRPr lang="uk-UA" sz="29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28675" y="2287194"/>
            <a:ext cx="10829925" cy="3827856"/>
          </a:xfrm>
        </p:spPr>
        <p:txBody>
          <a:bodyPr>
            <a:noAutofit/>
          </a:bodyPr>
          <a:lstStyle/>
          <a:p>
            <a:r>
              <a:rPr lang="uk-UA" sz="2200" dirty="0"/>
              <a:t>Він розміщується в інструкції </a:t>
            </a:r>
            <a:r>
              <a:rPr lang="en-US" sz="2200" b="1" dirty="0"/>
              <a:t>SELECT</a:t>
            </a:r>
            <a:r>
              <a:rPr lang="en-US" sz="2200" dirty="0"/>
              <a:t> </a:t>
            </a:r>
            <a:r>
              <a:rPr lang="uk-UA" sz="2200" dirty="0"/>
              <a:t>після оператора </a:t>
            </a:r>
            <a:r>
              <a:rPr lang="en-US" sz="2200" b="1" dirty="0"/>
              <a:t>WHERE</a:t>
            </a:r>
            <a:r>
              <a:rPr lang="en-US" sz="2200" dirty="0"/>
              <a:t> </a:t>
            </a:r>
            <a:r>
              <a:rPr lang="en-US" sz="2200" dirty="0" smtClean="0"/>
              <a:t>(</a:t>
            </a:r>
            <a:r>
              <a:rPr lang="uk-UA" sz="2200" dirty="0" smtClean="0"/>
              <a:t>при наявності).</a:t>
            </a:r>
            <a:endParaRPr lang="uk-UA" sz="2200" dirty="0"/>
          </a:p>
          <a:p>
            <a:r>
              <a:rPr lang="uk-UA" sz="2200" dirty="0"/>
              <a:t>Використовується така загальна структура інструкції:</a:t>
            </a:r>
            <a:endParaRPr lang="uk-UA" sz="2200" dirty="0"/>
          </a:p>
          <a:p>
            <a:r>
              <a:rPr lang="en-US" sz="2200" b="1" dirty="0"/>
              <a:t>SELECT</a:t>
            </a:r>
            <a:r>
              <a:rPr lang="en-US" sz="2200" dirty="0"/>
              <a:t> &lt;</a:t>
            </a:r>
            <a:r>
              <a:rPr lang="uk-UA" sz="2200" dirty="0"/>
              <a:t>список полів&gt; </a:t>
            </a:r>
            <a:endParaRPr lang="uk-UA" sz="2200" dirty="0"/>
          </a:p>
          <a:p>
            <a:r>
              <a:rPr lang="en-US" sz="2200" b="1" dirty="0"/>
              <a:t>FROM</a:t>
            </a:r>
            <a:r>
              <a:rPr lang="en-US" sz="2200" dirty="0"/>
              <a:t> &lt;</a:t>
            </a:r>
            <a:r>
              <a:rPr lang="uk-UA" sz="2200" dirty="0"/>
              <a:t>ім'я таблиці&gt; </a:t>
            </a:r>
            <a:endParaRPr lang="uk-UA" sz="2200" dirty="0"/>
          </a:p>
          <a:p>
            <a:r>
              <a:rPr lang="uk-UA" sz="2200" dirty="0"/>
              <a:t>[</a:t>
            </a:r>
            <a:r>
              <a:rPr lang="en-US" sz="2200" b="1" dirty="0"/>
              <a:t>WHERE</a:t>
            </a:r>
            <a:r>
              <a:rPr lang="en-US" sz="2200" dirty="0"/>
              <a:t> &lt;</a:t>
            </a:r>
            <a:r>
              <a:rPr lang="uk-UA" sz="2200" dirty="0"/>
              <a:t>умова&gt;] </a:t>
            </a:r>
            <a:endParaRPr lang="uk-UA" sz="2200" dirty="0"/>
          </a:p>
          <a:p>
            <a:r>
              <a:rPr lang="en-US" sz="2200" b="1" dirty="0"/>
              <a:t>GROUP</a:t>
            </a:r>
            <a:r>
              <a:rPr lang="en-US" sz="2200" dirty="0"/>
              <a:t> </a:t>
            </a:r>
            <a:r>
              <a:rPr lang="en-US" sz="2200" b="1" dirty="0"/>
              <a:t>BY</a:t>
            </a:r>
            <a:r>
              <a:rPr lang="en-US" sz="2200" dirty="0"/>
              <a:t> &lt;</a:t>
            </a:r>
            <a:r>
              <a:rPr lang="uk-UA" sz="2200" dirty="0"/>
              <a:t>список полів</a:t>
            </a:r>
            <a:r>
              <a:rPr lang="uk-UA" sz="2200" dirty="0" smtClean="0"/>
              <a:t>&gt;;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829742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5" y="342901"/>
            <a:ext cx="9809579" cy="1453704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z="2800" dirty="0"/>
              <a:t>Для </a:t>
            </a:r>
            <a:r>
              <a:rPr lang="ru-RU" sz="2800" dirty="0" err="1"/>
              <a:t>групування</a:t>
            </a:r>
            <a:r>
              <a:rPr lang="ru-RU" sz="2800" dirty="0"/>
              <a:t> </a:t>
            </a:r>
            <a:r>
              <a:rPr lang="ru-RU" sz="2800" dirty="0" err="1"/>
              <a:t>записів</a:t>
            </a:r>
            <a:r>
              <a:rPr lang="ru-RU" sz="2800" dirty="0"/>
              <a:t> </a:t>
            </a:r>
            <a:r>
              <a:rPr lang="ru-RU" sz="2800" dirty="0" err="1"/>
              <a:t>використовується</a:t>
            </a:r>
            <a:r>
              <a:rPr lang="ru-RU" sz="2800" dirty="0"/>
              <a:t> оператор </a:t>
            </a:r>
            <a:r>
              <a:rPr lang="ru-RU" sz="2800" b="1" dirty="0"/>
              <a:t>GROUP</a:t>
            </a:r>
            <a:r>
              <a:rPr lang="ru-RU" sz="2800" dirty="0"/>
              <a:t> </a:t>
            </a:r>
            <a:r>
              <a:rPr lang="ru-RU" sz="2800" b="1" dirty="0"/>
              <a:t>BY</a:t>
            </a:r>
            <a:r>
              <a:rPr lang="ru-RU" sz="2800" dirty="0"/>
              <a:t>.</a:t>
            </a:r>
            <a:endParaRPr lang="uk-UA" sz="29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85825" y="2344344"/>
            <a:ext cx="10829925" cy="856056"/>
          </a:xfrm>
        </p:spPr>
        <p:txBody>
          <a:bodyPr>
            <a:noAutofit/>
          </a:bodyPr>
          <a:lstStyle/>
          <a:p>
            <a:r>
              <a:rPr lang="uk-UA" dirty="0" smtClean="0"/>
              <a:t>У </a:t>
            </a:r>
            <a:r>
              <a:rPr lang="uk-UA" dirty="0"/>
              <a:t>список полів речення </a:t>
            </a:r>
            <a:r>
              <a:rPr lang="en-US" b="1" dirty="0"/>
              <a:t>GROUP</a:t>
            </a:r>
            <a:r>
              <a:rPr lang="en-US" dirty="0"/>
              <a:t> </a:t>
            </a:r>
            <a:r>
              <a:rPr lang="en-US" b="1" dirty="0"/>
              <a:t>BY</a:t>
            </a:r>
            <a:r>
              <a:rPr lang="en-US" dirty="0"/>
              <a:t> </a:t>
            </a:r>
            <a:r>
              <a:rPr lang="uk-UA" dirty="0"/>
              <a:t>можуть включатися тільки ті поля, які є в реченні </a:t>
            </a:r>
            <a:r>
              <a:rPr lang="en-US" b="1" dirty="0"/>
              <a:t>SELECT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4888" y="3345854"/>
            <a:ext cx="6096000" cy="1430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SELECT</a:t>
            </a:r>
            <a:r>
              <a:rPr lang="en-US" sz="2000" dirty="0"/>
              <a:t> </a:t>
            </a:r>
            <a:r>
              <a:rPr lang="uk-UA" sz="2000" dirty="0"/>
              <a:t>Посада, </a:t>
            </a:r>
            <a:r>
              <a:rPr lang="en-US" sz="2000" b="1" dirty="0"/>
              <a:t>COUNT</a:t>
            </a:r>
            <a:r>
              <a:rPr lang="en-US" sz="2000" dirty="0"/>
              <a:t> (*) </a:t>
            </a:r>
            <a:r>
              <a:rPr lang="en-US" sz="2000" b="1" dirty="0"/>
              <a:t>AS</a:t>
            </a:r>
            <a:r>
              <a:rPr lang="en-US" sz="2000" dirty="0"/>
              <a:t> '</a:t>
            </a:r>
            <a:r>
              <a:rPr lang="uk-UA" sz="2000" dirty="0"/>
              <a:t>Кількість посад'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FROM</a:t>
            </a:r>
            <a:r>
              <a:rPr lang="en-US" sz="2000" dirty="0"/>
              <a:t> </a:t>
            </a:r>
            <a:r>
              <a:rPr lang="uk-UA" sz="2000" dirty="0"/>
              <a:t>КАДРИ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GROUP</a:t>
            </a:r>
            <a:r>
              <a:rPr lang="en-US" sz="2000" dirty="0"/>
              <a:t> </a:t>
            </a:r>
            <a:r>
              <a:rPr lang="en-US" sz="2000" b="1" dirty="0"/>
              <a:t>BY</a:t>
            </a:r>
            <a:r>
              <a:rPr lang="en-US" sz="2000" dirty="0"/>
              <a:t> </a:t>
            </a:r>
            <a:r>
              <a:rPr lang="uk-UA" sz="2000" dirty="0"/>
              <a:t>Посада </a:t>
            </a:r>
            <a:endParaRPr lang="uk-UA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987" y="3055818"/>
            <a:ext cx="3534701" cy="2010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2788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7544" y="428626"/>
            <a:ext cx="9781005" cy="224313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just"/>
            <a:r>
              <a:rPr lang="uk-UA" sz="2800" dirty="0" smtClean="0"/>
              <a:t>Оператор </a:t>
            </a:r>
            <a:r>
              <a:rPr lang="en-US" sz="2800" b="1" dirty="0" smtClean="0"/>
              <a:t>WHERE</a:t>
            </a:r>
            <a:r>
              <a:rPr lang="en-US" sz="2800" dirty="0" smtClean="0"/>
              <a:t> </a:t>
            </a:r>
            <a:r>
              <a:rPr lang="uk-UA" sz="2800" dirty="0" smtClean="0"/>
              <a:t>використовується для </a:t>
            </a:r>
            <a:r>
              <a:rPr lang="uk-UA" sz="2800" b="1" dirty="0" smtClean="0"/>
              <a:t>записів початкової таблиці</a:t>
            </a:r>
            <a:r>
              <a:rPr lang="uk-UA" sz="2800" dirty="0" smtClean="0"/>
              <a:t>. Його не можна використовувати для згрупованих записів. Для вибору записів серед </a:t>
            </a:r>
            <a:r>
              <a:rPr lang="uk-UA" sz="2800" b="1" dirty="0" smtClean="0"/>
              <a:t>згрупованих</a:t>
            </a:r>
            <a:r>
              <a:rPr lang="uk-UA" sz="2800" dirty="0" smtClean="0"/>
              <a:t> використовується оператор </a:t>
            </a:r>
            <a:r>
              <a:rPr lang="en-US" sz="2800" b="1" dirty="0" smtClean="0"/>
              <a:t>HAVING</a:t>
            </a:r>
            <a:r>
              <a:rPr lang="en-US" sz="2800" dirty="0" smtClean="0"/>
              <a:t>, </a:t>
            </a:r>
            <a:r>
              <a:rPr lang="uk-UA" sz="2800" dirty="0" smtClean="0"/>
              <a:t>за яким у групі виконуються ті самі дії, як і в операторі </a:t>
            </a:r>
            <a:r>
              <a:rPr lang="en-US" sz="2800" b="1" dirty="0" smtClean="0"/>
              <a:t>WHERE</a:t>
            </a:r>
            <a:r>
              <a:rPr lang="en-US" sz="2800" dirty="0" smtClean="0"/>
              <a:t> </a:t>
            </a:r>
            <a:r>
              <a:rPr lang="uk-UA" sz="2800" dirty="0" smtClean="0"/>
              <a:t>для всієї початкової таблиці.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2912" y="2935278"/>
            <a:ext cx="113871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Таким чином, оператор </a:t>
            </a:r>
            <a:r>
              <a:rPr lang="en-US" sz="2000" b="1" dirty="0"/>
              <a:t>HAVING</a:t>
            </a:r>
            <a:r>
              <a:rPr lang="en-US" sz="2000" dirty="0"/>
              <a:t> </a:t>
            </a:r>
            <a:r>
              <a:rPr lang="uk-UA" sz="2000" dirty="0"/>
              <a:t>може використовуватися лише за наявності оператора </a:t>
            </a:r>
            <a:r>
              <a:rPr lang="en-US" sz="2000" b="1" dirty="0"/>
              <a:t>GROUP</a:t>
            </a:r>
            <a:r>
              <a:rPr lang="en-US" sz="2000" dirty="0"/>
              <a:t> </a:t>
            </a:r>
            <a:r>
              <a:rPr lang="en-US" sz="2000" b="1" dirty="0"/>
              <a:t>BY</a:t>
            </a:r>
            <a:r>
              <a:rPr lang="en-US" sz="2000" dirty="0"/>
              <a:t> (</a:t>
            </a:r>
            <a:r>
              <a:rPr lang="uk-UA" sz="2000" dirty="0"/>
              <a:t>за винятком окремих випадків, які трапляються доволі </a:t>
            </a:r>
            <a:r>
              <a:rPr lang="uk-UA" sz="2000" dirty="0" err="1"/>
              <a:t>рідко</a:t>
            </a:r>
            <a:r>
              <a:rPr lang="uk-UA" sz="2000" dirty="0"/>
              <a:t>).</a:t>
            </a:r>
            <a:endParaRPr lang="uk-UA" sz="2000" dirty="0"/>
          </a:p>
          <a:p>
            <a:pPr algn="just"/>
            <a:r>
              <a:rPr lang="uk-UA" sz="2000" dirty="0"/>
              <a:t>В інструкції </a:t>
            </a:r>
            <a:r>
              <a:rPr lang="en-US" sz="2000" b="1" dirty="0"/>
              <a:t>SELECT</a:t>
            </a:r>
            <a:r>
              <a:rPr lang="en-US" sz="2000" dirty="0"/>
              <a:t> </a:t>
            </a:r>
            <a:r>
              <a:rPr lang="uk-UA" sz="2000" dirty="0"/>
              <a:t>оператори </a:t>
            </a:r>
            <a:r>
              <a:rPr lang="en-US" sz="2000" b="1" dirty="0"/>
              <a:t>WHERE</a:t>
            </a:r>
            <a:r>
              <a:rPr lang="en-US" sz="2000" dirty="0"/>
              <a:t>,</a:t>
            </a:r>
            <a:r>
              <a:rPr lang="en-US" sz="2000" b="1" dirty="0"/>
              <a:t>GROUP</a:t>
            </a:r>
            <a:r>
              <a:rPr lang="en-US" sz="2000" dirty="0"/>
              <a:t> </a:t>
            </a:r>
            <a:r>
              <a:rPr lang="en-US" sz="2000" b="1" dirty="0"/>
              <a:t>BY</a:t>
            </a:r>
            <a:r>
              <a:rPr lang="en-US" sz="2000" dirty="0"/>
              <a:t> </a:t>
            </a:r>
            <a:r>
              <a:rPr lang="uk-UA" sz="2000" dirty="0"/>
              <a:t>і </a:t>
            </a:r>
            <a:r>
              <a:rPr lang="en-US" sz="2000" b="1" dirty="0"/>
              <a:t>HAVING</a:t>
            </a:r>
            <a:r>
              <a:rPr lang="en-US" sz="2000" dirty="0"/>
              <a:t> </a:t>
            </a:r>
            <a:r>
              <a:rPr lang="uk-UA" sz="2000" dirty="0"/>
              <a:t>виконуються в такому порядку.</a:t>
            </a:r>
            <a:endParaRPr lang="uk-UA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/>
              <a:t>Із початкової таблиці насамперед відбираються ті записи, які відповідають умові в операторі </a:t>
            </a:r>
            <a:r>
              <a:rPr lang="en-US" sz="2000" b="1" dirty="0"/>
              <a:t>WHERE</a:t>
            </a:r>
            <a:r>
              <a:rPr lang="en-US" sz="2000" dirty="0"/>
              <a:t>.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/>
              <a:t>Відібрані записи за допомогою оператора </a:t>
            </a:r>
            <a:r>
              <a:rPr lang="en-US" sz="2000" b="1" dirty="0"/>
              <a:t>GROUP</a:t>
            </a:r>
            <a:r>
              <a:rPr lang="en-US" sz="2000" dirty="0"/>
              <a:t> </a:t>
            </a:r>
            <a:r>
              <a:rPr lang="en-US" sz="2000" b="1" dirty="0"/>
              <a:t>BY</a:t>
            </a:r>
            <a:r>
              <a:rPr lang="en-US" sz="2000" dirty="0"/>
              <a:t> </a:t>
            </a:r>
            <a:r>
              <a:rPr lang="uk-UA" sz="2000" dirty="0"/>
              <a:t>групуються у групи</a:t>
            </a:r>
            <a:r>
              <a:rPr lang="uk-UA" sz="20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/>
              <a:t>Наприкінці </a:t>
            </a:r>
            <a:r>
              <a:rPr lang="uk-UA" sz="2000" dirty="0"/>
              <a:t>за допомогою оператора </a:t>
            </a:r>
            <a:r>
              <a:rPr lang="en-US" sz="2000" b="1" dirty="0"/>
              <a:t>HAVING</a:t>
            </a:r>
            <a:r>
              <a:rPr lang="en-US" sz="2000" dirty="0"/>
              <a:t> </a:t>
            </a:r>
            <a:r>
              <a:rPr lang="uk-UA" sz="2000" dirty="0"/>
              <a:t>відбираються записи, які відповідають зазначеній умові.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60153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258" y="461620"/>
            <a:ext cx="9520158" cy="181009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just"/>
            <a:r>
              <a:rPr lang="ru-RU" sz="2800" dirty="0" smtClean="0"/>
              <a:t>За </a:t>
            </a:r>
            <a:r>
              <a:rPr lang="ru-RU" sz="2800" dirty="0" err="1" smtClean="0"/>
              <a:t>допомогою</a:t>
            </a:r>
            <a:r>
              <a:rPr lang="ru-RU" sz="2800" dirty="0" smtClean="0"/>
              <a:t> оператора </a:t>
            </a:r>
            <a:r>
              <a:rPr lang="ru-RU" sz="2800" b="1" dirty="0" smtClean="0"/>
              <a:t>ІN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таблиці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вибираються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всі</a:t>
            </a:r>
            <a:r>
              <a:rPr lang="ru-RU" sz="2800" dirty="0" smtClean="0"/>
              <a:t> </a:t>
            </a:r>
            <a:r>
              <a:rPr lang="ru-RU" sz="2800" dirty="0" err="1" smtClean="0"/>
              <a:t>ті</a:t>
            </a:r>
            <a:r>
              <a:rPr lang="ru-RU" sz="2800" dirty="0" smtClean="0"/>
              <a:t> записи, у </a:t>
            </a:r>
            <a:r>
              <a:rPr lang="ru-RU" sz="2800" dirty="0" err="1" smtClean="0"/>
              <a:t>яких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вказаного</a:t>
            </a:r>
            <a:r>
              <a:rPr lang="ru-RU" sz="2800" dirty="0" smtClean="0"/>
              <a:t> поля </a:t>
            </a:r>
            <a:r>
              <a:rPr lang="ru-RU" sz="2800" dirty="0" err="1" smtClean="0"/>
              <a:t>збігається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хоча</a:t>
            </a:r>
            <a:r>
              <a:rPr lang="ru-RU" sz="2800" dirty="0" smtClean="0"/>
              <a:t> б </a:t>
            </a:r>
            <a:r>
              <a:rPr lang="ru-RU" sz="2800" dirty="0" err="1" smtClean="0"/>
              <a:t>із</a:t>
            </a:r>
            <a:r>
              <a:rPr lang="ru-RU" sz="2800" dirty="0" smtClean="0"/>
              <a:t> одним </a:t>
            </a:r>
            <a:r>
              <a:rPr lang="ru-RU" sz="2800" dirty="0" err="1" smtClean="0"/>
              <a:t>значенням</a:t>
            </a:r>
            <a:r>
              <a:rPr lang="ru-RU" sz="2800" dirty="0" smtClean="0"/>
              <a:t> у списку </a:t>
            </a:r>
            <a:r>
              <a:rPr lang="ru-RU" sz="2800" dirty="0" err="1" smtClean="0"/>
              <a:t>значень</a:t>
            </a:r>
            <a:r>
              <a:rPr lang="ru-RU" sz="2800" dirty="0" smtClean="0"/>
              <a:t> оператора </a:t>
            </a:r>
            <a:r>
              <a:rPr lang="ru-RU" sz="2800" b="1" dirty="0" smtClean="0"/>
              <a:t>IN</a:t>
            </a:r>
            <a:r>
              <a:rPr lang="ru-RU" sz="2800" dirty="0" smtClean="0"/>
              <a:t>. </a:t>
            </a:r>
            <a:br>
              <a:rPr lang="ru-RU" sz="2800" dirty="0" smtClean="0"/>
            </a:b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поля </a:t>
            </a:r>
            <a:r>
              <a:rPr lang="ru-RU" sz="2800" dirty="0" err="1" smtClean="0"/>
              <a:t>збігається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хоча</a:t>
            </a:r>
            <a:r>
              <a:rPr lang="ru-RU" sz="2800" dirty="0" smtClean="0"/>
              <a:t> б </a:t>
            </a:r>
            <a:r>
              <a:rPr lang="ru-RU" sz="2800" dirty="0" err="1" smtClean="0"/>
              <a:t>із</a:t>
            </a:r>
            <a:r>
              <a:rPr lang="ru-RU" sz="2800" dirty="0" smtClean="0"/>
              <a:t> одним </a:t>
            </a:r>
            <a:r>
              <a:rPr lang="ru-RU" sz="2800" dirty="0" err="1" smtClean="0"/>
              <a:t>значенням</a:t>
            </a:r>
            <a:r>
              <a:rPr lang="ru-RU" sz="2800" dirty="0" smtClean="0"/>
              <a:t> у списку оператора </a:t>
            </a:r>
            <a:r>
              <a:rPr lang="ru-RU" sz="2800" b="1" dirty="0" smtClean="0"/>
              <a:t>IN</a:t>
            </a:r>
            <a:r>
              <a:rPr lang="ru-RU" sz="2800" dirty="0" smtClean="0"/>
              <a:t>, </a:t>
            </a:r>
            <a:r>
              <a:rPr lang="ru-RU" sz="2800" dirty="0" err="1" smtClean="0"/>
              <a:t>виробляється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</a:t>
            </a:r>
            <a:r>
              <a:rPr lang="ru-RU" sz="2800" b="1" dirty="0" smtClean="0"/>
              <a:t>TRUE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6630" y="2983588"/>
            <a:ext cx="762476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SELECT</a:t>
            </a:r>
            <a:r>
              <a:rPr lang="en-US" sz="2000" dirty="0"/>
              <a:t> </a:t>
            </a:r>
            <a:r>
              <a:rPr lang="uk-UA" sz="2000" dirty="0"/>
              <a:t>Посада, </a:t>
            </a:r>
            <a:r>
              <a:rPr lang="en-US" sz="2000" b="1" dirty="0"/>
              <a:t>COUNT</a:t>
            </a:r>
            <a:r>
              <a:rPr lang="en-US" sz="2000" dirty="0"/>
              <a:t> (</a:t>
            </a:r>
            <a:r>
              <a:rPr lang="uk-UA" sz="2000" dirty="0"/>
              <a:t>Посада) </a:t>
            </a:r>
            <a:r>
              <a:rPr lang="en-US" sz="2000" b="1" dirty="0"/>
              <a:t>AS</a:t>
            </a:r>
            <a:r>
              <a:rPr lang="en-US" sz="2000" dirty="0"/>
              <a:t> (</a:t>
            </a:r>
            <a:r>
              <a:rPr lang="uk-UA" sz="2000" dirty="0"/>
              <a:t>Кількість)</a:t>
            </a:r>
            <a:endParaRPr lang="uk-UA" sz="2000" dirty="0"/>
          </a:p>
          <a:p>
            <a:r>
              <a:rPr lang="en-US" sz="2000" b="1" dirty="0"/>
              <a:t>FROM</a:t>
            </a:r>
            <a:r>
              <a:rPr lang="en-US" sz="2000" dirty="0"/>
              <a:t> </a:t>
            </a:r>
            <a:r>
              <a:rPr lang="uk-UA" sz="2000" dirty="0"/>
              <a:t>КАДРИ</a:t>
            </a:r>
            <a:endParaRPr lang="uk-UA" sz="2000" dirty="0"/>
          </a:p>
          <a:p>
            <a:r>
              <a:rPr lang="en-US" sz="2000" b="1" dirty="0"/>
              <a:t>WHERE</a:t>
            </a:r>
            <a:r>
              <a:rPr lang="en-US" sz="2000" dirty="0"/>
              <a:t> </a:t>
            </a:r>
            <a:r>
              <a:rPr lang="uk-UA" sz="2000" dirty="0"/>
              <a:t>Стаж&gt;15</a:t>
            </a:r>
            <a:endParaRPr lang="uk-UA" sz="2000" dirty="0"/>
          </a:p>
          <a:p>
            <a:r>
              <a:rPr lang="en-US" sz="2000" b="1" dirty="0"/>
              <a:t>GROUP</a:t>
            </a:r>
            <a:r>
              <a:rPr lang="en-US" sz="2000" dirty="0"/>
              <a:t> </a:t>
            </a:r>
            <a:r>
              <a:rPr lang="en-US" sz="2000" b="1" dirty="0"/>
              <a:t>BY</a:t>
            </a:r>
            <a:r>
              <a:rPr lang="en-US" sz="2000" dirty="0"/>
              <a:t> </a:t>
            </a:r>
            <a:r>
              <a:rPr lang="uk-UA" sz="2000" dirty="0"/>
              <a:t>Посада</a:t>
            </a:r>
            <a:endParaRPr lang="uk-UA" sz="2000" dirty="0"/>
          </a:p>
          <a:p>
            <a:r>
              <a:rPr lang="en-US" sz="2000" b="1" dirty="0"/>
              <a:t>HAVING</a:t>
            </a:r>
            <a:r>
              <a:rPr lang="en-US" sz="2000" dirty="0"/>
              <a:t> </a:t>
            </a:r>
            <a:r>
              <a:rPr lang="uk-UA" sz="2000" dirty="0"/>
              <a:t>Посада </a:t>
            </a:r>
            <a:r>
              <a:rPr lang="en-US" sz="2000" dirty="0"/>
              <a:t>IN ('</a:t>
            </a:r>
            <a:r>
              <a:rPr lang="uk-UA" sz="2000" dirty="0"/>
              <a:t>касир', 'диспетчер', 'експерт'); </a:t>
            </a:r>
            <a:endParaRPr lang="uk-UA" sz="2000" dirty="0"/>
          </a:p>
          <a:p>
            <a:r>
              <a:rPr lang="uk-UA" sz="2000" dirty="0"/>
              <a:t/>
            </a:r>
            <a:br>
              <a:rPr lang="uk-UA" sz="2000" dirty="0"/>
            </a:br>
            <a:endParaRPr lang="uk-UA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8" y="2797851"/>
            <a:ext cx="4347580" cy="195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856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Домашнє завдання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Опрацювати Розділ 6 підручника «Бази даних», автор Руденко В. Д., видавництво «Ранок», 2019 р.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Письмово у зошит записати відповіді на наступні питання, навести приклади:</a:t>
            </a:r>
          </a:p>
          <a:p>
            <a:r>
              <a:rPr lang="uk-UA" dirty="0" smtClean="0"/>
              <a:t>Який оператор використовується для введення нових даних у таблицю?</a:t>
            </a:r>
          </a:p>
          <a:p>
            <a:r>
              <a:rPr lang="uk-UA" dirty="0" smtClean="0"/>
              <a:t>Який оператор використовується для оновлення даних у таблиці?</a:t>
            </a:r>
          </a:p>
          <a:p>
            <a:r>
              <a:rPr lang="uk-UA" dirty="0" smtClean="0"/>
              <a:t>Який оператор використовується для видалення даних з таблиці?</a:t>
            </a:r>
          </a:p>
          <a:p>
            <a:pPr marL="0" indent="0">
              <a:buNone/>
            </a:pPr>
            <a:r>
              <a:rPr lang="uk-UA" dirty="0" smtClean="0"/>
              <a:t>Підготуватись до практичної роботи.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0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4696" y="2001217"/>
            <a:ext cx="9520158" cy="345061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Призначення, основні поняття й терміни мови </a:t>
            </a:r>
            <a:r>
              <a:rPr lang="en-US" sz="2800" dirty="0" smtClean="0"/>
              <a:t>SQL.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Найпростіші запити мовою </a:t>
            </a:r>
            <a:r>
              <a:rPr lang="en-US" sz="2800" dirty="0" smtClean="0"/>
              <a:t>SQL</a:t>
            </a:r>
            <a:r>
              <a:rPr lang="uk-UA" sz="2800" dirty="0" smtClean="0"/>
              <a:t> у системі </a:t>
            </a:r>
            <a:r>
              <a:rPr lang="en-US" sz="2800" dirty="0" smtClean="0"/>
              <a:t>Access 2016.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/>
              <a:t>Запити з умовою. Групування запитів.</a:t>
            </a:r>
          </a:p>
        </p:txBody>
      </p:sp>
    </p:spTree>
    <p:extLst>
      <p:ext uri="{BB962C8B-B14F-4D97-AF65-F5344CB8AC3E}">
        <p14:creationId xmlns:p14="http://schemas.microsoft.com/office/powerpoint/2010/main" val="21737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5730" y="363188"/>
            <a:ext cx="9832552" cy="613966"/>
          </a:xfrm>
        </p:spPr>
        <p:txBody>
          <a:bodyPr>
            <a:normAutofit/>
          </a:bodyPr>
          <a:lstStyle/>
          <a:p>
            <a:r>
              <a:rPr lang="uk-UA" sz="2800" dirty="0" smtClean="0"/>
              <a:t>1. Призначення</a:t>
            </a:r>
            <a:r>
              <a:rPr lang="uk-UA" sz="2800" dirty="0"/>
              <a:t>, основні поняття й терміни мови </a:t>
            </a:r>
            <a:r>
              <a:rPr lang="en-US" sz="2800" dirty="0"/>
              <a:t>SQL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8319" y="1614500"/>
            <a:ext cx="10035115" cy="3342982"/>
          </a:xfrm>
        </p:spPr>
        <p:txBody>
          <a:bodyPr>
            <a:normAutofit/>
          </a:bodyPr>
          <a:lstStyle/>
          <a:p>
            <a:pPr algn="just"/>
            <a:r>
              <a:rPr lang="uk-UA" sz="2200" dirty="0" smtClean="0"/>
              <a:t>Мова </a:t>
            </a:r>
            <a:r>
              <a:rPr lang="uk-UA" sz="2200" b="1" dirty="0" smtClean="0"/>
              <a:t>SQL</a:t>
            </a:r>
            <a:r>
              <a:rPr lang="uk-UA" sz="2200" dirty="0" smtClean="0"/>
              <a:t> є частиною </a:t>
            </a:r>
            <a:r>
              <a:rPr lang="uk-UA" sz="2200" b="1" dirty="0" smtClean="0"/>
              <a:t>СУБД</a:t>
            </a:r>
            <a:r>
              <a:rPr lang="uk-UA" sz="2200" dirty="0" smtClean="0"/>
              <a:t>, яка здійснює керування інформацією в </a:t>
            </a:r>
            <a:r>
              <a:rPr lang="uk-UA" sz="2200" b="1" dirty="0" smtClean="0"/>
              <a:t>БД</a:t>
            </a:r>
            <a:r>
              <a:rPr lang="uk-UA" sz="2200" dirty="0" smtClean="0"/>
              <a:t>.</a:t>
            </a:r>
          </a:p>
          <a:p>
            <a:pPr algn="just"/>
            <a:r>
              <a:rPr lang="uk-UA" sz="2200" b="1" dirty="0" smtClean="0"/>
              <a:t>SQL</a:t>
            </a:r>
            <a:r>
              <a:rPr lang="uk-UA" sz="2200" dirty="0" smtClean="0"/>
              <a:t> - проста мова програмування, яка має небагато команд.</a:t>
            </a:r>
          </a:p>
          <a:p>
            <a:pPr algn="just"/>
            <a:r>
              <a:rPr lang="uk-UA" sz="2200" dirty="0" smtClean="0"/>
              <a:t>Розшифровується як </a:t>
            </a:r>
            <a:r>
              <a:rPr lang="uk-UA" sz="2200" b="1" dirty="0" err="1" smtClean="0"/>
              <a:t>Structured</a:t>
            </a:r>
            <a:r>
              <a:rPr lang="uk-UA" sz="2200" b="1" dirty="0" smtClean="0"/>
              <a:t> </a:t>
            </a:r>
            <a:r>
              <a:rPr lang="uk-UA" sz="2200" b="1" dirty="0" err="1" smtClean="0"/>
              <a:t>Query</a:t>
            </a:r>
            <a:r>
              <a:rPr lang="uk-UA" sz="2200" b="1" dirty="0" smtClean="0"/>
              <a:t> </a:t>
            </a:r>
            <a:r>
              <a:rPr lang="uk-UA" sz="2200" b="1" dirty="0" err="1" smtClean="0"/>
              <a:t>Language</a:t>
            </a:r>
            <a:r>
              <a:rPr lang="uk-UA" sz="2200" dirty="0" smtClean="0"/>
              <a:t> - мова структурованих запитів, яка була розроблена для роботи з </a:t>
            </a:r>
            <a:r>
              <a:rPr lang="uk-UA" sz="2200" b="1" dirty="0" smtClean="0"/>
              <a:t>БД</a:t>
            </a:r>
            <a:r>
              <a:rPr lang="uk-UA" sz="2200" dirty="0" smtClean="0"/>
              <a:t>, а саме, щоб отримувати/добавляти/змінювати дані, мати можливість опрацьовувати великі масиви інформації та швидко отримувати структуровану та згруповану інформацію. 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113821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8867" y="528748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Міжнародним стандартом передбачено, що повний склад мови </a:t>
            </a:r>
            <a:r>
              <a:rPr lang="en-US" sz="2800" dirty="0"/>
              <a:t>SQL</a:t>
            </a:r>
            <a:r>
              <a:rPr lang="uk-UA" sz="2800" dirty="0"/>
              <a:t> складається із таких окремих частин: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552626" y="2150202"/>
            <a:ext cx="9520158" cy="3136839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(DDL);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Data Manipulation Language (DML);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Data Query Language (DQL);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Data Control Language (DCL);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97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5113" y="4997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Основні частини мови </a:t>
            </a:r>
            <a:r>
              <a:rPr lang="en-US" sz="2800" dirty="0"/>
              <a:t>SQL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DDL — мова визначення даних. Команди цієї групи використовуються для створення та зміни структури Об’єктів бази даних, наприклад, таблиць;</a:t>
            </a:r>
          </a:p>
          <a:p>
            <a:r>
              <a:rPr lang="uk-UA" dirty="0" smtClean="0"/>
              <a:t>DML — мова маніпулювання даними. Команди використовуються для маніпулювання даними, які містяться в об’єктах, наприклад, для зміни або видалення даних у таблицях;</a:t>
            </a:r>
          </a:p>
          <a:p>
            <a:r>
              <a:rPr lang="uk-UA" dirty="0" smtClean="0"/>
              <a:t>DCL — мова керування даними. Команди цієї групи призначені для керування доступом до даних;</a:t>
            </a:r>
          </a:p>
          <a:p>
            <a:r>
              <a:rPr lang="uk-UA" dirty="0" smtClean="0"/>
              <a:t>DQL — мова формування запитів.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232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358651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/>
              <a:t>SQL-технологія реалізує наступні основні функції реляційних СУБД: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5731" y="1658898"/>
            <a:ext cx="9970119" cy="4015761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/>
              <a:t>визначення даних</a:t>
            </a:r>
            <a:r>
              <a:rPr lang="uk-UA" sz="2400" dirty="0" smtClean="0"/>
              <a:t>, тобто SQL дозволяє визначити структуру підтримуваних даних і організацію використовуваних реляційних відношень;</a:t>
            </a:r>
          </a:p>
          <a:p>
            <a:pPr algn="just"/>
            <a:r>
              <a:rPr lang="uk-UA" sz="2400" b="1" dirty="0" smtClean="0"/>
              <a:t>доступ до даних</a:t>
            </a:r>
            <a:r>
              <a:rPr lang="uk-UA" sz="2400" dirty="0" smtClean="0"/>
              <a:t> - SQL забезпечує санкціонований доступ до даних клієнту;</a:t>
            </a:r>
          </a:p>
          <a:p>
            <a:pPr algn="just"/>
            <a:r>
              <a:rPr lang="uk-UA" sz="2400" b="1" dirty="0" smtClean="0"/>
              <a:t>управління доступом</a:t>
            </a:r>
            <a:r>
              <a:rPr lang="uk-UA" sz="2400" dirty="0" smtClean="0"/>
              <a:t> - SQL забезпечує синхронізацію обробки бази даних різними прикладними програмами, захистом доступу від несанкціонованого доступу;</a:t>
            </a:r>
          </a:p>
        </p:txBody>
      </p:sp>
    </p:spTree>
    <p:extLst>
      <p:ext uri="{BB962C8B-B14F-4D97-AF65-F5344CB8AC3E}">
        <p14:creationId xmlns:p14="http://schemas.microsoft.com/office/powerpoint/2010/main" val="423773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555" y="6521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2800" dirty="0" smtClean="0"/>
              <a:t>SQL-технологія реалізує наступні основні функції реляційних СУБД: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1637" y="2177097"/>
            <a:ext cx="10173209" cy="345061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uk-UA" b="1" dirty="0" smtClean="0"/>
              <a:t>розділення даних</a:t>
            </a:r>
            <a:r>
              <a:rPr lang="uk-UA" dirty="0" smtClean="0"/>
              <a:t> - SQL координує роботу клієнтів, що одночасно виконують операції з БД;</a:t>
            </a:r>
          </a:p>
          <a:p>
            <a:pPr algn="just">
              <a:spcBef>
                <a:spcPts val="1200"/>
              </a:spcBef>
            </a:pPr>
            <a:r>
              <a:rPr lang="uk-UA" b="1" dirty="0"/>
              <a:t>забезпечення цілісності даних</a:t>
            </a:r>
            <a:r>
              <a:rPr lang="uk-UA" dirty="0" smtClean="0"/>
              <a:t>, тобто використання SQL може забезпечити досить складні обмеження, задоволення яким буде перевірятися у випадках модифікації БД;</a:t>
            </a:r>
          </a:p>
          <a:p>
            <a:pPr algn="just">
              <a:spcBef>
                <a:spcPts val="1200"/>
              </a:spcBef>
            </a:pPr>
            <a:r>
              <a:rPr lang="uk-UA" b="1" dirty="0"/>
              <a:t>маніпулювання даними</a:t>
            </a:r>
            <a:r>
              <a:rPr lang="uk-UA" dirty="0" smtClean="0"/>
              <a:t> - SQL забезпечує клієнту можливість міняти дані в базі даних шляхом введення нової інформації, видалення старої та модифікації існуючої.</a:t>
            </a:r>
          </a:p>
          <a:p>
            <a:pPr>
              <a:spcBef>
                <a:spcPts val="12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5731" y="947955"/>
            <a:ext cx="9520158" cy="674657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 між клієнтом та базою даних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4729" y="2015732"/>
            <a:ext cx="9970125" cy="3450613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Сеанс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починається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вводу команди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виконує підключення користувача (клієнта) до БД.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 наступний: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&lt;ім'я користувача&gt;@&lt;ім'я БД&gt;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 сеансу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введенням команди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DISCONNECT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введення якої відключить користувача від БД.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6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175</TotalTime>
  <Words>1116</Words>
  <Application>Microsoft Office PowerPoint</Application>
  <PresentationFormat>Произвольный</PresentationFormat>
  <Paragraphs>135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Gallery</vt:lpstr>
      <vt:lpstr>Основи мови запитів SQL. </vt:lpstr>
      <vt:lpstr>Актуалізація опорних знань:</vt:lpstr>
      <vt:lpstr>ПЛАН</vt:lpstr>
      <vt:lpstr>1. Призначення, основні поняття й терміни мови SQL.</vt:lpstr>
      <vt:lpstr>Міжнародним стандартом передбачено, що повний склад мови SQL складається із таких окремих частин:</vt:lpstr>
      <vt:lpstr>Основні частини мови SQL</vt:lpstr>
      <vt:lpstr>SQL-технологія реалізує наступні основні функції реляційних СУБД:</vt:lpstr>
      <vt:lpstr>SQL-технологія реалізує наступні основні функції реляційних СУБД:</vt:lpstr>
      <vt:lpstr>Обмін між клієнтом та базою даних</vt:lpstr>
      <vt:lpstr>В SQL-технології підтримуються наступні типи даних: </vt:lpstr>
      <vt:lpstr>У синтаксичних конструкціях використовуються такі поняття: </vt:lpstr>
      <vt:lpstr>Найчастіше в SQL використовуються наступні оператори:</vt:lpstr>
      <vt:lpstr>Структура найуживаніших речень SQL</vt:lpstr>
      <vt:lpstr>Приклад</vt:lpstr>
      <vt:lpstr> </vt:lpstr>
      <vt:lpstr>Мінімальна загальна структура </vt:lpstr>
      <vt:lpstr>Для виведення значень полів, що не повторюються, використовується структура DISTINCT:</vt:lpstr>
      <vt:lpstr>У реченні SELECT можуть бути не лише імена наявних у таблиці полів, а й вирази.</vt:lpstr>
      <vt:lpstr>Запити з умовою. </vt:lpstr>
      <vt:lpstr>Для групування записів використовується оператор GROUP BY.</vt:lpstr>
      <vt:lpstr>Для групування записів використовується оператор GROUP BY.</vt:lpstr>
      <vt:lpstr>Оператор WHERE використовується для записів початкової таблиці. Його не можна використовувати для згрупованих записів. Для вибору записів серед згрупованих використовується оператор HAVING, за яким у групі виконуються ті самі дії, як і в операторі WHERE для всієї початкової таблиці.</vt:lpstr>
      <vt:lpstr>За допомогою оператора ІN із таблиці вибираються всі ті записи, у яких значення вказаного поля збігається хоча б із одним значенням у списку значень оператора IN.  Якщо значення поля збігається хоча б із одним значенням у списку оператора IN, виробляється значення TRUE.</vt:lpstr>
      <vt:lpstr>Домашнє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мови запитів SQL. Імпорт і експорт об'єктів баз даних.</dc:title>
  <dc:creator>Яна Мокрянин</dc:creator>
  <cp:lastModifiedBy>Вита</cp:lastModifiedBy>
  <cp:revision>25</cp:revision>
  <dcterms:created xsi:type="dcterms:W3CDTF">2019-11-02T19:22:30Z</dcterms:created>
  <dcterms:modified xsi:type="dcterms:W3CDTF">2022-11-22T00:04:35Z</dcterms:modified>
</cp:coreProperties>
</file>