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30" r:id="rId3"/>
    <p:sldId id="268" r:id="rId4"/>
    <p:sldId id="270" r:id="rId5"/>
    <p:sldId id="269" r:id="rId6"/>
    <p:sldId id="271" r:id="rId7"/>
    <p:sldId id="272" r:id="rId8"/>
    <p:sldId id="274" r:id="rId9"/>
    <p:sldId id="273" r:id="rId10"/>
    <p:sldId id="275" r:id="rId11"/>
    <p:sldId id="276" r:id="rId12"/>
    <p:sldId id="277" r:id="rId13"/>
    <p:sldId id="278" r:id="rId14"/>
    <p:sldId id="279" r:id="rId15"/>
    <p:sldId id="280" r:id="rId16"/>
    <p:sldId id="281" r:id="rId17"/>
    <p:sldId id="282" r:id="rId18"/>
    <p:sldId id="283" r:id="rId19"/>
    <p:sldId id="284" r:id="rId20"/>
    <p:sldId id="333" r:id="rId21"/>
    <p:sldId id="334" r:id="rId22"/>
    <p:sldId id="335" r:id="rId23"/>
    <p:sldId id="266" r:id="rId24"/>
    <p:sldId id="267" r:id="rId25"/>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Vinnytsia Sans" panose="00000500000000000000" pitchFamily="2" charset="0"/>
      <p:regular r:id="rId32"/>
      <p:bold r:id="rId33"/>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8DFC"/>
    <a:srgbClr val="2A2B29"/>
    <a:srgbClr val="302A29"/>
    <a:srgbClr val="4472C4"/>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Без стилю та сітки таблиці">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Світли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A79FE2-0F29-4569-A51C-902608DB2A3F}"/>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0570D0ED-220E-4F2C-A890-E8C8615629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67CF37D9-7BB0-4469-BE4C-C5AD9E3A3AA8}"/>
              </a:ext>
            </a:extLst>
          </p:cNvPr>
          <p:cNvSpPr>
            <a:spLocks noGrp="1"/>
          </p:cNvSpPr>
          <p:nvPr>
            <p:ph type="dt" sz="half" idx="10"/>
          </p:nvPr>
        </p:nvSpPr>
        <p:spPr/>
        <p:txBody>
          <a:bodyPr/>
          <a:lstStyle/>
          <a:p>
            <a:fld id="{0850D21C-F4F7-4419-AEED-494A79833E6F}" type="datetimeFigureOut">
              <a:rPr lang="uk-UA" smtClean="0"/>
              <a:t>20.08.2025</a:t>
            </a:fld>
            <a:endParaRPr lang="uk-UA"/>
          </a:p>
        </p:txBody>
      </p:sp>
      <p:sp>
        <p:nvSpPr>
          <p:cNvPr id="5" name="Місце для нижнього колонтитула 4">
            <a:extLst>
              <a:ext uri="{FF2B5EF4-FFF2-40B4-BE49-F238E27FC236}">
                <a16:creationId xmlns:a16="http://schemas.microsoft.com/office/drawing/2014/main" id="{7520F40E-E43D-4C3E-914D-5064F931B70E}"/>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53121BFF-65F8-4374-9682-41222BC22C91}"/>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288615584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2A1FB5-309E-46AB-9C36-C846D000A615}"/>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84C1E9E7-3691-4E7F-80B4-31E1E8A6F77E}"/>
              </a:ext>
            </a:extLst>
          </p:cNvPr>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FA561C61-2F40-4DAB-9560-B51308D8BAFD}"/>
              </a:ext>
            </a:extLst>
          </p:cNvPr>
          <p:cNvSpPr>
            <a:spLocks noGrp="1"/>
          </p:cNvSpPr>
          <p:nvPr>
            <p:ph type="dt" sz="half" idx="10"/>
          </p:nvPr>
        </p:nvSpPr>
        <p:spPr/>
        <p:txBody>
          <a:bodyPr/>
          <a:lstStyle/>
          <a:p>
            <a:fld id="{0850D21C-F4F7-4419-AEED-494A79833E6F}" type="datetimeFigureOut">
              <a:rPr lang="uk-UA" smtClean="0"/>
              <a:t>20.08.2025</a:t>
            </a:fld>
            <a:endParaRPr lang="uk-UA"/>
          </a:p>
        </p:txBody>
      </p:sp>
      <p:sp>
        <p:nvSpPr>
          <p:cNvPr id="5" name="Місце для нижнього колонтитула 4">
            <a:extLst>
              <a:ext uri="{FF2B5EF4-FFF2-40B4-BE49-F238E27FC236}">
                <a16:creationId xmlns:a16="http://schemas.microsoft.com/office/drawing/2014/main" id="{9B772EA6-2440-4F15-AE4A-15887205F66E}"/>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9ABA33F4-E2C9-47C0-BB9B-0AECC792FC80}"/>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424312834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A05AB36E-6C42-4DE6-A168-106B0AA353B4}"/>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43A06C07-B720-410F-BA86-8000426124F4}"/>
              </a:ext>
            </a:extLst>
          </p:cNvPr>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C879FE8D-4B82-47FA-86CB-1B828D4C7E62}"/>
              </a:ext>
            </a:extLst>
          </p:cNvPr>
          <p:cNvSpPr>
            <a:spLocks noGrp="1"/>
          </p:cNvSpPr>
          <p:nvPr>
            <p:ph type="dt" sz="half" idx="10"/>
          </p:nvPr>
        </p:nvSpPr>
        <p:spPr/>
        <p:txBody>
          <a:bodyPr/>
          <a:lstStyle/>
          <a:p>
            <a:fld id="{0850D21C-F4F7-4419-AEED-494A79833E6F}" type="datetimeFigureOut">
              <a:rPr lang="uk-UA" smtClean="0"/>
              <a:t>20.08.2025</a:t>
            </a:fld>
            <a:endParaRPr lang="uk-UA"/>
          </a:p>
        </p:txBody>
      </p:sp>
      <p:sp>
        <p:nvSpPr>
          <p:cNvPr id="5" name="Місце для нижнього колонтитула 4">
            <a:extLst>
              <a:ext uri="{FF2B5EF4-FFF2-40B4-BE49-F238E27FC236}">
                <a16:creationId xmlns:a16="http://schemas.microsoft.com/office/drawing/2014/main" id="{4965694D-4AAE-4B15-BF3B-0A03A851C432}"/>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A5D73592-5F9A-4D80-8049-3EEF8AE63AFF}"/>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303978008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B83DAA-B939-4A4F-87B0-FF62A0760E15}"/>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8EA9598B-E999-4CEC-80A2-32BBCF901123}"/>
              </a:ext>
            </a:extLst>
          </p:cNvPr>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0AEEB5FE-5583-4743-B021-FBFE89F1BA42}"/>
              </a:ext>
            </a:extLst>
          </p:cNvPr>
          <p:cNvSpPr>
            <a:spLocks noGrp="1"/>
          </p:cNvSpPr>
          <p:nvPr>
            <p:ph type="dt" sz="half" idx="10"/>
          </p:nvPr>
        </p:nvSpPr>
        <p:spPr/>
        <p:txBody>
          <a:bodyPr/>
          <a:lstStyle/>
          <a:p>
            <a:fld id="{0850D21C-F4F7-4419-AEED-494A79833E6F}" type="datetimeFigureOut">
              <a:rPr lang="uk-UA" smtClean="0"/>
              <a:t>20.08.2025</a:t>
            </a:fld>
            <a:endParaRPr lang="uk-UA"/>
          </a:p>
        </p:txBody>
      </p:sp>
      <p:sp>
        <p:nvSpPr>
          <p:cNvPr id="5" name="Місце для нижнього колонтитула 4">
            <a:extLst>
              <a:ext uri="{FF2B5EF4-FFF2-40B4-BE49-F238E27FC236}">
                <a16:creationId xmlns:a16="http://schemas.microsoft.com/office/drawing/2014/main" id="{A21771D2-2732-4035-9645-A48A8DA778D7}"/>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B1229553-8773-4167-B000-E1BD1AE92804}"/>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163305136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993AE4-6698-43F5-8FFB-3D4AD954FAB3}"/>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E86DF44D-A2CB-4CED-A8D1-0161907D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Місце для дати 3">
            <a:extLst>
              <a:ext uri="{FF2B5EF4-FFF2-40B4-BE49-F238E27FC236}">
                <a16:creationId xmlns:a16="http://schemas.microsoft.com/office/drawing/2014/main" id="{089FA4EF-61A0-46CB-BDD4-26C8790FE335}"/>
              </a:ext>
            </a:extLst>
          </p:cNvPr>
          <p:cNvSpPr>
            <a:spLocks noGrp="1"/>
          </p:cNvSpPr>
          <p:nvPr>
            <p:ph type="dt" sz="half" idx="10"/>
          </p:nvPr>
        </p:nvSpPr>
        <p:spPr/>
        <p:txBody>
          <a:bodyPr/>
          <a:lstStyle/>
          <a:p>
            <a:fld id="{0850D21C-F4F7-4419-AEED-494A79833E6F}" type="datetimeFigureOut">
              <a:rPr lang="uk-UA" smtClean="0"/>
              <a:t>20.08.2025</a:t>
            </a:fld>
            <a:endParaRPr lang="uk-UA"/>
          </a:p>
        </p:txBody>
      </p:sp>
      <p:sp>
        <p:nvSpPr>
          <p:cNvPr id="5" name="Місце для нижнього колонтитула 4">
            <a:extLst>
              <a:ext uri="{FF2B5EF4-FFF2-40B4-BE49-F238E27FC236}">
                <a16:creationId xmlns:a16="http://schemas.microsoft.com/office/drawing/2014/main" id="{C55A475B-91F7-44D6-94F8-2E1B4951AF3E}"/>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3ABD985D-F580-4B8E-9B0E-105A03E134FF}"/>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239964303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810A85-945D-49A3-8913-DCFA090AE4C0}"/>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DC2580D2-BBC4-4C7A-A811-5DCF6735BEBA}"/>
              </a:ext>
            </a:extLst>
          </p:cNvPr>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72B73754-5123-4FA9-BF5A-EF300CB311F7}"/>
              </a:ext>
            </a:extLst>
          </p:cNvPr>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3DAD1E59-2E7A-4925-90A3-B52F150098A4}"/>
              </a:ext>
            </a:extLst>
          </p:cNvPr>
          <p:cNvSpPr>
            <a:spLocks noGrp="1"/>
          </p:cNvSpPr>
          <p:nvPr>
            <p:ph type="dt" sz="half" idx="10"/>
          </p:nvPr>
        </p:nvSpPr>
        <p:spPr/>
        <p:txBody>
          <a:bodyPr/>
          <a:lstStyle/>
          <a:p>
            <a:fld id="{0850D21C-F4F7-4419-AEED-494A79833E6F}" type="datetimeFigureOut">
              <a:rPr lang="uk-UA" smtClean="0"/>
              <a:t>20.08.2025</a:t>
            </a:fld>
            <a:endParaRPr lang="uk-UA"/>
          </a:p>
        </p:txBody>
      </p:sp>
      <p:sp>
        <p:nvSpPr>
          <p:cNvPr id="6" name="Місце для нижнього колонтитула 5">
            <a:extLst>
              <a:ext uri="{FF2B5EF4-FFF2-40B4-BE49-F238E27FC236}">
                <a16:creationId xmlns:a16="http://schemas.microsoft.com/office/drawing/2014/main" id="{E4BA5CB1-14EF-44EE-93A5-1141B65C6A15}"/>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083F048C-3D55-4BF6-AEE5-A149D3E07372}"/>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193713539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634932-61C7-4234-8A55-FCA2CCCADB53}"/>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2E1FFAD2-373B-4465-97C7-F59DBC80C8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Місце для вмісту 3">
            <a:extLst>
              <a:ext uri="{FF2B5EF4-FFF2-40B4-BE49-F238E27FC236}">
                <a16:creationId xmlns:a16="http://schemas.microsoft.com/office/drawing/2014/main" id="{71C7E4E1-580E-4A09-904D-85C2B2D17B2B}"/>
              </a:ext>
            </a:extLst>
          </p:cNvPr>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B1BC4F37-1103-4FEB-8E12-AB679A250A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Місце для вмісту 5">
            <a:extLst>
              <a:ext uri="{FF2B5EF4-FFF2-40B4-BE49-F238E27FC236}">
                <a16:creationId xmlns:a16="http://schemas.microsoft.com/office/drawing/2014/main" id="{7EE4692E-1D28-4453-8817-308BCE938139}"/>
              </a:ext>
            </a:extLst>
          </p:cNvPr>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46768251-45A5-4ED1-8EEB-A5B228FCC824}"/>
              </a:ext>
            </a:extLst>
          </p:cNvPr>
          <p:cNvSpPr>
            <a:spLocks noGrp="1"/>
          </p:cNvSpPr>
          <p:nvPr>
            <p:ph type="dt" sz="half" idx="10"/>
          </p:nvPr>
        </p:nvSpPr>
        <p:spPr/>
        <p:txBody>
          <a:bodyPr/>
          <a:lstStyle/>
          <a:p>
            <a:fld id="{0850D21C-F4F7-4419-AEED-494A79833E6F}" type="datetimeFigureOut">
              <a:rPr lang="uk-UA" smtClean="0"/>
              <a:t>20.08.2025</a:t>
            </a:fld>
            <a:endParaRPr lang="uk-UA"/>
          </a:p>
        </p:txBody>
      </p:sp>
      <p:sp>
        <p:nvSpPr>
          <p:cNvPr id="8" name="Місце для нижнього колонтитула 7">
            <a:extLst>
              <a:ext uri="{FF2B5EF4-FFF2-40B4-BE49-F238E27FC236}">
                <a16:creationId xmlns:a16="http://schemas.microsoft.com/office/drawing/2014/main" id="{E70ACFCE-E686-497D-963E-8A049A378321}"/>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3BB1B08A-BBC6-4CB0-89B6-270A101A9E68}"/>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7434352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819667-A56D-446D-A394-F99D518C4792}"/>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512CE524-2213-4347-A8AC-DFB92E494E7D}"/>
              </a:ext>
            </a:extLst>
          </p:cNvPr>
          <p:cNvSpPr>
            <a:spLocks noGrp="1"/>
          </p:cNvSpPr>
          <p:nvPr>
            <p:ph type="dt" sz="half" idx="10"/>
          </p:nvPr>
        </p:nvSpPr>
        <p:spPr/>
        <p:txBody>
          <a:bodyPr/>
          <a:lstStyle/>
          <a:p>
            <a:fld id="{0850D21C-F4F7-4419-AEED-494A79833E6F}" type="datetimeFigureOut">
              <a:rPr lang="uk-UA" smtClean="0"/>
              <a:t>20.08.2025</a:t>
            </a:fld>
            <a:endParaRPr lang="uk-UA"/>
          </a:p>
        </p:txBody>
      </p:sp>
      <p:sp>
        <p:nvSpPr>
          <p:cNvPr id="4" name="Місце для нижнього колонтитула 3">
            <a:extLst>
              <a:ext uri="{FF2B5EF4-FFF2-40B4-BE49-F238E27FC236}">
                <a16:creationId xmlns:a16="http://schemas.microsoft.com/office/drawing/2014/main" id="{9B1CB526-C706-4D76-92D1-666FDB13303A}"/>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13A6510A-4FFE-4134-9DDC-CDA3AF51AB68}"/>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38434637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ED3DEE00-F077-4801-98F5-86F94760C711}"/>
              </a:ext>
            </a:extLst>
          </p:cNvPr>
          <p:cNvSpPr>
            <a:spLocks noGrp="1"/>
          </p:cNvSpPr>
          <p:nvPr>
            <p:ph type="dt" sz="half" idx="10"/>
          </p:nvPr>
        </p:nvSpPr>
        <p:spPr/>
        <p:txBody>
          <a:bodyPr/>
          <a:lstStyle/>
          <a:p>
            <a:fld id="{0850D21C-F4F7-4419-AEED-494A79833E6F}" type="datetimeFigureOut">
              <a:rPr lang="uk-UA" smtClean="0"/>
              <a:t>20.08.2025</a:t>
            </a:fld>
            <a:endParaRPr lang="uk-UA"/>
          </a:p>
        </p:txBody>
      </p:sp>
      <p:sp>
        <p:nvSpPr>
          <p:cNvPr id="3" name="Місце для нижнього колонтитула 2">
            <a:extLst>
              <a:ext uri="{FF2B5EF4-FFF2-40B4-BE49-F238E27FC236}">
                <a16:creationId xmlns:a16="http://schemas.microsoft.com/office/drawing/2014/main" id="{250AF13F-4552-4414-91FB-5420C059A40D}"/>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0C2D43CC-A738-4598-BDCA-EA05CBF49A1D}"/>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374259280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3C0B2FA-DE7D-4366-841A-50C55F13161A}"/>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B3916AC8-607B-4930-91EC-B0485A2A0A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BC18062B-176B-4D59-BCCC-25A0B692D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E46C6427-6EE6-4CED-B22D-351B342546C5}"/>
              </a:ext>
            </a:extLst>
          </p:cNvPr>
          <p:cNvSpPr>
            <a:spLocks noGrp="1"/>
          </p:cNvSpPr>
          <p:nvPr>
            <p:ph type="dt" sz="half" idx="10"/>
          </p:nvPr>
        </p:nvSpPr>
        <p:spPr/>
        <p:txBody>
          <a:bodyPr/>
          <a:lstStyle/>
          <a:p>
            <a:fld id="{0850D21C-F4F7-4419-AEED-494A79833E6F}" type="datetimeFigureOut">
              <a:rPr lang="uk-UA" smtClean="0"/>
              <a:t>20.08.2025</a:t>
            </a:fld>
            <a:endParaRPr lang="uk-UA"/>
          </a:p>
        </p:txBody>
      </p:sp>
      <p:sp>
        <p:nvSpPr>
          <p:cNvPr id="6" name="Місце для нижнього колонтитула 5">
            <a:extLst>
              <a:ext uri="{FF2B5EF4-FFF2-40B4-BE49-F238E27FC236}">
                <a16:creationId xmlns:a16="http://schemas.microsoft.com/office/drawing/2014/main" id="{831BAD39-6004-4FA9-8401-40E6CA8CD78C}"/>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BB47FB62-E7A1-486C-B5A8-3A1CAD79067E}"/>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304505690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0A747D-C539-4B77-8443-9FF9486A8387}"/>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17CD8CB8-1747-413B-94A2-C334D6C3DE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04DC25FB-548A-4FAB-BB21-47BF20756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Місце для дати 4">
            <a:extLst>
              <a:ext uri="{FF2B5EF4-FFF2-40B4-BE49-F238E27FC236}">
                <a16:creationId xmlns:a16="http://schemas.microsoft.com/office/drawing/2014/main" id="{B7E20A14-A317-4BBD-9D6D-A66DAAB35C50}"/>
              </a:ext>
            </a:extLst>
          </p:cNvPr>
          <p:cNvSpPr>
            <a:spLocks noGrp="1"/>
          </p:cNvSpPr>
          <p:nvPr>
            <p:ph type="dt" sz="half" idx="10"/>
          </p:nvPr>
        </p:nvSpPr>
        <p:spPr/>
        <p:txBody>
          <a:bodyPr/>
          <a:lstStyle/>
          <a:p>
            <a:fld id="{0850D21C-F4F7-4419-AEED-494A79833E6F}" type="datetimeFigureOut">
              <a:rPr lang="uk-UA" smtClean="0"/>
              <a:t>20.08.2025</a:t>
            </a:fld>
            <a:endParaRPr lang="uk-UA"/>
          </a:p>
        </p:txBody>
      </p:sp>
      <p:sp>
        <p:nvSpPr>
          <p:cNvPr id="6" name="Місце для нижнього колонтитула 5">
            <a:extLst>
              <a:ext uri="{FF2B5EF4-FFF2-40B4-BE49-F238E27FC236}">
                <a16:creationId xmlns:a16="http://schemas.microsoft.com/office/drawing/2014/main" id="{A8AC81CD-8E90-4546-93D5-ED3509111965}"/>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7FFDD9FE-BFD0-4D44-8A62-E65EBE46C51D}"/>
              </a:ext>
            </a:extLst>
          </p:cNvPr>
          <p:cNvSpPr>
            <a:spLocks noGrp="1"/>
          </p:cNvSpPr>
          <p:nvPr>
            <p:ph type="sldNum" sz="quarter" idx="12"/>
          </p:nvPr>
        </p:nvSpPr>
        <p:spPr/>
        <p:txBody>
          <a:bodyPr/>
          <a:lstStyle/>
          <a:p>
            <a:fld id="{890912A7-D166-4070-A20A-165917612514}" type="slidenum">
              <a:rPr lang="uk-UA" smtClean="0"/>
              <a:t>‹№›</a:t>
            </a:fld>
            <a:endParaRPr lang="uk-UA"/>
          </a:p>
        </p:txBody>
      </p:sp>
    </p:spTree>
    <p:extLst>
      <p:ext uri="{BB962C8B-B14F-4D97-AF65-F5344CB8AC3E}">
        <p14:creationId xmlns:p14="http://schemas.microsoft.com/office/powerpoint/2010/main" val="136289191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124E0B12-4395-41E6-AFBD-C8532A9CCB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AF5E4FCE-0350-4249-A3C8-9FA693F869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16CF9C75-B9E6-4BCD-828B-E80FDFD4E4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50D21C-F4F7-4419-AEED-494A79833E6F}" type="datetimeFigureOut">
              <a:rPr lang="uk-UA" smtClean="0"/>
              <a:t>20.08.2025</a:t>
            </a:fld>
            <a:endParaRPr lang="uk-UA"/>
          </a:p>
        </p:txBody>
      </p:sp>
      <p:sp>
        <p:nvSpPr>
          <p:cNvPr id="5" name="Місце для нижнього колонтитула 4">
            <a:extLst>
              <a:ext uri="{FF2B5EF4-FFF2-40B4-BE49-F238E27FC236}">
                <a16:creationId xmlns:a16="http://schemas.microsoft.com/office/drawing/2014/main" id="{81250ABB-8867-4080-B9F6-50DAAC293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A97D4BDB-F5D1-49D5-9F76-889537B6DA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912A7-D166-4070-A20A-165917612514}" type="slidenum">
              <a:rPr lang="uk-UA" smtClean="0"/>
              <a:t>‹№›</a:t>
            </a:fld>
            <a:endParaRPr lang="uk-UA"/>
          </a:p>
        </p:txBody>
      </p:sp>
    </p:spTree>
    <p:extLst>
      <p:ext uri="{BB962C8B-B14F-4D97-AF65-F5344CB8AC3E}">
        <p14:creationId xmlns:p14="http://schemas.microsoft.com/office/powerpoint/2010/main" val="2578328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D9C37A-38D0-445E-BA12-04CE262D02DB}"/>
              </a:ext>
            </a:extLst>
          </p:cNvPr>
          <p:cNvSpPr>
            <a:spLocks noGrp="1"/>
          </p:cNvSpPr>
          <p:nvPr>
            <p:ph type="ctrTitle"/>
          </p:nvPr>
        </p:nvSpPr>
        <p:spPr>
          <a:xfrm>
            <a:off x="5625737" y="1167453"/>
            <a:ext cx="5930960" cy="4523092"/>
          </a:xfrm>
        </p:spPr>
        <p:txBody>
          <a:bodyPr anchor="ctr">
            <a:normAutofit fontScale="90000"/>
          </a:bodyPr>
          <a:lstStyle/>
          <a:p>
            <a:pPr algn="r"/>
            <a:r>
              <a:rPr lang="uk-UA" b="1" dirty="0">
                <a:solidFill>
                  <a:schemeClr val="accent1">
                    <a:lumMod val="50000"/>
                  </a:schemeClr>
                </a:solidFill>
                <a:latin typeface="Vinnytsia Sans" panose="00000500000000000000" pitchFamily="2" charset="0"/>
              </a:rPr>
              <a:t>Створення онлайн-документів і керування доступом до них</a:t>
            </a:r>
          </a:p>
        </p:txBody>
      </p:sp>
      <p:pic>
        <p:nvPicPr>
          <p:cNvPr id="5" name="Рисунок 4">
            <a:extLst>
              <a:ext uri="{FF2B5EF4-FFF2-40B4-BE49-F238E27FC236}">
                <a16:creationId xmlns:a16="http://schemas.microsoft.com/office/drawing/2014/main" id="{6670C11B-DBB4-4EA7-A46A-97E33E0B5637}"/>
              </a:ext>
            </a:extLst>
          </p:cNvPr>
          <p:cNvPicPr>
            <a:picLocks noChangeAspect="1"/>
          </p:cNvPicPr>
          <p:nvPr/>
        </p:nvPicPr>
        <p:blipFill rotWithShape="1">
          <a:blip r:embed="rId3">
            <a:extLst>
              <a:ext uri="{28A0092B-C50C-407E-A947-70E740481C1C}">
                <a14:useLocalDpi xmlns:a14="http://schemas.microsoft.com/office/drawing/2010/main" val="0"/>
              </a:ext>
            </a:extLst>
          </a:blip>
          <a:srcRect t="24095"/>
          <a:stretch/>
        </p:blipFill>
        <p:spPr>
          <a:xfrm>
            <a:off x="574343" y="1802675"/>
            <a:ext cx="5171473" cy="3399084"/>
          </a:xfrm>
          <a:prstGeom prst="rect">
            <a:avLst/>
          </a:prstGeom>
        </p:spPr>
      </p:pic>
    </p:spTree>
    <p:extLst>
      <p:ext uri="{BB962C8B-B14F-4D97-AF65-F5344CB8AC3E}">
        <p14:creationId xmlns:p14="http://schemas.microsoft.com/office/powerpoint/2010/main" val="182443825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Спільний доступ</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669211"/>
            <a:ext cx="6929846" cy="4579189"/>
          </a:xfrm>
        </p:spPr>
        <p:txBody>
          <a:bodyPr anchor="ctr">
            <a:noAutofit/>
          </a:bodyPr>
          <a:lstStyle/>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Для надання іншому користувачу спільного доступу до об'єкта на власному Google Диску потрібно</a:t>
            </a:r>
            <a:r>
              <a:rPr lang="ru-RU" sz="2000" dirty="0">
                <a:latin typeface="Arial" panose="020B0604020202020204" pitchFamily="34" charset="0"/>
                <a:ea typeface="Liberation Sans" panose="020B0604020202020204" pitchFamily="34" charset="0"/>
                <a:cs typeface="Arial" panose="020B0604020202020204" pitchFamily="34" charset="0"/>
              </a:rPr>
              <a:t>: </a:t>
            </a:r>
            <a:endParaRPr lang="en-US" sz="2000" dirty="0">
              <a:latin typeface="Arial" panose="020B0604020202020204" pitchFamily="34" charset="0"/>
              <a:ea typeface="Liberation Sans" panose="020B0604020202020204" pitchFamily="34" charset="0"/>
              <a:cs typeface="Arial" panose="020B0604020202020204" pitchFamily="34" charset="0"/>
            </a:endParaRPr>
          </a:p>
          <a:p>
            <a:pPr marL="457200" indent="-457200">
              <a:buAutoNum type="arabicPeriod"/>
            </a:pPr>
            <a:r>
              <a:rPr lang="uk-UA" sz="2000" dirty="0">
                <a:latin typeface="Arial" panose="020B0604020202020204" pitchFamily="34" charset="0"/>
                <a:ea typeface="Liberation Sans" panose="020B0604020202020204" pitchFamily="34" charset="0"/>
                <a:cs typeface="Arial" panose="020B0604020202020204" pitchFamily="34" charset="0"/>
              </a:rPr>
              <a:t>Вибрати об'єкт на власному Google Диску</a:t>
            </a:r>
            <a:r>
              <a:rPr lang="ru-RU" sz="2000" dirty="0">
                <a:latin typeface="Arial" panose="020B0604020202020204" pitchFamily="34" charset="0"/>
                <a:ea typeface="Liberation Sans" panose="020B0604020202020204" pitchFamily="34" charset="0"/>
                <a:cs typeface="Arial" panose="020B0604020202020204" pitchFamily="34" charset="0"/>
              </a:rPr>
              <a:t>. </a:t>
            </a:r>
            <a:endParaRPr lang="en-US" sz="2000" dirty="0">
              <a:latin typeface="Arial" panose="020B0604020202020204" pitchFamily="34" charset="0"/>
              <a:ea typeface="Liberation Sans" panose="020B0604020202020204" pitchFamily="34" charset="0"/>
              <a:cs typeface="Arial" panose="020B0604020202020204" pitchFamily="34" charset="0"/>
            </a:endParaRPr>
          </a:p>
          <a:p>
            <a:pPr marL="457200" indent="-457200">
              <a:buAutoNum type="arabicPeriod"/>
            </a:pPr>
            <a:r>
              <a:rPr lang="uk-UA" sz="2000" dirty="0">
                <a:latin typeface="Arial" panose="020B0604020202020204" pitchFamily="34" charset="0"/>
                <a:ea typeface="Liberation Sans" panose="020B0604020202020204" pitchFamily="34" charset="0"/>
                <a:cs typeface="Arial" panose="020B0604020202020204" pitchFamily="34" charset="0"/>
              </a:rPr>
              <a:t>Вибрати кнопку </a:t>
            </a:r>
            <a:r>
              <a:rPr lang="uk-UA" sz="2000" b="1" dirty="0">
                <a:latin typeface="Arial" panose="020B0604020202020204" pitchFamily="34" charset="0"/>
                <a:ea typeface="Liberation Sans" panose="020B0604020202020204" pitchFamily="34" charset="0"/>
                <a:cs typeface="Arial" panose="020B0604020202020204" pitchFamily="34" charset="0"/>
              </a:rPr>
              <a:t>Поділитися</a:t>
            </a:r>
            <a:r>
              <a:rPr lang="ru-RU" sz="2000" b="1" dirty="0">
                <a:latin typeface="Arial" panose="020B0604020202020204" pitchFamily="34" charset="0"/>
                <a:ea typeface="Liberation Sans" panose="020B0604020202020204" pitchFamily="34" charset="0"/>
                <a:cs typeface="Arial" panose="020B0604020202020204" pitchFamily="34" charset="0"/>
              </a:rPr>
              <a:t> </a:t>
            </a:r>
            <a:r>
              <a:rPr lang="uk-UA" sz="2000" dirty="0">
                <a:latin typeface="Arial" panose="020B0604020202020204" pitchFamily="34" charset="0"/>
                <a:ea typeface="Liberation Sans" panose="020B0604020202020204" pitchFamily="34" charset="0"/>
                <a:cs typeface="Arial" panose="020B0604020202020204" pitchFamily="34" charset="0"/>
              </a:rPr>
              <a:t>на панелі інструментів або в його контекстному меню виконати </a:t>
            </a:r>
            <a:r>
              <a:rPr lang="uk-UA" sz="2000" b="1" dirty="0">
                <a:latin typeface="Arial" panose="020B0604020202020204" pitchFamily="34" charset="0"/>
                <a:ea typeface="Liberation Sans" panose="020B0604020202020204" pitchFamily="34" charset="0"/>
                <a:cs typeface="Arial" panose="020B0604020202020204" pitchFamily="34" charset="0"/>
              </a:rPr>
              <a:t>Надати доступ </a:t>
            </a:r>
            <a:r>
              <a:rPr lang="en-US" sz="2000" dirty="0">
                <a:latin typeface="Arial" panose="020B0604020202020204" pitchFamily="34" charset="0"/>
                <a:ea typeface="Liberation Sans" panose="020B0604020202020204" pitchFamily="34" charset="0"/>
                <a:cs typeface="Arial" panose="020B0604020202020204" pitchFamily="34" charset="0"/>
              </a:rPr>
              <a:t>→ </a:t>
            </a:r>
            <a:r>
              <a:rPr lang="uk-UA" sz="2000" b="1" dirty="0">
                <a:latin typeface="Arial" panose="020B0604020202020204" pitchFamily="34" charset="0"/>
                <a:ea typeface="Liberation Sans" panose="020B0604020202020204" pitchFamily="34" charset="0"/>
                <a:cs typeface="Arial" panose="020B0604020202020204" pitchFamily="34" charset="0"/>
              </a:rPr>
              <a:t>Поділи</a:t>
            </a:r>
            <a:r>
              <a:rPr lang="ru-RU" sz="2000" b="1" dirty="0">
                <a:latin typeface="Arial" panose="020B0604020202020204" pitchFamily="34" charset="0"/>
                <a:ea typeface="Liberation Sans" panose="020B0604020202020204" pitchFamily="34" charset="0"/>
                <a:cs typeface="Arial" panose="020B0604020202020204" pitchFamily="34" charset="0"/>
              </a:rPr>
              <a:t>тися</a:t>
            </a:r>
            <a:r>
              <a:rPr lang="ru-RU" sz="2000" dirty="0">
                <a:latin typeface="Arial" panose="020B0604020202020204" pitchFamily="34" charset="0"/>
                <a:ea typeface="Liberation Sans" panose="020B0604020202020204" pitchFamily="34" charset="0"/>
                <a:cs typeface="Arial" panose="020B0604020202020204" pitchFamily="34" charset="0"/>
              </a:rPr>
              <a:t>. </a:t>
            </a:r>
            <a:endParaRPr lang="en-US" sz="2000" dirty="0">
              <a:latin typeface="Arial" panose="020B0604020202020204" pitchFamily="34" charset="0"/>
              <a:ea typeface="Liberation Sans" panose="020B0604020202020204" pitchFamily="34" charset="0"/>
              <a:cs typeface="Arial" panose="020B0604020202020204" pitchFamily="34" charset="0"/>
            </a:endParaRPr>
          </a:p>
          <a:p>
            <a:pPr marL="457200" indent="-457200">
              <a:buAutoNum type="arabicPeriod"/>
            </a:pPr>
            <a:r>
              <a:rPr lang="uk-UA" sz="2000" dirty="0">
                <a:latin typeface="Arial" panose="020B0604020202020204" pitchFamily="34" charset="0"/>
                <a:ea typeface="Liberation Sans" panose="020B0604020202020204" pitchFamily="34" charset="0"/>
                <a:cs typeface="Arial" panose="020B0604020202020204" pitchFamily="34" charset="0"/>
              </a:rPr>
              <a:t>Увести у вікні </a:t>
            </a:r>
            <a:r>
              <a:rPr lang="uk-UA" sz="2000" b="1" dirty="0">
                <a:latin typeface="Arial" panose="020B0604020202020204" pitchFamily="34" charset="0"/>
                <a:ea typeface="Liberation Sans" panose="020B0604020202020204" pitchFamily="34" charset="0"/>
                <a:cs typeface="Arial" panose="020B0604020202020204" pitchFamily="34" charset="0"/>
              </a:rPr>
              <a:t>Поділіться файлом</a:t>
            </a:r>
            <a:r>
              <a:rPr lang="uk-UA" sz="2000" dirty="0">
                <a:latin typeface="Arial" panose="020B0604020202020204" pitchFamily="34" charset="0"/>
                <a:ea typeface="Liberation Sans" panose="020B0604020202020204" pitchFamily="34" charset="0"/>
                <a:cs typeface="Arial" panose="020B0604020202020204" pitchFamily="34" charset="0"/>
              </a:rPr>
              <a:t>, що відкриється, у поле </a:t>
            </a:r>
            <a:r>
              <a:rPr lang="uk-UA" sz="2000" b="1" dirty="0">
                <a:latin typeface="Arial" panose="020B0604020202020204" pitchFamily="34" charset="0"/>
                <a:ea typeface="Liberation Sans" panose="020B0604020202020204" pitchFamily="34" charset="0"/>
                <a:cs typeface="Arial" panose="020B0604020202020204" pitchFamily="34" charset="0"/>
              </a:rPr>
              <a:t>Додайте користувачів і групи </a:t>
            </a:r>
            <a:r>
              <a:rPr lang="uk-UA" sz="2000" dirty="0">
                <a:latin typeface="Arial" panose="020B0604020202020204" pitchFamily="34" charset="0"/>
                <a:ea typeface="Liberation Sans" panose="020B0604020202020204" pitchFamily="34" charset="0"/>
                <a:cs typeface="Arial" panose="020B0604020202020204" pitchFamily="34" charset="0"/>
              </a:rPr>
              <a:t>адресу електронної поштової скриньки користувача, якому надається доступ. Якщо адреса є у вашому списку контактів, то можна вибрати її у спадному списку до завершення введення. Якщо адреса відсутня, то вибрати її у списку, що з'явиться після завершення введення.</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Рисунок 6">
            <a:extLst>
              <a:ext uri="{FF2B5EF4-FFF2-40B4-BE49-F238E27FC236}">
                <a16:creationId xmlns:a16="http://schemas.microsoft.com/office/drawing/2014/main" id="{13A0E803-82E6-4AD5-895E-410740C18EB0}"/>
              </a:ext>
            </a:extLst>
          </p:cNvPr>
          <p:cNvPicPr>
            <a:picLocks noChangeAspect="1"/>
          </p:cNvPicPr>
          <p:nvPr/>
        </p:nvPicPr>
        <p:blipFill>
          <a:blip r:embed="rId2"/>
          <a:stretch>
            <a:fillRect/>
          </a:stretch>
        </p:blipFill>
        <p:spPr>
          <a:xfrm>
            <a:off x="8432075" y="1694172"/>
            <a:ext cx="3010440" cy="1221885"/>
          </a:xfrm>
          <a:prstGeom prst="rect">
            <a:avLst/>
          </a:prstGeom>
        </p:spPr>
      </p:pic>
      <p:pic>
        <p:nvPicPr>
          <p:cNvPr id="9" name="Рисунок 8">
            <a:extLst>
              <a:ext uri="{FF2B5EF4-FFF2-40B4-BE49-F238E27FC236}">
                <a16:creationId xmlns:a16="http://schemas.microsoft.com/office/drawing/2014/main" id="{D8FD9015-9DDD-4A06-8C50-7C4067D1BDB3}"/>
              </a:ext>
            </a:extLst>
          </p:cNvPr>
          <p:cNvPicPr>
            <a:picLocks noChangeAspect="1"/>
          </p:cNvPicPr>
          <p:nvPr/>
        </p:nvPicPr>
        <p:blipFill>
          <a:blip r:embed="rId3"/>
          <a:stretch>
            <a:fillRect/>
          </a:stretch>
        </p:blipFill>
        <p:spPr>
          <a:xfrm>
            <a:off x="8282070" y="3291103"/>
            <a:ext cx="3310449" cy="2865279"/>
          </a:xfrm>
          <a:prstGeom prst="rect">
            <a:avLst/>
          </a:prstGeom>
        </p:spPr>
      </p:pic>
    </p:spTree>
    <p:extLst>
      <p:ext uri="{BB962C8B-B14F-4D97-AF65-F5344CB8AC3E}">
        <p14:creationId xmlns:p14="http://schemas.microsoft.com/office/powerpoint/2010/main" val="377512621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Спільний доступ</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669211"/>
            <a:ext cx="5701937" cy="4579189"/>
          </a:xfrm>
        </p:spPr>
        <p:txBody>
          <a:bodyPr anchor="ctr">
            <a:noAutofit/>
          </a:bodyPr>
          <a:lstStyle/>
          <a:p>
            <a:pPr marL="457200" indent="-457200">
              <a:buFont typeface="+mj-lt"/>
              <a:buAutoNum type="arabicPeriod" startAt="4"/>
            </a:pPr>
            <a:r>
              <a:rPr lang="uk-UA" sz="2000" dirty="0">
                <a:latin typeface="Arial" panose="020B0604020202020204" pitchFamily="34" charset="0"/>
                <a:ea typeface="Liberation Sans" panose="020B0604020202020204" pitchFamily="34" charset="0"/>
                <a:cs typeface="Arial" panose="020B0604020202020204" pitchFamily="34" charset="0"/>
              </a:rPr>
              <a:t>Вибрати у списку рівень доступу для користувача</a:t>
            </a:r>
          </a:p>
          <a:p>
            <a:pPr marL="457200" indent="-457200">
              <a:buFont typeface="+mj-lt"/>
              <a:buAutoNum type="arabicPeriod" startAt="4"/>
            </a:pPr>
            <a:r>
              <a:rPr lang="uk-UA" sz="2000" dirty="0">
                <a:latin typeface="Arial" panose="020B0604020202020204" pitchFamily="34" charset="0"/>
                <a:ea typeface="Liberation Sans" panose="020B0604020202020204" pitchFamily="34" charset="0"/>
                <a:cs typeface="Arial" panose="020B0604020202020204" pitchFamily="34" charset="0"/>
              </a:rPr>
              <a:t>Переконатися в наявності позначки прапорця </a:t>
            </a:r>
            <a:r>
              <a:rPr lang="uk-UA" sz="2000" b="1" dirty="0">
                <a:latin typeface="Arial" panose="020B0604020202020204" pitchFamily="34" charset="0"/>
                <a:ea typeface="Liberation Sans" panose="020B0604020202020204" pitchFamily="34" charset="0"/>
                <a:cs typeface="Arial" panose="020B0604020202020204" pitchFamily="34" charset="0"/>
              </a:rPr>
              <a:t>Сповістити</a:t>
            </a:r>
            <a:r>
              <a:rPr lang="ru-RU" sz="2000" dirty="0">
                <a:latin typeface="Arial" panose="020B0604020202020204" pitchFamily="34" charset="0"/>
                <a:ea typeface="Liberation Sans" panose="020B0604020202020204" pitchFamily="34" charset="0"/>
                <a:cs typeface="Arial" panose="020B0604020202020204" pitchFamily="34" charset="0"/>
              </a:rPr>
              <a:t>. </a:t>
            </a:r>
            <a:endParaRPr lang="en-US" sz="2000" dirty="0">
              <a:latin typeface="Arial" panose="020B0604020202020204" pitchFamily="34" charset="0"/>
              <a:ea typeface="Liberation Sans" panose="020B0604020202020204" pitchFamily="34" charset="0"/>
              <a:cs typeface="Arial" panose="020B0604020202020204" pitchFamily="34" charset="0"/>
            </a:endParaRPr>
          </a:p>
          <a:p>
            <a:pPr marL="457200" indent="-457200">
              <a:buFont typeface="+mj-lt"/>
              <a:buAutoNum type="arabicPeriod" startAt="4"/>
            </a:pPr>
            <a:r>
              <a:rPr lang="uk-UA" sz="2000" dirty="0">
                <a:latin typeface="Arial" panose="020B0604020202020204" pitchFamily="34" charset="0"/>
                <a:ea typeface="Liberation Sans" panose="020B0604020202020204" pitchFamily="34" charset="0"/>
                <a:cs typeface="Arial" panose="020B0604020202020204" pitchFamily="34" charset="0"/>
              </a:rPr>
              <a:t>Увести в поле </a:t>
            </a:r>
            <a:r>
              <a:rPr lang="uk-UA" sz="2000" b="1" dirty="0">
                <a:latin typeface="Arial" panose="020B0604020202020204" pitchFamily="34" charset="0"/>
                <a:ea typeface="Liberation Sans" panose="020B0604020202020204" pitchFamily="34" charset="0"/>
                <a:cs typeface="Arial" panose="020B0604020202020204" pitchFamily="34" charset="0"/>
              </a:rPr>
              <a:t>Повідомлення</a:t>
            </a:r>
            <a:r>
              <a:rPr lang="uk-UA" sz="2000" dirty="0">
                <a:latin typeface="Arial" panose="020B0604020202020204" pitchFamily="34" charset="0"/>
                <a:ea typeface="Liberation Sans" panose="020B0604020202020204" pitchFamily="34" charset="0"/>
                <a:cs typeface="Arial" panose="020B0604020202020204" pitchFamily="34" charset="0"/>
              </a:rPr>
              <a:t> пояснення для користувача, до якого об'єкта та з якою метою він отримує доступ</a:t>
            </a:r>
            <a:r>
              <a:rPr lang="ru-RU" sz="2000" dirty="0">
                <a:latin typeface="Arial" panose="020B0604020202020204" pitchFamily="34" charset="0"/>
                <a:ea typeface="Liberation Sans" panose="020B0604020202020204" pitchFamily="34" charset="0"/>
                <a:cs typeface="Arial" panose="020B0604020202020204" pitchFamily="34" charset="0"/>
              </a:rPr>
              <a:t>.</a:t>
            </a:r>
            <a:endParaRPr lang="en-US" sz="2000" dirty="0">
              <a:latin typeface="Arial" panose="020B0604020202020204" pitchFamily="34" charset="0"/>
              <a:ea typeface="Liberation Sans" panose="020B0604020202020204" pitchFamily="34" charset="0"/>
              <a:cs typeface="Arial" panose="020B0604020202020204" pitchFamily="34" charset="0"/>
            </a:endParaRPr>
          </a:p>
          <a:p>
            <a:pPr marL="457200" indent="-457200">
              <a:buFont typeface="+mj-lt"/>
              <a:buAutoNum type="arabicPeriod" startAt="4"/>
            </a:pPr>
            <a:r>
              <a:rPr lang="uk-UA" sz="2000" dirty="0">
                <a:latin typeface="Arial" panose="020B0604020202020204" pitchFamily="34" charset="0"/>
                <a:ea typeface="Liberation Sans" panose="020B0604020202020204" pitchFamily="34" charset="0"/>
                <a:cs typeface="Arial" panose="020B0604020202020204" pitchFamily="34" charset="0"/>
              </a:rPr>
              <a:t>Вибрати кнопку </a:t>
            </a:r>
            <a:r>
              <a:rPr lang="uk-UA" sz="2000" b="1" dirty="0">
                <a:latin typeface="Arial" panose="020B0604020202020204" pitchFamily="34" charset="0"/>
                <a:ea typeface="Liberation Sans" panose="020B0604020202020204" pitchFamily="34" charset="0"/>
                <a:cs typeface="Arial" panose="020B0604020202020204" pitchFamily="34" charset="0"/>
              </a:rPr>
              <a:t>Надіслати</a:t>
            </a:r>
            <a:r>
              <a:rPr lang="ru-RU" sz="2000" dirty="0">
                <a:latin typeface="Arial" panose="020B0604020202020204" pitchFamily="34" charset="0"/>
                <a:ea typeface="Liberation Sans" panose="020B0604020202020204" pitchFamily="34" charset="0"/>
                <a:cs typeface="Arial" panose="020B0604020202020204" pitchFamily="34" charset="0"/>
              </a:rPr>
              <a:t>. </a:t>
            </a:r>
            <a:endParaRPr lang="en-US" sz="2000" dirty="0">
              <a:latin typeface="Arial" panose="020B0604020202020204" pitchFamily="34" charset="0"/>
              <a:ea typeface="Liberation Sans" panose="020B0604020202020204" pitchFamily="34" charset="0"/>
              <a:cs typeface="Arial" panose="020B0604020202020204" pitchFamily="34" charset="0"/>
            </a:endParaRPr>
          </a:p>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Після виконання власником файлу або папки цього алгоритму на його Google Диску в рядку об'єкта з'явиться значок У спільному доступі</a:t>
            </a:r>
            <a:r>
              <a:rPr lang="ru-RU" sz="2000" dirty="0">
                <a:latin typeface="Arial" panose="020B0604020202020204" pitchFamily="34" charset="0"/>
                <a:ea typeface="Liberation Sans" panose="020B0604020202020204" pitchFamily="34" charset="0"/>
                <a:cs typeface="Arial" panose="020B0604020202020204" pitchFamily="34" charset="0"/>
              </a:rPr>
              <a:t>.</a:t>
            </a:r>
            <a:endParaRPr lang="uk-UA" sz="2000" dirty="0">
              <a:latin typeface="Arial" panose="020B0604020202020204" pitchFamily="34" charset="0"/>
              <a:ea typeface="Liberation Sans" panose="020B0604020202020204" pitchFamily="34" charset="0"/>
              <a:cs typeface="Arial" panose="020B0604020202020204" pitchFamily="34" charset="0"/>
            </a:endParaRP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a:extLst>
              <a:ext uri="{FF2B5EF4-FFF2-40B4-BE49-F238E27FC236}">
                <a16:creationId xmlns:a16="http://schemas.microsoft.com/office/drawing/2014/main" id="{8D609A96-9EDF-4533-9877-C860F9C47C10}"/>
              </a:ext>
            </a:extLst>
          </p:cNvPr>
          <p:cNvPicPr>
            <a:picLocks noChangeAspect="1"/>
          </p:cNvPicPr>
          <p:nvPr/>
        </p:nvPicPr>
        <p:blipFill>
          <a:blip r:embed="rId2"/>
          <a:stretch>
            <a:fillRect/>
          </a:stretch>
        </p:blipFill>
        <p:spPr>
          <a:xfrm>
            <a:off x="6810375" y="2253830"/>
            <a:ext cx="4543425" cy="3409950"/>
          </a:xfrm>
          <a:prstGeom prst="rect">
            <a:avLst/>
          </a:prstGeom>
        </p:spPr>
      </p:pic>
    </p:spTree>
    <p:extLst>
      <p:ext uri="{BB962C8B-B14F-4D97-AF65-F5344CB8AC3E}">
        <p14:creationId xmlns:p14="http://schemas.microsoft.com/office/powerpoint/2010/main" val="413517574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Спільний доступ</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669211"/>
            <a:ext cx="6720840" cy="4579189"/>
          </a:xfrm>
        </p:spPr>
        <p:txBody>
          <a:bodyPr anchor="ctr">
            <a:noAutofit/>
          </a:bodyPr>
          <a:lstStyle/>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Користувачеві, якому надано доступ, надійде електронний лист з повідомленням про це. </a:t>
            </a:r>
          </a:p>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Для того щоб опрацювати об'єкт зі спільним доступом, потрібно вибрати кнопку </a:t>
            </a:r>
            <a:r>
              <a:rPr lang="uk-UA" sz="2400" b="1" dirty="0">
                <a:latin typeface="Arial" panose="020B0604020202020204" pitchFamily="34" charset="0"/>
                <a:ea typeface="Liberation Sans" panose="020B0604020202020204" pitchFamily="34" charset="0"/>
                <a:cs typeface="Arial" panose="020B0604020202020204" pitchFamily="34" charset="0"/>
              </a:rPr>
              <a:t>Відкрити</a:t>
            </a:r>
            <a:r>
              <a:rPr lang="uk-UA" sz="2400" dirty="0">
                <a:latin typeface="Arial" panose="020B0604020202020204" pitchFamily="34" charset="0"/>
                <a:ea typeface="Liberation Sans" panose="020B0604020202020204" pitchFamily="34" charset="0"/>
                <a:cs typeface="Arial" panose="020B0604020202020204" pitchFamily="34" charset="0"/>
              </a:rPr>
              <a:t> в отриманому листі або знайти об'єкт на власному </a:t>
            </a:r>
            <a:r>
              <a:rPr lang="en-US" sz="2400" dirty="0">
                <a:latin typeface="Arial" panose="020B0604020202020204" pitchFamily="34" charset="0"/>
                <a:ea typeface="Liberation Sans" panose="020B0604020202020204" pitchFamily="34" charset="0"/>
                <a:cs typeface="Arial" panose="020B0604020202020204" pitchFamily="34" charset="0"/>
              </a:rPr>
              <a:t>Google </a:t>
            </a:r>
            <a:r>
              <a:rPr lang="uk-UA" sz="2400" dirty="0">
                <a:latin typeface="Arial" panose="020B0604020202020204" pitchFamily="34" charset="0"/>
                <a:ea typeface="Liberation Sans" panose="020B0604020202020204" pitchFamily="34" charset="0"/>
                <a:cs typeface="Arial" panose="020B0604020202020204" pitchFamily="34" charset="0"/>
              </a:rPr>
              <a:t>Диску в розділі </a:t>
            </a:r>
            <a:r>
              <a:rPr lang="uk-UA" sz="2400" b="1" dirty="0">
                <a:latin typeface="Arial" panose="020B0604020202020204" pitchFamily="34" charset="0"/>
                <a:ea typeface="Liberation Sans" panose="020B0604020202020204" pitchFamily="34" charset="0"/>
                <a:cs typeface="Arial" panose="020B0604020202020204" pitchFamily="34" charset="0"/>
              </a:rPr>
              <a:t>Відкриті для мене</a:t>
            </a:r>
            <a:r>
              <a:rPr lang="uk-UA" sz="2400" dirty="0">
                <a:latin typeface="Arial" panose="020B0604020202020204" pitchFamily="34" charset="0"/>
                <a:ea typeface="Liberation Sans" panose="020B0604020202020204" pitchFamily="34" charset="0"/>
                <a:cs typeface="Arial" panose="020B0604020202020204" pitchFamily="34" charset="0"/>
              </a:rPr>
              <a:t>. </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Рисунок 6">
            <a:extLst>
              <a:ext uri="{FF2B5EF4-FFF2-40B4-BE49-F238E27FC236}">
                <a16:creationId xmlns:a16="http://schemas.microsoft.com/office/drawing/2014/main" id="{9014F354-EE45-4E9B-AA9D-732CA9AD91E8}"/>
              </a:ext>
            </a:extLst>
          </p:cNvPr>
          <p:cNvPicPr>
            <a:picLocks noChangeAspect="1"/>
          </p:cNvPicPr>
          <p:nvPr/>
        </p:nvPicPr>
        <p:blipFill>
          <a:blip r:embed="rId2"/>
          <a:stretch>
            <a:fillRect/>
          </a:stretch>
        </p:blipFill>
        <p:spPr>
          <a:xfrm>
            <a:off x="8596416" y="1139405"/>
            <a:ext cx="2410161" cy="5001323"/>
          </a:xfrm>
          <a:prstGeom prst="rect">
            <a:avLst/>
          </a:prstGeom>
        </p:spPr>
      </p:pic>
    </p:spTree>
    <p:extLst>
      <p:ext uri="{BB962C8B-B14F-4D97-AF65-F5344CB8AC3E}">
        <p14:creationId xmlns:p14="http://schemas.microsoft.com/office/powerpoint/2010/main" val="65303627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Спільний доступ</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1669211"/>
            <a:ext cx="5989321" cy="4579189"/>
          </a:xfrm>
        </p:spPr>
        <p:txBody>
          <a:bodyPr anchor="ctr">
            <a:noAutofit/>
          </a:bodyPr>
          <a:lstStyle/>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Можна також надати доступ усім користувачам, у кого буде посилання на вибраний об'єкт. </a:t>
            </a:r>
          </a:p>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Для цього потрібно у вікні </a:t>
            </a:r>
            <a:r>
              <a:rPr lang="uk-UA" sz="2000" b="1" dirty="0">
                <a:latin typeface="Arial" panose="020B0604020202020204" pitchFamily="34" charset="0"/>
                <a:ea typeface="Liberation Sans" panose="020B0604020202020204" pitchFamily="34" charset="0"/>
                <a:cs typeface="Arial" panose="020B0604020202020204" pitchFamily="34" charset="0"/>
              </a:rPr>
              <a:t>Поділіться файлом </a:t>
            </a:r>
            <a:r>
              <a:rPr lang="uk-UA" sz="2000" dirty="0">
                <a:latin typeface="Arial" panose="020B0604020202020204" pitchFamily="34" charset="0"/>
                <a:ea typeface="Liberation Sans" panose="020B0604020202020204" pitchFamily="34" charset="0"/>
                <a:cs typeface="Arial" panose="020B0604020202020204" pitchFamily="34" charset="0"/>
              </a:rPr>
              <a:t>у розділі </a:t>
            </a:r>
            <a:r>
              <a:rPr lang="uk-UA" sz="2000" b="1" dirty="0">
                <a:latin typeface="Arial" panose="020B0604020202020204" pitchFamily="34" charset="0"/>
                <a:ea typeface="Liberation Sans" panose="020B0604020202020204" pitchFamily="34" charset="0"/>
                <a:cs typeface="Arial" panose="020B0604020202020204" pitchFamily="34" charset="0"/>
              </a:rPr>
              <a:t>Загальний доступ </a:t>
            </a:r>
            <a:r>
              <a:rPr lang="uk-UA" sz="2000" dirty="0">
                <a:latin typeface="Arial" panose="020B0604020202020204" pitchFamily="34" charset="0"/>
                <a:ea typeface="Liberation Sans" panose="020B0604020202020204" pitchFamily="34" charset="0"/>
                <a:cs typeface="Arial" panose="020B0604020202020204" pitchFamily="34" charset="0"/>
              </a:rPr>
              <a:t>вибрати у списку команду </a:t>
            </a:r>
            <a:r>
              <a:rPr lang="uk-UA" sz="2000" b="1" dirty="0">
                <a:latin typeface="Arial" panose="020B0604020202020204" pitchFamily="34" charset="0"/>
                <a:ea typeface="Liberation Sans" panose="020B0604020202020204" pitchFamily="34" charset="0"/>
                <a:cs typeface="Arial" panose="020B0604020202020204" pitchFamily="34" charset="0"/>
              </a:rPr>
              <a:t>Усі, хто має посилання</a:t>
            </a:r>
            <a:r>
              <a:rPr lang="uk-UA" sz="2000" dirty="0">
                <a:latin typeface="Arial" panose="020B0604020202020204" pitchFamily="34" charset="0"/>
                <a:ea typeface="Liberation Sans" panose="020B0604020202020204" pitchFamily="34" charset="0"/>
                <a:cs typeface="Arial" panose="020B0604020202020204" pitchFamily="34" charset="0"/>
              </a:rPr>
              <a:t>, установити рівень доступу для користувачів і вибрати кнопку </a:t>
            </a:r>
            <a:r>
              <a:rPr lang="uk-UA" sz="2000" b="1" dirty="0">
                <a:latin typeface="Arial" panose="020B0604020202020204" pitchFamily="34" charset="0"/>
                <a:ea typeface="Liberation Sans" panose="020B0604020202020204" pitchFamily="34" charset="0"/>
                <a:cs typeface="Arial" panose="020B0604020202020204" pitchFamily="34" charset="0"/>
              </a:rPr>
              <a:t>Копіювати посилання</a:t>
            </a:r>
            <a:r>
              <a:rPr lang="uk-UA" sz="2000" dirty="0">
                <a:latin typeface="Arial" panose="020B0604020202020204" pitchFamily="34" charset="0"/>
                <a:ea typeface="Liberation Sans" panose="020B0604020202020204" pitchFamily="34" charset="0"/>
                <a:cs typeface="Arial" panose="020B0604020202020204" pitchFamily="34" charset="0"/>
              </a:rPr>
              <a:t>. </a:t>
            </a:r>
          </a:p>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Скопійоване в Буфер обміну посилання потрібно вставити в електронні листи або поділитися іншим способом з користувачами, яким ви надаєте доступ.</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a:extLst>
              <a:ext uri="{FF2B5EF4-FFF2-40B4-BE49-F238E27FC236}">
                <a16:creationId xmlns:a16="http://schemas.microsoft.com/office/drawing/2014/main" id="{13478151-5F25-4CE7-8EB6-11B14FF53384}"/>
              </a:ext>
            </a:extLst>
          </p:cNvPr>
          <p:cNvPicPr>
            <a:picLocks noChangeAspect="1"/>
          </p:cNvPicPr>
          <p:nvPr/>
        </p:nvPicPr>
        <p:blipFill>
          <a:blip r:embed="rId2"/>
          <a:stretch>
            <a:fillRect/>
          </a:stretch>
        </p:blipFill>
        <p:spPr>
          <a:xfrm>
            <a:off x="6969034" y="2049630"/>
            <a:ext cx="4212772" cy="3818349"/>
          </a:xfrm>
          <a:prstGeom prst="rect">
            <a:avLst/>
          </a:prstGeom>
        </p:spPr>
      </p:pic>
    </p:spTree>
    <p:extLst>
      <p:ext uri="{BB962C8B-B14F-4D97-AF65-F5344CB8AC3E}">
        <p14:creationId xmlns:p14="http://schemas.microsoft.com/office/powerpoint/2010/main" val="362562199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Спільний доступ</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1669211"/>
            <a:ext cx="6477001" cy="4579189"/>
          </a:xfrm>
        </p:spPr>
        <p:txBody>
          <a:bodyPr anchor="ctr">
            <a:noAutofit/>
          </a:bodyPr>
          <a:lstStyle/>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Відмінити спільний доступ до папки або файлу може тільки власник цього об'єкта. Якщо доступ було надано лише окремим користувачам, то для його відміни потрібно: </a:t>
            </a:r>
          </a:p>
          <a:p>
            <a:pPr marL="457200" indent="-457200">
              <a:buAutoNum type="arabicPeriod"/>
            </a:pPr>
            <a:r>
              <a:rPr lang="uk-UA" sz="2000" dirty="0">
                <a:latin typeface="Arial" panose="020B0604020202020204" pitchFamily="34" charset="0"/>
                <a:ea typeface="Liberation Sans" panose="020B0604020202020204" pitchFamily="34" charset="0"/>
                <a:cs typeface="Arial" panose="020B0604020202020204" pitchFamily="34" charset="0"/>
              </a:rPr>
              <a:t>Вибрати об'єкт зі спільним доступом. </a:t>
            </a:r>
          </a:p>
          <a:p>
            <a:pPr marL="457200" indent="-457200">
              <a:buAutoNum type="arabicPeriod"/>
            </a:pPr>
            <a:r>
              <a:rPr lang="uk-UA" sz="2000" dirty="0">
                <a:latin typeface="Arial" panose="020B0604020202020204" pitchFamily="34" charset="0"/>
                <a:ea typeface="Liberation Sans" panose="020B0604020202020204" pitchFamily="34" charset="0"/>
                <a:cs typeface="Arial" panose="020B0604020202020204" pitchFamily="34" charset="0"/>
              </a:rPr>
              <a:t>Відкрити вікно </a:t>
            </a:r>
            <a:r>
              <a:rPr lang="uk-UA" sz="2000" b="1" dirty="0">
                <a:latin typeface="Arial" panose="020B0604020202020204" pitchFamily="34" charset="0"/>
                <a:ea typeface="Liberation Sans" panose="020B0604020202020204" pitchFamily="34" charset="0"/>
                <a:cs typeface="Arial" panose="020B0604020202020204" pitchFamily="34" charset="0"/>
              </a:rPr>
              <a:t>Поділіться файлом </a:t>
            </a:r>
            <a:r>
              <a:rPr lang="uk-UA" sz="2000" dirty="0">
                <a:latin typeface="Arial" panose="020B0604020202020204" pitchFamily="34" charset="0"/>
                <a:ea typeface="Liberation Sans" panose="020B0604020202020204" pitchFamily="34" charset="0"/>
                <a:cs typeface="Arial" panose="020B0604020202020204" pitchFamily="34" charset="0"/>
              </a:rPr>
              <a:t>будь-яким способом, який ви знаєте. </a:t>
            </a:r>
          </a:p>
          <a:p>
            <a:pPr marL="457200" indent="-457200">
              <a:buAutoNum type="arabicPeriod"/>
            </a:pPr>
            <a:r>
              <a:rPr lang="uk-UA" sz="2000" dirty="0">
                <a:latin typeface="Arial" panose="020B0604020202020204" pitchFamily="34" charset="0"/>
                <a:ea typeface="Liberation Sans" panose="020B0604020202020204" pitchFamily="34" charset="0"/>
                <a:cs typeface="Arial" panose="020B0604020202020204" pitchFamily="34" charset="0"/>
              </a:rPr>
              <a:t>Вибрати у списку поруч з адресою електронної поштової скриньки користувача команду </a:t>
            </a:r>
            <a:r>
              <a:rPr lang="uk-UA" sz="2000" b="1" dirty="0">
                <a:latin typeface="Arial" panose="020B0604020202020204" pitchFamily="34" charset="0"/>
                <a:ea typeface="Liberation Sans" panose="020B0604020202020204" pitchFamily="34" charset="0"/>
                <a:cs typeface="Arial" panose="020B0604020202020204" pitchFamily="34" charset="0"/>
              </a:rPr>
              <a:t>Закрити доступ</a:t>
            </a:r>
            <a:r>
              <a:rPr lang="uk-UA" sz="2000" dirty="0">
                <a:latin typeface="Arial" panose="020B0604020202020204" pitchFamily="34" charset="0"/>
                <a:ea typeface="Liberation Sans" panose="020B0604020202020204" pitchFamily="34" charset="0"/>
                <a:cs typeface="Arial" panose="020B0604020202020204" pitchFamily="34" charset="0"/>
              </a:rPr>
              <a:t>. </a:t>
            </a:r>
          </a:p>
          <a:p>
            <a:pPr marL="457200" indent="-457200">
              <a:buAutoNum type="arabicPeriod"/>
            </a:pPr>
            <a:r>
              <a:rPr lang="uk-UA" sz="2000" dirty="0">
                <a:latin typeface="Arial" panose="020B0604020202020204" pitchFamily="34" charset="0"/>
                <a:ea typeface="Liberation Sans" panose="020B0604020202020204" pitchFamily="34" charset="0"/>
                <a:cs typeface="Arial" panose="020B0604020202020204" pitchFamily="34" charset="0"/>
              </a:rPr>
              <a:t>4. Вибрати кнопку </a:t>
            </a:r>
            <a:r>
              <a:rPr lang="uk-UA" sz="2000" b="1" dirty="0">
                <a:latin typeface="Arial" panose="020B0604020202020204" pitchFamily="34" charset="0"/>
                <a:ea typeface="Liberation Sans" panose="020B0604020202020204" pitchFamily="34" charset="0"/>
                <a:cs typeface="Arial" panose="020B0604020202020204" pitchFamily="34" charset="0"/>
              </a:rPr>
              <a:t>Зберегти</a:t>
            </a:r>
            <a:r>
              <a:rPr lang="uk-UA" sz="2000" dirty="0">
                <a:latin typeface="Arial" panose="020B0604020202020204" pitchFamily="34" charset="0"/>
                <a:ea typeface="Liberation Sans" panose="020B0604020202020204" pitchFamily="34" charset="0"/>
                <a:cs typeface="Arial" panose="020B0604020202020204" pitchFamily="34" charset="0"/>
              </a:rPr>
              <a:t>.</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Рисунок 6">
            <a:extLst>
              <a:ext uri="{FF2B5EF4-FFF2-40B4-BE49-F238E27FC236}">
                <a16:creationId xmlns:a16="http://schemas.microsoft.com/office/drawing/2014/main" id="{F655EEAD-C94D-44E5-B8F5-334BBF00C9A8}"/>
              </a:ext>
            </a:extLst>
          </p:cNvPr>
          <p:cNvPicPr>
            <a:picLocks noChangeAspect="1"/>
          </p:cNvPicPr>
          <p:nvPr/>
        </p:nvPicPr>
        <p:blipFill>
          <a:blip r:embed="rId2"/>
          <a:stretch>
            <a:fillRect/>
          </a:stretch>
        </p:blipFill>
        <p:spPr>
          <a:xfrm>
            <a:off x="7815849" y="2299823"/>
            <a:ext cx="3727456" cy="3740331"/>
          </a:xfrm>
          <a:prstGeom prst="rect">
            <a:avLst/>
          </a:prstGeom>
        </p:spPr>
      </p:pic>
    </p:spTree>
    <p:extLst>
      <p:ext uri="{BB962C8B-B14F-4D97-AF65-F5344CB8AC3E}">
        <p14:creationId xmlns:p14="http://schemas.microsoft.com/office/powerpoint/2010/main" val="348490339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Спільний доступ</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669211"/>
            <a:ext cx="5153298" cy="4579189"/>
          </a:xfrm>
        </p:spPr>
        <p:txBody>
          <a:bodyPr anchor="ctr">
            <a:noAutofit/>
          </a:bodyPr>
          <a:lstStyle/>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Якщо потрібно відмінити спільний доступ для всіх користувачів за посиланням, то потрібно у вікні </a:t>
            </a:r>
            <a:r>
              <a:rPr lang="uk-UA" sz="2400" b="1" dirty="0">
                <a:latin typeface="Arial" panose="020B0604020202020204" pitchFamily="34" charset="0"/>
                <a:ea typeface="Liberation Sans" panose="020B0604020202020204" pitchFamily="34" charset="0"/>
                <a:cs typeface="Arial" panose="020B0604020202020204" pitchFamily="34" charset="0"/>
              </a:rPr>
              <a:t>Поділіться файлом </a:t>
            </a:r>
            <a:r>
              <a:rPr lang="uk-UA" sz="2400" dirty="0">
                <a:latin typeface="Arial" panose="020B0604020202020204" pitchFamily="34" charset="0"/>
                <a:ea typeface="Liberation Sans" panose="020B0604020202020204" pitchFamily="34" charset="0"/>
                <a:cs typeface="Arial" panose="020B0604020202020204" pitchFamily="34" charset="0"/>
              </a:rPr>
              <a:t>у розділі </a:t>
            </a:r>
            <a:r>
              <a:rPr lang="uk-UA" sz="2400" b="1" dirty="0">
                <a:latin typeface="Arial" panose="020B0604020202020204" pitchFamily="34" charset="0"/>
                <a:ea typeface="Liberation Sans" panose="020B0604020202020204" pitchFamily="34" charset="0"/>
                <a:cs typeface="Arial" panose="020B0604020202020204" pitchFamily="34" charset="0"/>
              </a:rPr>
              <a:t>Загальний доступ </a:t>
            </a:r>
            <a:r>
              <a:rPr lang="uk-UA" sz="2400" dirty="0">
                <a:latin typeface="Arial" panose="020B0604020202020204" pitchFamily="34" charset="0"/>
                <a:ea typeface="Liberation Sans" panose="020B0604020202020204" pitchFamily="34" charset="0"/>
                <a:cs typeface="Arial" panose="020B0604020202020204" pitchFamily="34" charset="0"/>
              </a:rPr>
              <a:t>вибрати у списку команду </a:t>
            </a:r>
            <a:r>
              <a:rPr lang="uk-UA" sz="2400" b="1" dirty="0">
                <a:latin typeface="Arial" panose="020B0604020202020204" pitchFamily="34" charset="0"/>
                <a:ea typeface="Liberation Sans" panose="020B0604020202020204" pitchFamily="34" charset="0"/>
                <a:cs typeface="Arial" panose="020B0604020202020204" pitchFamily="34" charset="0"/>
              </a:rPr>
              <a:t>Обмежений доступ</a:t>
            </a:r>
            <a:r>
              <a:rPr lang="uk-UA" sz="2400" dirty="0">
                <a:latin typeface="Arial" panose="020B0604020202020204" pitchFamily="34" charset="0"/>
                <a:ea typeface="Liberation Sans" panose="020B0604020202020204" pitchFamily="34" charset="0"/>
                <a:cs typeface="Arial" panose="020B0604020202020204" pitchFamily="34" charset="0"/>
              </a:rPr>
              <a:t> і підтвердити зміни.</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a:extLst>
              <a:ext uri="{FF2B5EF4-FFF2-40B4-BE49-F238E27FC236}">
                <a16:creationId xmlns:a16="http://schemas.microsoft.com/office/drawing/2014/main" id="{C339C25B-8835-44F7-8152-935935D00C2C}"/>
              </a:ext>
            </a:extLst>
          </p:cNvPr>
          <p:cNvPicPr>
            <a:picLocks noChangeAspect="1"/>
          </p:cNvPicPr>
          <p:nvPr/>
        </p:nvPicPr>
        <p:blipFill>
          <a:blip r:embed="rId2"/>
          <a:stretch>
            <a:fillRect/>
          </a:stretch>
        </p:blipFill>
        <p:spPr>
          <a:xfrm>
            <a:off x="6474593" y="2995750"/>
            <a:ext cx="4951052" cy="1915886"/>
          </a:xfrm>
          <a:prstGeom prst="rect">
            <a:avLst/>
          </a:prstGeom>
        </p:spPr>
      </p:pic>
    </p:spTree>
    <p:extLst>
      <p:ext uri="{BB962C8B-B14F-4D97-AF65-F5344CB8AC3E}">
        <p14:creationId xmlns:p14="http://schemas.microsoft.com/office/powerpoint/2010/main" val="23836844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Спільна робота</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669211"/>
            <a:ext cx="6381206" cy="4579189"/>
          </a:xfrm>
        </p:spPr>
        <p:txBody>
          <a:bodyPr anchor="ctr">
            <a:noAutofit/>
          </a:bodyPr>
          <a:lstStyle/>
          <a:p>
            <a:pPr marL="0" indent="0">
              <a:buNone/>
            </a:pPr>
            <a:r>
              <a:rPr lang="uk-UA" sz="1800" dirty="0">
                <a:latin typeface="Arial" panose="020B0604020202020204" pitchFamily="34" charset="0"/>
                <a:ea typeface="Liberation Sans" panose="020B0604020202020204" pitchFamily="34" charset="0"/>
                <a:cs typeface="Arial" panose="020B0604020202020204" pitchFamily="34" charset="0"/>
              </a:rPr>
              <a:t>Після надання користувачам та отримання ними спільного</a:t>
            </a:r>
            <a:r>
              <a:rPr lang="ru-RU" sz="1800" dirty="0">
                <a:latin typeface="Arial" panose="020B0604020202020204" pitchFamily="34" charset="0"/>
                <a:ea typeface="Liberation Sans" panose="020B0604020202020204" pitchFamily="34" charset="0"/>
                <a:cs typeface="Arial" panose="020B0604020202020204" pitchFamily="34" charset="0"/>
              </a:rPr>
              <a:t> доступу</a:t>
            </a:r>
            <a:r>
              <a:rPr lang="uk-UA" sz="1800" dirty="0">
                <a:latin typeface="Arial" panose="020B0604020202020204" pitchFamily="34" charset="0"/>
                <a:ea typeface="Liberation Sans" panose="020B0604020202020204" pitchFamily="34" charset="0"/>
                <a:cs typeface="Arial" panose="020B0604020202020204" pitchFamily="34" charset="0"/>
              </a:rPr>
              <a:t> до файлів або папок можлива спільна робота з цими об'єктами. Опрацьовувати об'єкт можуть всі користувачі, хто має доступ, одночасно або в різний час. </a:t>
            </a:r>
            <a:endParaRPr lang="en-US" sz="1800" dirty="0">
              <a:latin typeface="Arial" panose="020B0604020202020204" pitchFamily="34" charset="0"/>
              <a:ea typeface="Liberation Sans" panose="020B0604020202020204" pitchFamily="34" charset="0"/>
              <a:cs typeface="Arial" panose="020B0604020202020204" pitchFamily="34" charset="0"/>
            </a:endParaRPr>
          </a:p>
          <a:p>
            <a:pPr marL="0" indent="0">
              <a:buNone/>
            </a:pPr>
            <a:r>
              <a:rPr lang="uk-UA" sz="1800" dirty="0">
                <a:latin typeface="Arial" panose="020B0604020202020204" pitchFamily="34" charset="0"/>
                <a:ea typeface="Liberation Sans" panose="020B0604020202020204" pitchFamily="34" charset="0"/>
                <a:cs typeface="Arial" panose="020B0604020202020204" pitchFamily="34" charset="0"/>
              </a:rPr>
              <a:t>Якщо з файлом одночасно працюють кілька користувачів, то можна побачити на сторінці онлайн-додатка, хто саме працює зараз і що редагує інший користувач.</a:t>
            </a:r>
            <a:endParaRPr lang="en-US" sz="1800" dirty="0">
              <a:latin typeface="Arial" panose="020B0604020202020204" pitchFamily="34" charset="0"/>
              <a:ea typeface="Liberation Sans" panose="020B0604020202020204" pitchFamily="34" charset="0"/>
              <a:cs typeface="Arial" panose="020B0604020202020204" pitchFamily="34" charset="0"/>
            </a:endParaRPr>
          </a:p>
          <a:p>
            <a:pPr marL="0" indent="0">
              <a:buNone/>
            </a:pPr>
            <a:r>
              <a:rPr lang="uk-UA" sz="1800" dirty="0">
                <a:latin typeface="Arial" panose="020B0604020202020204" pitchFamily="34" charset="0"/>
                <a:ea typeface="Liberation Sans" panose="020B0604020202020204" pitchFamily="34" charset="0"/>
                <a:cs typeface="Arial" panose="020B0604020202020204" pitchFamily="34" charset="0"/>
              </a:rPr>
              <a:t>Під час спільного редагування файлу кількома користувачами будуть відображатися всі їхні піктограми. Кожному користувачеві автоматично призначено окремий колір для позначення позиції редагування. Якщо користувач отримав не персональне посилання для спільного доступу, а загальне для всіх, то замість першої літери його імені на піктограмі буде зображення деякої тварини</a:t>
            </a:r>
            <a:r>
              <a:rPr lang="en-US" sz="1800" dirty="0">
                <a:latin typeface="Arial" panose="020B0604020202020204" pitchFamily="34" charset="0"/>
                <a:ea typeface="Liberation Sans" panose="020B0604020202020204" pitchFamily="34" charset="0"/>
                <a:cs typeface="Arial" panose="020B0604020202020204" pitchFamily="34" charset="0"/>
              </a:rPr>
              <a:t>.</a:t>
            </a:r>
            <a:endParaRPr lang="uk-UA" sz="1800" dirty="0">
              <a:latin typeface="Arial" panose="020B0604020202020204" pitchFamily="34" charset="0"/>
              <a:ea typeface="Liberation Sans" panose="020B0604020202020204" pitchFamily="34" charset="0"/>
              <a:cs typeface="Arial" panose="020B0604020202020204" pitchFamily="34" charset="0"/>
            </a:endParaRP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Рисунок 6">
            <a:extLst>
              <a:ext uri="{FF2B5EF4-FFF2-40B4-BE49-F238E27FC236}">
                <a16:creationId xmlns:a16="http://schemas.microsoft.com/office/drawing/2014/main" id="{CD599383-13E3-4163-A278-AC3EDC498A82}"/>
              </a:ext>
            </a:extLst>
          </p:cNvPr>
          <p:cNvPicPr>
            <a:picLocks noChangeAspect="1"/>
          </p:cNvPicPr>
          <p:nvPr/>
        </p:nvPicPr>
        <p:blipFill>
          <a:blip r:embed="rId2"/>
          <a:stretch>
            <a:fillRect/>
          </a:stretch>
        </p:blipFill>
        <p:spPr>
          <a:xfrm>
            <a:off x="7614706" y="2852870"/>
            <a:ext cx="4033948" cy="878079"/>
          </a:xfrm>
          <a:prstGeom prst="rect">
            <a:avLst/>
          </a:prstGeom>
        </p:spPr>
      </p:pic>
      <p:pic>
        <p:nvPicPr>
          <p:cNvPr id="9" name="Рисунок 8">
            <a:extLst>
              <a:ext uri="{FF2B5EF4-FFF2-40B4-BE49-F238E27FC236}">
                <a16:creationId xmlns:a16="http://schemas.microsoft.com/office/drawing/2014/main" id="{6B16B075-17D5-4D7F-A9ED-9DFED2AE1257}"/>
              </a:ext>
            </a:extLst>
          </p:cNvPr>
          <p:cNvPicPr>
            <a:picLocks noChangeAspect="1"/>
          </p:cNvPicPr>
          <p:nvPr/>
        </p:nvPicPr>
        <p:blipFill>
          <a:blip r:embed="rId3"/>
          <a:stretch>
            <a:fillRect/>
          </a:stretch>
        </p:blipFill>
        <p:spPr>
          <a:xfrm>
            <a:off x="8194220" y="3958805"/>
            <a:ext cx="2874919" cy="1534730"/>
          </a:xfrm>
          <a:prstGeom prst="rect">
            <a:avLst/>
          </a:prstGeom>
        </p:spPr>
      </p:pic>
    </p:spTree>
    <p:extLst>
      <p:ext uri="{BB962C8B-B14F-4D97-AF65-F5344CB8AC3E}">
        <p14:creationId xmlns:p14="http://schemas.microsoft.com/office/powerpoint/2010/main" val="205294822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Спільна робота</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669211"/>
            <a:ext cx="5675811" cy="4579189"/>
          </a:xfrm>
        </p:spPr>
        <p:txBody>
          <a:bodyPr anchor="ctr">
            <a:noAutofit/>
          </a:bodyPr>
          <a:lstStyle/>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Якщо користувачам було надано доступ для коментування, то вони не зможуть редагувати вміст файлів, але зможуть додавати коментарі. </a:t>
            </a:r>
            <a:endParaRPr lang="en-US" sz="2000" dirty="0">
              <a:latin typeface="Arial" panose="020B0604020202020204" pitchFamily="34" charset="0"/>
              <a:ea typeface="Liberation Sans" panose="020B0604020202020204" pitchFamily="34" charset="0"/>
              <a:cs typeface="Arial" panose="020B0604020202020204" pitchFamily="34" charset="0"/>
            </a:endParaRPr>
          </a:p>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Для цього на сторінках онлайн-додатків є кнопка </a:t>
            </a:r>
            <a:r>
              <a:rPr lang="uk-UA" sz="2000" b="1" dirty="0">
                <a:latin typeface="Arial" panose="020B0604020202020204" pitchFamily="34" charset="0"/>
                <a:ea typeface="Liberation Sans" panose="020B0604020202020204" pitchFamily="34" charset="0"/>
                <a:cs typeface="Arial" panose="020B0604020202020204" pitchFamily="34" charset="0"/>
              </a:rPr>
              <a:t>Додати коментар</a:t>
            </a:r>
            <a:r>
              <a:rPr lang="uk-UA" sz="2000" dirty="0">
                <a:latin typeface="Arial" panose="020B0604020202020204" pitchFamily="34" charset="0"/>
                <a:ea typeface="Liberation Sans" panose="020B0604020202020204" pitchFamily="34" charset="0"/>
                <a:cs typeface="Arial" panose="020B0604020202020204" pitchFamily="34" charset="0"/>
              </a:rPr>
              <a:t>. Після її вибору відкривається вікно з полем для введення коментаря та кнопкою </a:t>
            </a:r>
            <a:r>
              <a:rPr lang="uk-UA" sz="2000" b="1" dirty="0">
                <a:latin typeface="Arial" panose="020B0604020202020204" pitchFamily="34" charset="0"/>
                <a:ea typeface="Liberation Sans" panose="020B0604020202020204" pitchFamily="34" charset="0"/>
                <a:cs typeface="Arial" panose="020B0604020202020204" pitchFamily="34" charset="0"/>
              </a:rPr>
              <a:t>Додати коментар</a:t>
            </a:r>
            <a:r>
              <a:rPr lang="en-US" sz="2000" dirty="0">
                <a:latin typeface="Arial" panose="020B0604020202020204" pitchFamily="34" charset="0"/>
                <a:ea typeface="Liberation Sans" panose="020B0604020202020204" pitchFamily="34" charset="0"/>
                <a:cs typeface="Arial" panose="020B0604020202020204" pitchFamily="34" charset="0"/>
              </a:rPr>
              <a:t>.</a:t>
            </a:r>
          </a:p>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Спроби редагування файлу також будуть оформлені як коментарі з пропозиціями внесення змін, з якими власник файлу може погодитись або відмовитись від них. </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a:extLst>
              <a:ext uri="{FF2B5EF4-FFF2-40B4-BE49-F238E27FC236}">
                <a16:creationId xmlns:a16="http://schemas.microsoft.com/office/drawing/2014/main" id="{44AA4363-25E8-4646-B4C6-CC05A4AC9B5E}"/>
              </a:ext>
            </a:extLst>
          </p:cNvPr>
          <p:cNvPicPr>
            <a:picLocks noChangeAspect="1"/>
          </p:cNvPicPr>
          <p:nvPr/>
        </p:nvPicPr>
        <p:blipFill>
          <a:blip r:embed="rId2"/>
          <a:stretch>
            <a:fillRect/>
          </a:stretch>
        </p:blipFill>
        <p:spPr>
          <a:xfrm>
            <a:off x="7174382" y="1139405"/>
            <a:ext cx="4438498" cy="3073689"/>
          </a:xfrm>
          <a:prstGeom prst="rect">
            <a:avLst/>
          </a:prstGeom>
        </p:spPr>
      </p:pic>
      <p:pic>
        <p:nvPicPr>
          <p:cNvPr id="10" name="Рисунок 9">
            <a:extLst>
              <a:ext uri="{FF2B5EF4-FFF2-40B4-BE49-F238E27FC236}">
                <a16:creationId xmlns:a16="http://schemas.microsoft.com/office/drawing/2014/main" id="{705A2E65-CDEC-4A01-9B9C-80718C14BC84}"/>
              </a:ext>
            </a:extLst>
          </p:cNvPr>
          <p:cNvPicPr>
            <a:picLocks noChangeAspect="1"/>
          </p:cNvPicPr>
          <p:nvPr/>
        </p:nvPicPr>
        <p:blipFill>
          <a:blip r:embed="rId3"/>
          <a:stretch>
            <a:fillRect/>
          </a:stretch>
        </p:blipFill>
        <p:spPr>
          <a:xfrm>
            <a:off x="7733275" y="4488610"/>
            <a:ext cx="3448531" cy="1667108"/>
          </a:xfrm>
          <a:prstGeom prst="rect">
            <a:avLst/>
          </a:prstGeom>
        </p:spPr>
      </p:pic>
    </p:spTree>
    <p:extLst>
      <p:ext uri="{BB962C8B-B14F-4D97-AF65-F5344CB8AC3E}">
        <p14:creationId xmlns:p14="http://schemas.microsoft.com/office/powerpoint/2010/main" val="397497821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Спільна робота</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669211"/>
            <a:ext cx="5675811" cy="4579189"/>
          </a:xfrm>
        </p:spPr>
        <p:txBody>
          <a:bodyPr anchor="ctr">
            <a:noAutofit/>
          </a:bodyPr>
          <a:lstStyle/>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Користувачі, які мають доступ до цього файлу, можуть переглядати коментарі, вибравши кнопку </a:t>
            </a:r>
            <a:r>
              <a:rPr lang="uk-UA" sz="2000" b="1" dirty="0">
                <a:latin typeface="Arial" panose="020B0604020202020204" pitchFamily="34" charset="0"/>
                <a:ea typeface="Liberation Sans" panose="020B0604020202020204" pitchFamily="34" charset="0"/>
                <a:cs typeface="Arial" panose="020B0604020202020204" pitchFamily="34" charset="0"/>
              </a:rPr>
              <a:t>Коментарі</a:t>
            </a:r>
            <a:r>
              <a:rPr lang="uk-UA" sz="2000" dirty="0">
                <a:latin typeface="Arial" panose="020B0604020202020204" pitchFamily="34" charset="0"/>
                <a:ea typeface="Liberation Sans" panose="020B0604020202020204" pitchFamily="34" charset="0"/>
                <a:cs typeface="Arial" panose="020B0604020202020204" pitchFamily="34" charset="0"/>
              </a:rPr>
              <a:t>, і відповідати на них. </a:t>
            </a:r>
          </a:p>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Власник файлу може позначити обговорення як вирішене та прийняти пропозиції змін, вибравши у вікні коментаря кнопку </a:t>
            </a:r>
            <a:r>
              <a:rPr lang="uk-UA" sz="2000" b="1" dirty="0">
                <a:latin typeface="Arial" panose="020B0604020202020204" pitchFamily="34" charset="0"/>
                <a:ea typeface="Liberation Sans" panose="020B0604020202020204" pitchFamily="34" charset="0"/>
                <a:cs typeface="Arial" panose="020B0604020202020204" pitchFamily="34" charset="0"/>
              </a:rPr>
              <a:t>Прийняти пропозицію</a:t>
            </a:r>
            <a:r>
              <a:rPr lang="uk-UA" sz="2000" dirty="0">
                <a:latin typeface="Arial" panose="020B0604020202020204" pitchFamily="34" charset="0"/>
                <a:ea typeface="Liberation Sans" panose="020B0604020202020204" pitchFamily="34" charset="0"/>
                <a:cs typeface="Arial" panose="020B0604020202020204" pitchFamily="34" charset="0"/>
              </a:rPr>
              <a:t>, або відмовитись від змін вибором кнопки </a:t>
            </a:r>
            <a:r>
              <a:rPr lang="uk-UA" sz="2000" b="1" dirty="0">
                <a:latin typeface="Arial" panose="020B0604020202020204" pitchFamily="34" charset="0"/>
                <a:ea typeface="Liberation Sans" panose="020B0604020202020204" pitchFamily="34" charset="0"/>
                <a:cs typeface="Arial" panose="020B0604020202020204" pitchFamily="34" charset="0"/>
              </a:rPr>
              <a:t>Відхилити пропозицію</a:t>
            </a:r>
            <a:r>
              <a:rPr lang="uk-UA" sz="2000" dirty="0">
                <a:latin typeface="Arial" panose="020B0604020202020204" pitchFamily="34" charset="0"/>
                <a:ea typeface="Liberation Sans" panose="020B0604020202020204" pitchFamily="34" charset="0"/>
                <a:cs typeface="Arial" panose="020B0604020202020204" pitchFamily="34" charset="0"/>
              </a:rPr>
              <a:t>.</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Рисунок 6">
            <a:extLst>
              <a:ext uri="{FF2B5EF4-FFF2-40B4-BE49-F238E27FC236}">
                <a16:creationId xmlns:a16="http://schemas.microsoft.com/office/drawing/2014/main" id="{E51163F3-63BD-4AF9-90FE-6D9D74688505}"/>
              </a:ext>
            </a:extLst>
          </p:cNvPr>
          <p:cNvPicPr>
            <a:picLocks noChangeAspect="1"/>
          </p:cNvPicPr>
          <p:nvPr/>
        </p:nvPicPr>
        <p:blipFill>
          <a:blip r:embed="rId2"/>
          <a:stretch>
            <a:fillRect/>
          </a:stretch>
        </p:blipFill>
        <p:spPr>
          <a:xfrm>
            <a:off x="8202641" y="967538"/>
            <a:ext cx="2562583" cy="2991267"/>
          </a:xfrm>
          <a:prstGeom prst="rect">
            <a:avLst/>
          </a:prstGeom>
        </p:spPr>
      </p:pic>
      <p:pic>
        <p:nvPicPr>
          <p:cNvPr id="9" name="Рисунок 8">
            <a:extLst>
              <a:ext uri="{FF2B5EF4-FFF2-40B4-BE49-F238E27FC236}">
                <a16:creationId xmlns:a16="http://schemas.microsoft.com/office/drawing/2014/main" id="{66B7681F-75FF-4688-A3EC-CD6027488F8B}"/>
              </a:ext>
            </a:extLst>
          </p:cNvPr>
          <p:cNvPicPr>
            <a:picLocks noChangeAspect="1"/>
          </p:cNvPicPr>
          <p:nvPr/>
        </p:nvPicPr>
        <p:blipFill>
          <a:blip r:embed="rId3"/>
          <a:stretch>
            <a:fillRect/>
          </a:stretch>
        </p:blipFill>
        <p:spPr>
          <a:xfrm>
            <a:off x="7621534" y="4132976"/>
            <a:ext cx="3724795" cy="1991003"/>
          </a:xfrm>
          <a:prstGeom prst="rect">
            <a:avLst/>
          </a:prstGeom>
        </p:spPr>
      </p:pic>
    </p:spTree>
    <p:extLst>
      <p:ext uri="{BB962C8B-B14F-4D97-AF65-F5344CB8AC3E}">
        <p14:creationId xmlns:p14="http://schemas.microsoft.com/office/powerpoint/2010/main" val="388685357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16 Створення онлайндокументів 7 клас Ривкінд_1080p">
            <a:hlinkClick r:id="" action="ppaction://media"/>
            <a:extLst>
              <a:ext uri="{FF2B5EF4-FFF2-40B4-BE49-F238E27FC236}">
                <a16:creationId xmlns:a16="http://schemas.microsoft.com/office/drawing/2014/main" id="{428FA427-4C84-4C3D-B9A2-6068E4BDC3B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45250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428206"/>
          </a:xfrm>
        </p:spPr>
        <p:txBody>
          <a:bodyPr>
            <a:normAutofit fontScale="90000"/>
          </a:bodyPr>
          <a:lstStyle/>
          <a:p>
            <a:r>
              <a:rPr lang="uk-UA" sz="5400" b="1" dirty="0">
                <a:solidFill>
                  <a:srgbClr val="098DFC"/>
                </a:solidFill>
                <a:latin typeface="Vinnytsia Sans" panose="00000500000000000000" pitchFamily="2" charset="0"/>
              </a:rPr>
              <a:t>Сьогодні на уроці ви дізнаєтесь про:</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2124890"/>
            <a:ext cx="7135762" cy="4123510"/>
          </a:xfrm>
        </p:spPr>
        <p:txBody>
          <a:bodyPr anchor="ctr">
            <a:normAutofit/>
          </a:bodyPr>
          <a:lstStyle/>
          <a:p>
            <a:pPr marL="357188" indent="-357188"/>
            <a:r>
              <a:rPr lang="uk-UA" dirty="0">
                <a:latin typeface="Arial" panose="020B0604020202020204" pitchFamily="34" charset="0"/>
                <a:ea typeface="Liberation Sans" panose="020B0604020202020204" pitchFamily="34" charset="0"/>
                <a:cs typeface="Arial" panose="020B0604020202020204" pitchFamily="34" charset="0"/>
              </a:rPr>
              <a:t>офісні онлайн-додатки;</a:t>
            </a:r>
          </a:p>
          <a:p>
            <a:pPr marL="357188" indent="-357188"/>
            <a:r>
              <a:rPr lang="uk-UA" dirty="0">
                <a:latin typeface="Arial" panose="020B0604020202020204" pitchFamily="34" charset="0"/>
                <a:ea typeface="Liberation Sans" panose="020B0604020202020204" pitchFamily="34" charset="0"/>
                <a:cs typeface="Arial" panose="020B0604020202020204" pitchFamily="34" charset="0"/>
              </a:rPr>
              <a:t>створення онлайн-документів різних видів;</a:t>
            </a:r>
          </a:p>
          <a:p>
            <a:pPr marL="357188" indent="-357188"/>
            <a:r>
              <a:rPr lang="uk-UA" dirty="0">
                <a:latin typeface="Arial" panose="020B0604020202020204" pitchFamily="34" charset="0"/>
                <a:ea typeface="Liberation Sans" panose="020B0604020202020204" pitchFamily="34" charset="0"/>
                <a:cs typeface="Arial" panose="020B0604020202020204" pitchFamily="34" charset="0"/>
              </a:rPr>
              <a:t>налаштування спільного доступу до об'єктів у хмарному сховищі;</a:t>
            </a:r>
          </a:p>
          <a:p>
            <a:pPr marL="357188" indent="-357188"/>
            <a:r>
              <a:rPr lang="uk-UA" dirty="0">
                <a:latin typeface="Arial" panose="020B0604020202020204" pitchFamily="34" charset="0"/>
                <a:ea typeface="Liberation Sans" panose="020B0604020202020204" pitchFamily="34" charset="0"/>
                <a:cs typeface="Arial" panose="020B0604020202020204" pitchFamily="34" charset="0"/>
              </a:rPr>
              <a:t>рівні доступу до спільного документа.</a:t>
            </a:r>
          </a:p>
        </p:txBody>
      </p:sp>
      <p:pic>
        <p:nvPicPr>
          <p:cNvPr id="7" name="Графіка 6">
            <a:extLst>
              <a:ext uri="{FF2B5EF4-FFF2-40B4-BE49-F238E27FC236}">
                <a16:creationId xmlns:a16="http://schemas.microsoft.com/office/drawing/2014/main" id="{9FD33820-8886-4314-97D0-A85B7ACB6813}"/>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966" r="14059"/>
          <a:stretch/>
        </p:blipFill>
        <p:spPr>
          <a:xfrm>
            <a:off x="8555996" y="2037806"/>
            <a:ext cx="2725783" cy="3840481"/>
          </a:xfrm>
          <a:prstGeom prst="rect">
            <a:avLst/>
          </a:prstGeom>
        </p:spPr>
      </p:pic>
      <p:sp>
        <p:nvSpPr>
          <p:cNvPr id="6" name="Прямокутник 5">
            <a:extLst>
              <a:ext uri="{FF2B5EF4-FFF2-40B4-BE49-F238E27FC236}">
                <a16:creationId xmlns:a16="http://schemas.microsoft.com/office/drawing/2014/main" id="{1ECB3C3E-7AB1-46BD-AF37-D80CC74E0922}"/>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F8A21F"/>
              </a:solidFill>
            </a:endParaRPr>
          </a:p>
        </p:txBody>
      </p:sp>
    </p:spTree>
    <p:extLst>
      <p:ext uri="{BB962C8B-B14F-4D97-AF65-F5344CB8AC3E}">
        <p14:creationId xmlns:p14="http://schemas.microsoft.com/office/powerpoint/2010/main" val="389054910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691950" cy="1151932"/>
          </a:xfrm>
        </p:spPr>
        <p:txBody>
          <a:bodyPr>
            <a:noAutofit/>
          </a:bodyPr>
          <a:lstStyle/>
          <a:p>
            <a:r>
              <a:rPr lang="uk-UA" sz="4800" b="1" dirty="0">
                <a:solidFill>
                  <a:srgbClr val="098DFC"/>
                </a:solidFill>
                <a:latin typeface="Vinnytsia Sans" panose="00000500000000000000" pitchFamily="2" charset="0"/>
              </a:rPr>
              <a:t>Запам’ятайте!</a:t>
            </a:r>
            <a:endParaRPr lang="uk-UA" sz="3200" b="1" dirty="0">
              <a:solidFill>
                <a:srgbClr val="098DFC"/>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2" y="1761532"/>
            <a:ext cx="7676368" cy="4589191"/>
          </a:xfrm>
        </p:spPr>
        <p:txBody>
          <a:bodyPr anchor="ctr">
            <a:normAutofit fontScale="92500"/>
          </a:bodyPr>
          <a:lstStyle/>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Популярними хмарними сервісами є так звані </a:t>
            </a:r>
            <a:r>
              <a:rPr lang="uk-UA" b="1" dirty="0">
                <a:latin typeface="Arial" panose="020B0604020202020204" pitchFamily="34" charset="0"/>
                <a:ea typeface="Liberation Sans" panose="020B0604020202020204" pitchFamily="34" charset="0"/>
                <a:cs typeface="Arial" panose="020B0604020202020204" pitchFamily="34" charset="0"/>
              </a:rPr>
              <a:t>офісні онлайн-додатки</a:t>
            </a:r>
            <a:r>
              <a:rPr lang="uk-UA" dirty="0">
                <a:latin typeface="Arial" panose="020B0604020202020204" pitchFamily="34" charset="0"/>
                <a:ea typeface="Liberation Sans" panose="020B0604020202020204" pitchFamily="34" charset="0"/>
                <a:cs typeface="Arial" panose="020B0604020202020204" pitchFamily="34" charset="0"/>
              </a:rPr>
              <a:t>, які призначені для створення й опрацювання онлайн-документів різних видів: текстових документів, електронних таблиць, комп'ютерних презентацій та іншого.</a:t>
            </a:r>
          </a:p>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Основні алгоритми зі створення й опрацювання документів з використанням онлайн-додатків майже не відрізняються від алгоритмів, які ви опановували під час роботи у програмах аналогічного призначення з пакета </a:t>
            </a:r>
            <a:r>
              <a:rPr lang="en-US" dirty="0">
                <a:latin typeface="Arial" panose="020B0604020202020204" pitchFamily="34" charset="0"/>
                <a:ea typeface="Liberation Sans" panose="020B0604020202020204" pitchFamily="34" charset="0"/>
                <a:cs typeface="Arial" panose="020B0604020202020204" pitchFamily="34" charset="0"/>
              </a:rPr>
              <a:t>Microsoft Office </a:t>
            </a:r>
            <a:r>
              <a:rPr lang="uk-UA" dirty="0">
                <a:latin typeface="Arial" panose="020B0604020202020204" pitchFamily="34" charset="0"/>
                <a:ea typeface="Liberation Sans" panose="020B0604020202020204" pitchFamily="34" charset="0"/>
                <a:cs typeface="Arial" panose="020B0604020202020204" pitchFamily="34" charset="0"/>
              </a:rPr>
              <a:t>або іншого.</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7030A0"/>
              </a:solidFill>
            </a:endParaRPr>
          </a:p>
        </p:txBody>
      </p:sp>
      <p:pic>
        <p:nvPicPr>
          <p:cNvPr id="6" name="Рисунок 5">
            <a:extLst>
              <a:ext uri="{FF2B5EF4-FFF2-40B4-BE49-F238E27FC236}">
                <a16:creationId xmlns:a16="http://schemas.microsoft.com/office/drawing/2014/main" id="{FD70A957-16DB-470A-A16F-1E09F6CF5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570" y="1497873"/>
            <a:ext cx="3272482" cy="4852851"/>
          </a:xfrm>
          <a:prstGeom prst="rect">
            <a:avLst/>
          </a:prstGeom>
        </p:spPr>
      </p:pic>
    </p:spTree>
    <p:extLst>
      <p:ext uri="{BB962C8B-B14F-4D97-AF65-F5344CB8AC3E}">
        <p14:creationId xmlns:p14="http://schemas.microsoft.com/office/powerpoint/2010/main" val="94978924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691950" cy="1151932"/>
          </a:xfrm>
        </p:spPr>
        <p:txBody>
          <a:bodyPr>
            <a:noAutofit/>
          </a:bodyPr>
          <a:lstStyle/>
          <a:p>
            <a:r>
              <a:rPr lang="uk-UA" sz="4800" b="1" dirty="0">
                <a:solidFill>
                  <a:srgbClr val="098DFC"/>
                </a:solidFill>
                <a:latin typeface="Vinnytsia Sans" panose="00000500000000000000" pitchFamily="2" charset="0"/>
              </a:rPr>
              <a:t>Запам’ятайте!</a:t>
            </a:r>
            <a:endParaRPr lang="uk-UA" sz="3200" b="1" dirty="0">
              <a:solidFill>
                <a:srgbClr val="098DFC"/>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2" y="1761532"/>
            <a:ext cx="7162563" cy="4589191"/>
          </a:xfrm>
        </p:spPr>
        <p:txBody>
          <a:bodyPr anchor="ctr">
            <a:normAutofit/>
          </a:bodyPr>
          <a:lstStyle/>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Особливості роботи з документами в онлайн-додатках: документ за замовчуванням зберігається на </a:t>
            </a:r>
            <a:r>
              <a:rPr lang="en-US" sz="2400" b="1" dirty="0">
                <a:latin typeface="Arial" panose="020B0604020202020204" pitchFamily="34" charset="0"/>
                <a:ea typeface="Liberation Sans" panose="020B0604020202020204" pitchFamily="34" charset="0"/>
                <a:cs typeface="Arial" panose="020B0604020202020204" pitchFamily="34" charset="0"/>
              </a:rPr>
              <a:t>Google </a:t>
            </a:r>
            <a:r>
              <a:rPr lang="uk-UA" sz="2400" b="1" dirty="0">
                <a:latin typeface="Arial" panose="020B0604020202020204" pitchFamily="34" charset="0"/>
                <a:ea typeface="Liberation Sans" panose="020B0604020202020204" pitchFamily="34" charset="0"/>
                <a:cs typeface="Arial" panose="020B0604020202020204" pitchFamily="34" charset="0"/>
              </a:rPr>
              <a:t>Диску</a:t>
            </a:r>
            <a:r>
              <a:rPr lang="uk-UA" sz="2400" dirty="0">
                <a:latin typeface="Arial" panose="020B0604020202020204" pitchFamily="34" charset="0"/>
                <a:ea typeface="Liberation Sans" panose="020B0604020202020204" pitchFamily="34" charset="0"/>
                <a:cs typeface="Arial" panose="020B0604020202020204" pitchFamily="34" charset="0"/>
              </a:rPr>
              <a:t> користувача, збереження відбувається автоматично після того, як користувач уносить зміни в документ, користувач може відслідковувати зміни, які відбувалися під час опрацювання документа, можна на-давати іншим користувачам дозвіл на перегляд, редагування або коментування онлайн-документів.</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7030A0"/>
              </a:solidFill>
            </a:endParaRPr>
          </a:p>
        </p:txBody>
      </p:sp>
      <p:pic>
        <p:nvPicPr>
          <p:cNvPr id="6" name="Рисунок 5">
            <a:extLst>
              <a:ext uri="{FF2B5EF4-FFF2-40B4-BE49-F238E27FC236}">
                <a16:creationId xmlns:a16="http://schemas.microsoft.com/office/drawing/2014/main" id="{FD70A957-16DB-470A-A16F-1E09F6CF5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570" y="1497873"/>
            <a:ext cx="3272482" cy="4852851"/>
          </a:xfrm>
          <a:prstGeom prst="rect">
            <a:avLst/>
          </a:prstGeom>
        </p:spPr>
      </p:pic>
    </p:spTree>
    <p:extLst>
      <p:ext uri="{BB962C8B-B14F-4D97-AF65-F5344CB8AC3E}">
        <p14:creationId xmlns:p14="http://schemas.microsoft.com/office/powerpoint/2010/main" val="327608460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691950" cy="1151932"/>
          </a:xfrm>
        </p:spPr>
        <p:txBody>
          <a:bodyPr>
            <a:noAutofit/>
          </a:bodyPr>
          <a:lstStyle/>
          <a:p>
            <a:r>
              <a:rPr lang="uk-UA" sz="4800" b="1" dirty="0">
                <a:solidFill>
                  <a:srgbClr val="098DFC"/>
                </a:solidFill>
                <a:latin typeface="Vinnytsia Sans" panose="00000500000000000000" pitchFamily="2" charset="0"/>
              </a:rPr>
              <a:t>Запам’ятайте!</a:t>
            </a:r>
            <a:endParaRPr lang="uk-UA" sz="3200" b="1" dirty="0">
              <a:solidFill>
                <a:srgbClr val="098DFC"/>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2" y="1761532"/>
            <a:ext cx="7162563" cy="4589191"/>
          </a:xfrm>
        </p:spPr>
        <p:txBody>
          <a:bodyPr anchor="ctr">
            <a:normAutofit/>
          </a:bodyPr>
          <a:lstStyle/>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Користувачі Інтернету можуть надавати дозвіл іншим користувачам на спільне використання об'єктів, розміщених у своєму хмарному сховищі. Існують такі </a:t>
            </a:r>
            <a:r>
              <a:rPr lang="uk-UA" sz="2400" b="1" dirty="0">
                <a:latin typeface="Arial" panose="020B0604020202020204" pitchFamily="34" charset="0"/>
                <a:ea typeface="Liberation Sans" panose="020B0604020202020204" pitchFamily="34" charset="0"/>
                <a:cs typeface="Arial" panose="020B0604020202020204" pitchFamily="34" charset="0"/>
              </a:rPr>
              <a:t>рівні доступу </a:t>
            </a:r>
            <a:r>
              <a:rPr lang="uk-UA" sz="2400" dirty="0">
                <a:latin typeface="Arial" panose="020B0604020202020204" pitchFamily="34" charset="0"/>
                <a:ea typeface="Liberation Sans" panose="020B0604020202020204" pitchFamily="34" charset="0"/>
                <a:cs typeface="Arial" panose="020B0604020202020204" pitchFamily="34" charset="0"/>
              </a:rPr>
              <a:t>користувачів до об'єктів: </a:t>
            </a:r>
            <a:r>
              <a:rPr lang="uk-UA" sz="2400" b="1" dirty="0">
                <a:latin typeface="Arial" panose="020B0604020202020204" pitchFamily="34" charset="0"/>
                <a:ea typeface="Liberation Sans" panose="020B0604020202020204" pitchFamily="34" charset="0"/>
                <a:cs typeface="Arial" panose="020B0604020202020204" pitchFamily="34" charset="0"/>
              </a:rPr>
              <a:t>Може переглядати</a:t>
            </a:r>
            <a:r>
              <a:rPr lang="uk-UA" sz="2400" dirty="0">
                <a:latin typeface="Arial" panose="020B0604020202020204" pitchFamily="34" charset="0"/>
                <a:ea typeface="Liberation Sans" panose="020B0604020202020204" pitchFamily="34" charset="0"/>
                <a:cs typeface="Arial" panose="020B0604020202020204" pitchFamily="34" charset="0"/>
              </a:rPr>
              <a:t>, </a:t>
            </a:r>
            <a:r>
              <a:rPr lang="uk-UA" sz="2400" b="1" dirty="0">
                <a:latin typeface="Arial" panose="020B0604020202020204" pitchFamily="34" charset="0"/>
                <a:ea typeface="Liberation Sans" panose="020B0604020202020204" pitchFamily="34" charset="0"/>
                <a:cs typeface="Arial" panose="020B0604020202020204" pitchFamily="34" charset="0"/>
              </a:rPr>
              <a:t>Може</a:t>
            </a:r>
            <a:r>
              <a:rPr lang="uk-UA" sz="2400" dirty="0">
                <a:latin typeface="Arial" panose="020B0604020202020204" pitchFamily="34" charset="0"/>
                <a:ea typeface="Liberation Sans" panose="020B0604020202020204" pitchFamily="34" charset="0"/>
                <a:cs typeface="Arial" panose="020B0604020202020204" pitchFamily="34" charset="0"/>
              </a:rPr>
              <a:t> </a:t>
            </a:r>
            <a:r>
              <a:rPr lang="uk-UA" sz="2400" b="1" dirty="0">
                <a:latin typeface="Arial" panose="020B0604020202020204" pitchFamily="34" charset="0"/>
                <a:ea typeface="Liberation Sans" panose="020B0604020202020204" pitchFamily="34" charset="0"/>
                <a:cs typeface="Arial" panose="020B0604020202020204" pitchFamily="34" charset="0"/>
              </a:rPr>
              <a:t>коментувати</a:t>
            </a:r>
            <a:r>
              <a:rPr lang="uk-UA" sz="2400" dirty="0">
                <a:latin typeface="Arial" panose="020B0604020202020204" pitchFamily="34" charset="0"/>
                <a:ea typeface="Liberation Sans" panose="020B0604020202020204" pitchFamily="34" charset="0"/>
                <a:cs typeface="Arial" panose="020B0604020202020204" pitchFamily="34" charset="0"/>
              </a:rPr>
              <a:t>, </a:t>
            </a:r>
            <a:r>
              <a:rPr lang="uk-UA" sz="2400" b="1" dirty="0">
                <a:latin typeface="Arial" panose="020B0604020202020204" pitchFamily="34" charset="0"/>
                <a:ea typeface="Liberation Sans" panose="020B0604020202020204" pitchFamily="34" charset="0"/>
                <a:cs typeface="Arial" panose="020B0604020202020204" pitchFamily="34" charset="0"/>
              </a:rPr>
              <a:t>Може</a:t>
            </a:r>
            <a:r>
              <a:rPr lang="uk-UA" sz="2400" dirty="0">
                <a:latin typeface="Arial" panose="020B0604020202020204" pitchFamily="34" charset="0"/>
                <a:ea typeface="Liberation Sans" panose="020B0604020202020204" pitchFamily="34" charset="0"/>
                <a:cs typeface="Arial" panose="020B0604020202020204" pitchFamily="34" charset="0"/>
              </a:rPr>
              <a:t> </a:t>
            </a:r>
            <a:r>
              <a:rPr lang="uk-UA" sz="2400" b="1" dirty="0">
                <a:latin typeface="Arial" panose="020B0604020202020204" pitchFamily="34" charset="0"/>
                <a:ea typeface="Liberation Sans" panose="020B0604020202020204" pitchFamily="34" charset="0"/>
                <a:cs typeface="Arial" panose="020B0604020202020204" pitchFamily="34" charset="0"/>
              </a:rPr>
              <a:t>редагувати</a:t>
            </a:r>
            <a:r>
              <a:rPr lang="uk-UA" sz="2400" dirty="0">
                <a:latin typeface="Arial" panose="020B0604020202020204" pitchFamily="34" charset="0"/>
                <a:ea typeface="Liberation Sans" panose="020B0604020202020204" pitchFamily="34" charset="0"/>
                <a:cs typeface="Arial" panose="020B0604020202020204" pitchFamily="34" charset="0"/>
              </a:rPr>
              <a:t>.</a:t>
            </a:r>
          </a:p>
          <a:p>
            <a:pPr marL="0" indent="0">
              <a:buNone/>
            </a:pPr>
            <a:r>
              <a:rPr lang="uk-UA" sz="2400" b="1" dirty="0">
                <a:latin typeface="Arial" panose="020B0604020202020204" pitchFamily="34" charset="0"/>
                <a:ea typeface="Liberation Sans" panose="020B0604020202020204" pitchFamily="34" charset="0"/>
                <a:cs typeface="Arial" panose="020B0604020202020204" pitchFamily="34" charset="0"/>
              </a:rPr>
              <a:t>Спільний доступ </a:t>
            </a:r>
            <a:r>
              <a:rPr lang="uk-UA" sz="2400" dirty="0">
                <a:latin typeface="Arial" panose="020B0604020202020204" pitchFamily="34" charset="0"/>
                <a:ea typeface="Liberation Sans" panose="020B0604020202020204" pitchFamily="34" charset="0"/>
                <a:cs typeface="Arial" panose="020B0604020202020204" pitchFamily="34" charset="0"/>
              </a:rPr>
              <a:t>до файлу або папки можна надати одному або кільком користувачам, а також усім користувачам, у кого буде посилання на вибраний об'єкт.</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7030A0"/>
              </a:solidFill>
            </a:endParaRPr>
          </a:p>
        </p:txBody>
      </p:sp>
      <p:pic>
        <p:nvPicPr>
          <p:cNvPr id="6" name="Рисунок 5">
            <a:extLst>
              <a:ext uri="{FF2B5EF4-FFF2-40B4-BE49-F238E27FC236}">
                <a16:creationId xmlns:a16="http://schemas.microsoft.com/office/drawing/2014/main" id="{FD70A957-16DB-470A-A16F-1E09F6CF5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570" y="1497873"/>
            <a:ext cx="3272482" cy="4852851"/>
          </a:xfrm>
          <a:prstGeom prst="rect">
            <a:avLst/>
          </a:prstGeom>
        </p:spPr>
      </p:pic>
    </p:spTree>
    <p:extLst>
      <p:ext uri="{BB962C8B-B14F-4D97-AF65-F5344CB8AC3E}">
        <p14:creationId xmlns:p14="http://schemas.microsoft.com/office/powerpoint/2010/main" val="315382381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004323" cy="1406013"/>
          </a:xfrm>
        </p:spPr>
        <p:txBody>
          <a:bodyPr>
            <a:normAutofit fontScale="90000"/>
          </a:bodyPr>
          <a:lstStyle/>
          <a:p>
            <a:r>
              <a:rPr lang="uk-UA" sz="6000" b="1" dirty="0">
                <a:solidFill>
                  <a:srgbClr val="098DFC"/>
                </a:solidFill>
                <a:latin typeface="Vinnytsia Sans" panose="00000500000000000000" pitchFamily="2" charset="0"/>
              </a:rPr>
              <a:t>Запитання для перевірки знань</a:t>
            </a:r>
            <a:endParaRPr lang="uk-UA" b="1" dirty="0">
              <a:solidFill>
                <a:srgbClr val="098DFC"/>
              </a:solidFill>
              <a:latin typeface="Vinnytsia Sans" panose="00000500000000000000" pitchFamily="2" charset="0"/>
            </a:endParaRP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8" y="2091577"/>
            <a:ext cx="7365275" cy="4248263"/>
          </a:xfrm>
        </p:spPr>
        <p:txBody>
          <a:bodyPr anchor="ctr">
            <a:normAutofit/>
          </a:bodyPr>
          <a:lstStyle/>
          <a:p>
            <a:pPr marL="457200" indent="-457200">
              <a:buFont typeface="+mj-lt"/>
              <a:buAutoNum type="arabicPeriod"/>
            </a:pPr>
            <a:r>
              <a:rPr lang="uk-UA" sz="2400" dirty="0">
                <a:latin typeface="Arial" panose="020B0604020202020204" pitchFamily="34" charset="0"/>
                <a:ea typeface="Liberation Sans" panose="020B0604020202020204" pitchFamily="34" charset="0"/>
                <a:cs typeface="Arial" panose="020B0604020202020204" pitchFamily="34" charset="0"/>
              </a:rPr>
              <a:t>Які ви знаєте офісні онлайн-додатки </a:t>
            </a:r>
            <a:r>
              <a:rPr lang="en-US" sz="2400" dirty="0">
                <a:latin typeface="Arial" panose="020B0604020202020204" pitchFamily="34" charset="0"/>
                <a:ea typeface="Liberation Sans" panose="020B0604020202020204" pitchFamily="34" charset="0"/>
                <a:cs typeface="Arial" panose="020B0604020202020204" pitchFamily="34" charset="0"/>
              </a:rPr>
              <a:t>Google? </a:t>
            </a:r>
            <a:r>
              <a:rPr lang="uk-UA" sz="2400" dirty="0">
                <a:latin typeface="Arial" panose="020B0604020202020204" pitchFamily="34" charset="0"/>
                <a:ea typeface="Liberation Sans" panose="020B0604020202020204" pitchFamily="34" charset="0"/>
                <a:cs typeface="Arial" panose="020B0604020202020204" pitchFamily="34" charset="0"/>
              </a:rPr>
              <a:t>Якими способами можна відкрити їх сторінки? </a:t>
            </a:r>
          </a:p>
          <a:p>
            <a:pPr marL="457200" indent="-457200">
              <a:buFont typeface="+mj-lt"/>
              <a:buAutoNum type="arabicPeriod"/>
            </a:pPr>
            <a:r>
              <a:rPr lang="uk-UA" sz="2400" dirty="0">
                <a:latin typeface="Arial" panose="020B0604020202020204" pitchFamily="34" charset="0"/>
                <a:ea typeface="Liberation Sans" panose="020B0604020202020204" pitchFamily="34" charset="0"/>
                <a:cs typeface="Arial" panose="020B0604020202020204" pitchFamily="34" charset="0"/>
              </a:rPr>
              <a:t>Які особливості роботи з документами в онлайн-додатках?</a:t>
            </a:r>
          </a:p>
          <a:p>
            <a:pPr marL="457200" indent="-457200">
              <a:buFont typeface="+mj-lt"/>
              <a:buAutoNum type="arabicPeriod"/>
            </a:pPr>
            <a:r>
              <a:rPr lang="uk-UA" sz="2400" dirty="0">
                <a:latin typeface="Arial" panose="020B0604020202020204" pitchFamily="34" charset="0"/>
                <a:ea typeface="Liberation Sans" panose="020B0604020202020204" pitchFamily="34" charset="0"/>
                <a:cs typeface="Arial" panose="020B0604020202020204" pitchFamily="34" charset="0"/>
              </a:rPr>
              <a:t>Які рівні доступу до об'єктів на </a:t>
            </a:r>
            <a:r>
              <a:rPr lang="en-US" sz="2400" dirty="0">
                <a:latin typeface="Arial" panose="020B0604020202020204" pitchFamily="34" charset="0"/>
                <a:ea typeface="Liberation Sans" panose="020B0604020202020204" pitchFamily="34" charset="0"/>
                <a:cs typeface="Arial" panose="020B0604020202020204" pitchFamily="34" charset="0"/>
              </a:rPr>
              <a:t>Google </a:t>
            </a:r>
            <a:r>
              <a:rPr lang="uk-UA" sz="2400" dirty="0">
                <a:latin typeface="Arial" panose="020B0604020202020204" pitchFamily="34" charset="0"/>
                <a:ea typeface="Liberation Sans" panose="020B0604020202020204" pitchFamily="34" charset="0"/>
                <a:cs typeface="Arial" panose="020B0604020202020204" pitchFamily="34" charset="0"/>
              </a:rPr>
              <a:t>Диску можна надавати користувачам?  </a:t>
            </a:r>
          </a:p>
          <a:p>
            <a:pPr marL="457200" indent="-457200">
              <a:buFont typeface="+mj-lt"/>
              <a:buAutoNum type="arabicPeriod"/>
            </a:pPr>
            <a:r>
              <a:rPr lang="uk-UA" sz="2400" dirty="0">
                <a:latin typeface="Arial" panose="020B0604020202020204" pitchFamily="34" charset="0"/>
                <a:ea typeface="Liberation Sans" panose="020B0604020202020204" pitchFamily="34" charset="0"/>
                <a:cs typeface="Arial" panose="020B0604020202020204" pitchFamily="34" charset="0"/>
              </a:rPr>
              <a:t>Як надати спільний доступ до файлів і папок на </a:t>
            </a:r>
            <a:r>
              <a:rPr lang="en-US" sz="2400" dirty="0">
                <a:latin typeface="Arial" panose="020B0604020202020204" pitchFamily="34" charset="0"/>
                <a:ea typeface="Liberation Sans" panose="020B0604020202020204" pitchFamily="34" charset="0"/>
                <a:cs typeface="Arial" panose="020B0604020202020204" pitchFamily="34" charset="0"/>
              </a:rPr>
              <a:t>Google </a:t>
            </a:r>
            <a:r>
              <a:rPr lang="uk-UA" sz="2400" dirty="0">
                <a:latin typeface="Arial" panose="020B0604020202020204" pitchFamily="34" charset="0"/>
                <a:ea typeface="Liberation Sans" panose="020B0604020202020204" pitchFamily="34" charset="0"/>
                <a:cs typeface="Arial" panose="020B0604020202020204" pitchFamily="34" charset="0"/>
              </a:rPr>
              <a:t>Диску?</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Рисунок 6">
            <a:extLst>
              <a:ext uri="{FF2B5EF4-FFF2-40B4-BE49-F238E27FC236}">
                <a16:creationId xmlns:a16="http://schemas.microsoft.com/office/drawing/2014/main" id="{205F2F7F-AE9D-4145-A07C-34688072F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1162" y="2556597"/>
            <a:ext cx="3064550" cy="3064550"/>
          </a:xfrm>
          <a:prstGeom prst="rect">
            <a:avLst/>
          </a:prstGeom>
        </p:spPr>
      </p:pic>
    </p:spTree>
    <p:extLst>
      <p:ext uri="{BB962C8B-B14F-4D97-AF65-F5344CB8AC3E}">
        <p14:creationId xmlns:p14="http://schemas.microsoft.com/office/powerpoint/2010/main" val="232416221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D9C37A-38D0-445E-BA12-04CE262D02DB}"/>
              </a:ext>
            </a:extLst>
          </p:cNvPr>
          <p:cNvSpPr>
            <a:spLocks noGrp="1"/>
          </p:cNvSpPr>
          <p:nvPr>
            <p:ph type="ctrTitle"/>
          </p:nvPr>
        </p:nvSpPr>
        <p:spPr>
          <a:xfrm>
            <a:off x="370113" y="1187269"/>
            <a:ext cx="11477897" cy="4483462"/>
          </a:xfrm>
        </p:spPr>
        <p:txBody>
          <a:bodyPr anchor="ctr">
            <a:normAutofit/>
          </a:bodyPr>
          <a:lstStyle/>
          <a:p>
            <a:r>
              <a:rPr lang="uk-UA" sz="7200" b="1" dirty="0">
                <a:solidFill>
                  <a:srgbClr val="098DFC"/>
                </a:solidFill>
                <a:latin typeface="Vinnytsia Sans" panose="00000500000000000000" pitchFamily="2" charset="0"/>
              </a:rPr>
              <a:t>Дякую за увагу!</a:t>
            </a:r>
          </a:p>
        </p:txBody>
      </p:sp>
      <p:sp>
        <p:nvSpPr>
          <p:cNvPr id="4" name="Прямокутник 3">
            <a:extLst>
              <a:ext uri="{FF2B5EF4-FFF2-40B4-BE49-F238E27FC236}">
                <a16:creationId xmlns:a16="http://schemas.microsoft.com/office/drawing/2014/main" id="{6972F4A8-C21D-408A-B6D9-C990D5075C18}"/>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8685432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Офісні онлайн-додатки</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2091577"/>
            <a:ext cx="10343606" cy="2193039"/>
          </a:xfrm>
        </p:spPr>
        <p:txBody>
          <a:bodyPr anchor="t">
            <a:noAutofit/>
          </a:bodyPr>
          <a:lstStyle/>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Популярними хмарними сервісами є так звані </a:t>
            </a:r>
            <a:r>
              <a:rPr lang="uk-UA" sz="2400" b="1" dirty="0">
                <a:solidFill>
                  <a:srgbClr val="098DFC"/>
                </a:solidFill>
                <a:latin typeface="Arial" panose="020B0604020202020204" pitchFamily="34" charset="0"/>
                <a:ea typeface="Liberation Sans" panose="020B0604020202020204" pitchFamily="34" charset="0"/>
                <a:cs typeface="Arial" panose="020B0604020202020204" pitchFamily="34" charset="0"/>
              </a:rPr>
              <a:t>офісні онлайн-додатки</a:t>
            </a:r>
            <a:r>
              <a:rPr lang="uk-UA" sz="2400" dirty="0">
                <a:latin typeface="Arial" panose="020B0604020202020204" pitchFamily="34" charset="0"/>
                <a:ea typeface="Liberation Sans" panose="020B0604020202020204" pitchFamily="34" charset="0"/>
                <a:cs typeface="Arial" panose="020B0604020202020204" pitchFamily="34" charset="0"/>
              </a:rPr>
              <a:t>, які призначені для створення та опрацювання онлайн-документів різних видів: текстових документів, електронних таблиць, комп'ютерних презентацій, графічних зображень та іншого. </a:t>
            </a:r>
            <a:endParaRPr lang="en-US" sz="2400" dirty="0">
              <a:latin typeface="Arial" panose="020B0604020202020204" pitchFamily="34" charset="0"/>
              <a:ea typeface="Liberation Sans" panose="020B0604020202020204" pitchFamily="34" charset="0"/>
              <a:cs typeface="Arial" panose="020B0604020202020204" pitchFamily="34" charset="0"/>
            </a:endParaRPr>
          </a:p>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У пакеті хмарних сервісів </a:t>
            </a:r>
            <a:r>
              <a:rPr lang="en-US" sz="2400" dirty="0">
                <a:latin typeface="Arial" panose="020B0604020202020204" pitchFamily="34" charset="0"/>
                <a:ea typeface="Liberation Sans" panose="020B0604020202020204" pitchFamily="34" charset="0"/>
                <a:cs typeface="Arial" panose="020B0604020202020204" pitchFamily="34" charset="0"/>
              </a:rPr>
              <a:t>Google </a:t>
            </a:r>
            <a:r>
              <a:rPr lang="uk-UA" sz="2400" dirty="0">
                <a:latin typeface="Arial" panose="020B0604020202020204" pitchFamily="34" charset="0"/>
                <a:ea typeface="Liberation Sans" panose="020B0604020202020204" pitchFamily="34" charset="0"/>
                <a:cs typeface="Arial" panose="020B0604020202020204" pitchFamily="34" charset="0"/>
              </a:rPr>
              <a:t>є, наприклад, такі офісні онлайн-додатки:</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grpSp>
        <p:nvGrpSpPr>
          <p:cNvPr id="6" name="Групувати 5">
            <a:extLst>
              <a:ext uri="{FF2B5EF4-FFF2-40B4-BE49-F238E27FC236}">
                <a16:creationId xmlns:a16="http://schemas.microsoft.com/office/drawing/2014/main" id="{5D989D07-4244-4C63-BB78-D1EB6C713C54}"/>
              </a:ext>
            </a:extLst>
          </p:cNvPr>
          <p:cNvGrpSpPr/>
          <p:nvPr/>
        </p:nvGrpSpPr>
        <p:grpSpPr>
          <a:xfrm>
            <a:off x="908391" y="4604334"/>
            <a:ext cx="10680016" cy="1746713"/>
            <a:chOff x="702087" y="4532851"/>
            <a:chExt cx="10680016" cy="1746713"/>
          </a:xfrm>
        </p:grpSpPr>
        <p:pic>
          <p:nvPicPr>
            <p:cNvPr id="1026" name="Picture 2" descr="undefined">
              <a:extLst>
                <a:ext uri="{FF2B5EF4-FFF2-40B4-BE49-F238E27FC236}">
                  <a16:creationId xmlns:a16="http://schemas.microsoft.com/office/drawing/2014/main" id="{B4A6A29B-909D-488A-BC30-DE4983EEB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87" y="4579519"/>
              <a:ext cx="1213802" cy="16688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865549-8FEA-4D7B-B11A-8A81E90F5C3C}"/>
                </a:ext>
              </a:extLst>
            </p:cNvPr>
            <p:cNvSpPr txBox="1"/>
            <p:nvPr/>
          </p:nvSpPr>
          <p:spPr>
            <a:xfrm>
              <a:off x="2098768" y="5000637"/>
              <a:ext cx="2682240" cy="954107"/>
            </a:xfrm>
            <a:prstGeom prst="rect">
              <a:avLst/>
            </a:prstGeom>
            <a:noFill/>
          </p:spPr>
          <p:txBody>
            <a:bodyPr wrap="square" rtlCol="0">
              <a:spAutoFit/>
            </a:bodyPr>
            <a:lstStyle/>
            <a:p>
              <a:r>
                <a:rPr lang="en-US" sz="2800" dirty="0"/>
                <a:t>Google </a:t>
              </a:r>
              <a:r>
                <a:rPr lang="uk-UA" sz="2800" dirty="0"/>
                <a:t>Документи</a:t>
              </a:r>
            </a:p>
          </p:txBody>
        </p:sp>
        <p:sp>
          <p:nvSpPr>
            <p:cNvPr id="9" name="TextBox 8">
              <a:extLst>
                <a:ext uri="{FF2B5EF4-FFF2-40B4-BE49-F238E27FC236}">
                  <a16:creationId xmlns:a16="http://schemas.microsoft.com/office/drawing/2014/main" id="{9D158BD2-CBE9-4AAA-9B3F-D1A5B72A896B}"/>
                </a:ext>
              </a:extLst>
            </p:cNvPr>
            <p:cNvSpPr txBox="1"/>
            <p:nvPr/>
          </p:nvSpPr>
          <p:spPr>
            <a:xfrm>
              <a:off x="5730241" y="4965801"/>
              <a:ext cx="2351313" cy="954107"/>
            </a:xfrm>
            <a:prstGeom prst="rect">
              <a:avLst/>
            </a:prstGeom>
            <a:noFill/>
          </p:spPr>
          <p:txBody>
            <a:bodyPr wrap="square" rtlCol="0">
              <a:spAutoFit/>
            </a:bodyPr>
            <a:lstStyle/>
            <a:p>
              <a:r>
                <a:rPr lang="en-US" sz="2800" dirty="0"/>
                <a:t>Google </a:t>
              </a:r>
              <a:r>
                <a:rPr lang="uk-UA" sz="2800" dirty="0"/>
                <a:t>Таблиці</a:t>
              </a:r>
            </a:p>
          </p:txBody>
        </p:sp>
        <p:sp>
          <p:nvSpPr>
            <p:cNvPr id="11" name="TextBox 10">
              <a:extLst>
                <a:ext uri="{FF2B5EF4-FFF2-40B4-BE49-F238E27FC236}">
                  <a16:creationId xmlns:a16="http://schemas.microsoft.com/office/drawing/2014/main" id="{27529AD3-71CD-404B-86EE-D9694D952E0A}"/>
                </a:ext>
              </a:extLst>
            </p:cNvPr>
            <p:cNvSpPr txBox="1"/>
            <p:nvPr/>
          </p:nvSpPr>
          <p:spPr>
            <a:xfrm>
              <a:off x="9361714" y="4929155"/>
              <a:ext cx="2020389" cy="954107"/>
            </a:xfrm>
            <a:prstGeom prst="rect">
              <a:avLst/>
            </a:prstGeom>
            <a:noFill/>
          </p:spPr>
          <p:txBody>
            <a:bodyPr wrap="square" rtlCol="0">
              <a:spAutoFit/>
            </a:bodyPr>
            <a:lstStyle/>
            <a:p>
              <a:r>
                <a:rPr lang="en-US" sz="2800" dirty="0"/>
                <a:t>Google </a:t>
              </a:r>
              <a:r>
                <a:rPr lang="uk-UA" sz="2800" dirty="0"/>
                <a:t>Презентації</a:t>
              </a:r>
            </a:p>
          </p:txBody>
        </p:sp>
        <p:pic>
          <p:nvPicPr>
            <p:cNvPr id="1030" name="Picture 6" descr="undefined">
              <a:extLst>
                <a:ext uri="{FF2B5EF4-FFF2-40B4-BE49-F238E27FC236}">
                  <a16:creationId xmlns:a16="http://schemas.microsoft.com/office/drawing/2014/main" id="{E30A2430-1432-4E2F-A5F8-ADAD93FC5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998" y="4579517"/>
              <a:ext cx="1213803" cy="16688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E4193F85-92C1-4295-AA90-11F36EE35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5031" y="4532851"/>
              <a:ext cx="1270410" cy="17467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400281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Офісні онлайн-додатки</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2091577"/>
            <a:ext cx="6921137" cy="4014255"/>
          </a:xfrm>
        </p:spPr>
        <p:txBody>
          <a:bodyPr anchor="ctr">
            <a:noAutofit/>
          </a:bodyPr>
          <a:lstStyle/>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Для створення онлайн-документа можна вибрати в меню кнопки </a:t>
            </a:r>
            <a:r>
              <a:rPr lang="uk-UA" b="1" dirty="0">
                <a:latin typeface="Arial" panose="020B0604020202020204" pitchFamily="34" charset="0"/>
                <a:ea typeface="Liberation Sans" panose="020B0604020202020204" pitchFamily="34" charset="0"/>
                <a:cs typeface="Arial" panose="020B0604020202020204" pitchFamily="34" charset="0"/>
              </a:rPr>
              <a:t>Додатки Google </a:t>
            </a:r>
            <a:r>
              <a:rPr lang="uk-UA" dirty="0">
                <a:latin typeface="Arial" panose="020B0604020202020204" pitchFamily="34" charset="0"/>
                <a:ea typeface="Liberation Sans" panose="020B0604020202020204" pitchFamily="34" charset="0"/>
                <a:cs typeface="Arial" panose="020B0604020202020204" pitchFamily="34" charset="0"/>
              </a:rPr>
              <a:t>значок відповідного сервісу та кнопку </a:t>
            </a:r>
            <a:r>
              <a:rPr lang="uk-UA" b="1" dirty="0">
                <a:latin typeface="Arial" panose="020B0604020202020204" pitchFamily="34" charset="0"/>
                <a:ea typeface="Liberation Sans" panose="020B0604020202020204" pitchFamily="34" charset="0"/>
                <a:cs typeface="Arial" panose="020B0604020202020204" pitchFamily="34" charset="0"/>
              </a:rPr>
              <a:t>Створити</a:t>
            </a:r>
            <a:r>
              <a:rPr lang="uk-UA" dirty="0">
                <a:latin typeface="Arial" panose="020B0604020202020204" pitchFamily="34" charset="0"/>
                <a:ea typeface="Liberation Sans" panose="020B0604020202020204" pitchFamily="34" charset="0"/>
                <a:cs typeface="Arial" panose="020B0604020202020204" pitchFamily="34" charset="0"/>
              </a:rPr>
              <a:t> на сторінці, що відкриється.</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a:extLst>
              <a:ext uri="{FF2B5EF4-FFF2-40B4-BE49-F238E27FC236}">
                <a16:creationId xmlns:a16="http://schemas.microsoft.com/office/drawing/2014/main" id="{64DD5688-2A05-4044-A58C-2C3DE05EA458}"/>
              </a:ext>
            </a:extLst>
          </p:cNvPr>
          <p:cNvPicPr>
            <a:picLocks noChangeAspect="1"/>
          </p:cNvPicPr>
          <p:nvPr/>
        </p:nvPicPr>
        <p:blipFill rotWithShape="1">
          <a:blip r:embed="rId2"/>
          <a:srcRect l="3547" t="193" b="3188"/>
          <a:stretch/>
        </p:blipFill>
        <p:spPr>
          <a:xfrm>
            <a:off x="8588828" y="1785257"/>
            <a:ext cx="2592978" cy="4320575"/>
          </a:xfrm>
          <a:prstGeom prst="rect">
            <a:avLst/>
          </a:prstGeom>
        </p:spPr>
      </p:pic>
      <p:pic>
        <p:nvPicPr>
          <p:cNvPr id="8" name="Рисунок 7">
            <a:extLst>
              <a:ext uri="{FF2B5EF4-FFF2-40B4-BE49-F238E27FC236}">
                <a16:creationId xmlns:a16="http://schemas.microsoft.com/office/drawing/2014/main" id="{3FD9482F-4C33-481E-9D5E-A3F346A5661C}"/>
              </a:ext>
            </a:extLst>
          </p:cNvPr>
          <p:cNvPicPr>
            <a:picLocks noChangeAspect="1"/>
          </p:cNvPicPr>
          <p:nvPr/>
        </p:nvPicPr>
        <p:blipFill rotWithShape="1">
          <a:blip r:embed="rId3"/>
          <a:srcRect l="24268" t="25909" r="12080" b="6266"/>
          <a:stretch/>
        </p:blipFill>
        <p:spPr>
          <a:xfrm>
            <a:off x="7621197" y="5190311"/>
            <a:ext cx="818608" cy="801188"/>
          </a:xfrm>
          <a:prstGeom prst="rect">
            <a:avLst/>
          </a:prstGeom>
        </p:spPr>
      </p:pic>
    </p:spTree>
    <p:extLst>
      <p:ext uri="{BB962C8B-B14F-4D97-AF65-F5344CB8AC3E}">
        <p14:creationId xmlns:p14="http://schemas.microsoft.com/office/powerpoint/2010/main" val="157966846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Офісні онлайн-додатки</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2091577"/>
            <a:ext cx="6372498" cy="4014255"/>
          </a:xfrm>
        </p:spPr>
        <p:txBody>
          <a:bodyPr anchor="ctr">
            <a:noAutofit/>
          </a:bodyPr>
          <a:lstStyle/>
          <a:p>
            <a:pPr marL="0" indent="0">
              <a:buNone/>
            </a:pPr>
            <a:r>
              <a:rPr lang="uk-UA" dirty="0">
                <a:latin typeface="Arial" panose="020B0604020202020204" pitchFamily="34" charset="0"/>
                <a:ea typeface="Liberation Sans" panose="020B0604020202020204" pitchFamily="34" charset="0"/>
                <a:cs typeface="Arial" panose="020B0604020202020204" pitchFamily="34" charset="0"/>
              </a:rPr>
              <a:t>Іншим способом створення онлайн-документів є вибір відповідних команд у меню кнопки </a:t>
            </a:r>
            <a:r>
              <a:rPr lang="uk-UA" b="1" dirty="0">
                <a:latin typeface="Arial" panose="020B0604020202020204" pitchFamily="34" charset="0"/>
                <a:ea typeface="Liberation Sans" panose="020B0604020202020204" pitchFamily="34" charset="0"/>
                <a:cs typeface="Arial" panose="020B0604020202020204" pitchFamily="34" charset="0"/>
              </a:rPr>
              <a:t>Створити</a:t>
            </a:r>
            <a:r>
              <a:rPr lang="uk-UA" dirty="0">
                <a:latin typeface="Arial" panose="020B0604020202020204" pitchFamily="34" charset="0"/>
                <a:ea typeface="Liberation Sans" panose="020B0604020202020204" pitchFamily="34" charset="0"/>
                <a:cs typeface="Arial" panose="020B0604020202020204" pitchFamily="34" charset="0"/>
              </a:rPr>
              <a:t> на сторінці </a:t>
            </a:r>
            <a:r>
              <a:rPr lang="uk-UA" b="1" dirty="0">
                <a:latin typeface="Arial" panose="020B0604020202020204" pitchFamily="34" charset="0"/>
                <a:ea typeface="Liberation Sans" panose="020B0604020202020204" pitchFamily="34" charset="0"/>
                <a:cs typeface="Arial" panose="020B0604020202020204" pitchFamily="34" charset="0"/>
              </a:rPr>
              <a:t>Google Диска</a:t>
            </a:r>
            <a:r>
              <a:rPr lang="uk-UA" dirty="0">
                <a:latin typeface="Arial" panose="020B0604020202020204" pitchFamily="34" charset="0"/>
                <a:ea typeface="Liberation Sans" panose="020B0604020202020204" pitchFamily="34" charset="0"/>
                <a:cs typeface="Arial" panose="020B0604020202020204" pitchFamily="34" charset="0"/>
              </a:rPr>
              <a:t>.</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Рисунок 5">
            <a:extLst>
              <a:ext uri="{FF2B5EF4-FFF2-40B4-BE49-F238E27FC236}">
                <a16:creationId xmlns:a16="http://schemas.microsoft.com/office/drawing/2014/main" id="{B660F755-A040-4998-BC69-978E99294E7D}"/>
              </a:ext>
            </a:extLst>
          </p:cNvPr>
          <p:cNvPicPr>
            <a:picLocks noChangeAspect="1"/>
          </p:cNvPicPr>
          <p:nvPr/>
        </p:nvPicPr>
        <p:blipFill rotWithShape="1">
          <a:blip r:embed="rId2"/>
          <a:srcRect t="4507"/>
          <a:stretch/>
        </p:blipFill>
        <p:spPr>
          <a:xfrm>
            <a:off x="9175451" y="1139405"/>
            <a:ext cx="2210108" cy="1328156"/>
          </a:xfrm>
          <a:prstGeom prst="rect">
            <a:avLst/>
          </a:prstGeom>
        </p:spPr>
      </p:pic>
      <p:pic>
        <p:nvPicPr>
          <p:cNvPr id="9" name="Рисунок 8">
            <a:extLst>
              <a:ext uri="{FF2B5EF4-FFF2-40B4-BE49-F238E27FC236}">
                <a16:creationId xmlns:a16="http://schemas.microsoft.com/office/drawing/2014/main" id="{07AD9C6C-7FC0-4E2E-B3CA-FC4388828B3C}"/>
              </a:ext>
            </a:extLst>
          </p:cNvPr>
          <p:cNvPicPr>
            <a:picLocks noChangeAspect="1"/>
          </p:cNvPicPr>
          <p:nvPr/>
        </p:nvPicPr>
        <p:blipFill>
          <a:blip r:embed="rId3"/>
          <a:stretch>
            <a:fillRect/>
          </a:stretch>
        </p:blipFill>
        <p:spPr>
          <a:xfrm>
            <a:off x="8270449" y="2541890"/>
            <a:ext cx="3115110" cy="3524742"/>
          </a:xfrm>
          <a:prstGeom prst="rect">
            <a:avLst/>
          </a:prstGeom>
        </p:spPr>
      </p:pic>
    </p:spTree>
    <p:extLst>
      <p:ext uri="{BB962C8B-B14F-4D97-AF65-F5344CB8AC3E}">
        <p14:creationId xmlns:p14="http://schemas.microsoft.com/office/powerpoint/2010/main" val="59348851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Офісні онлайн-додатки</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2091578"/>
            <a:ext cx="10343606" cy="1928948"/>
          </a:xfrm>
        </p:spPr>
        <p:txBody>
          <a:bodyPr anchor="t">
            <a:noAutofit/>
          </a:bodyPr>
          <a:lstStyle/>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Сторінки офісних онлайн-додатків мають схожі елементи: </a:t>
            </a:r>
          </a:p>
          <a:p>
            <a:r>
              <a:rPr lang="uk-UA" sz="2000" dirty="0">
                <a:latin typeface="Arial" panose="020B0604020202020204" pitchFamily="34" charset="0"/>
                <a:ea typeface="Liberation Sans" panose="020B0604020202020204" pitchFamily="34" charset="0"/>
                <a:cs typeface="Arial" panose="020B0604020202020204" pitchFamily="34" charset="0"/>
              </a:rPr>
              <a:t>рядок заголовка зі значком програми та іменем файлу; </a:t>
            </a:r>
          </a:p>
          <a:p>
            <a:r>
              <a:rPr lang="uk-UA" sz="2000" dirty="0">
                <a:latin typeface="Arial" panose="020B0604020202020204" pitchFamily="34" charset="0"/>
                <a:ea typeface="Liberation Sans" panose="020B0604020202020204" pitchFamily="34" charset="0"/>
                <a:cs typeface="Arial" panose="020B0604020202020204" pitchFamily="34" charset="0"/>
              </a:rPr>
              <a:t>рядок меню з командами Файл, Змінити, Вигляд, Вставити, Формат та іншими; </a:t>
            </a:r>
          </a:p>
          <a:p>
            <a:r>
              <a:rPr lang="uk-UA" sz="2000" dirty="0">
                <a:latin typeface="Arial" panose="020B0604020202020204" pitchFamily="34" charset="0"/>
                <a:ea typeface="Liberation Sans" panose="020B0604020202020204" pitchFamily="34" charset="0"/>
                <a:cs typeface="Arial" panose="020B0604020202020204" pitchFamily="34" charset="0"/>
              </a:rPr>
              <a:t>панель інструментів з елементами керування; </a:t>
            </a:r>
          </a:p>
          <a:p>
            <a:r>
              <a:rPr lang="uk-UA" sz="2000" dirty="0">
                <a:latin typeface="Arial" panose="020B0604020202020204" pitchFamily="34" charset="0"/>
                <a:ea typeface="Liberation Sans" panose="020B0604020202020204" pitchFamily="34" charset="0"/>
                <a:cs typeface="Arial" panose="020B0604020202020204" pitchFamily="34" charset="0"/>
              </a:rPr>
              <a:t>робоча область для введення даних і вставлення об'єктів.</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Рисунок 6">
            <a:extLst>
              <a:ext uri="{FF2B5EF4-FFF2-40B4-BE49-F238E27FC236}">
                <a16:creationId xmlns:a16="http://schemas.microsoft.com/office/drawing/2014/main" id="{C1D45751-E70A-4FC2-8D76-90967177BCCE}"/>
              </a:ext>
            </a:extLst>
          </p:cNvPr>
          <p:cNvPicPr>
            <a:picLocks noChangeAspect="1"/>
          </p:cNvPicPr>
          <p:nvPr/>
        </p:nvPicPr>
        <p:blipFill rotWithShape="1">
          <a:blip r:embed="rId2"/>
          <a:srcRect t="2680" b="17482"/>
          <a:stretch/>
        </p:blipFill>
        <p:spPr>
          <a:xfrm>
            <a:off x="478044" y="4319452"/>
            <a:ext cx="5531958" cy="1928948"/>
          </a:xfrm>
          <a:prstGeom prst="rect">
            <a:avLst/>
          </a:prstGeom>
        </p:spPr>
      </p:pic>
      <p:pic>
        <p:nvPicPr>
          <p:cNvPr id="10" name="Рисунок 9">
            <a:extLst>
              <a:ext uri="{FF2B5EF4-FFF2-40B4-BE49-F238E27FC236}">
                <a16:creationId xmlns:a16="http://schemas.microsoft.com/office/drawing/2014/main" id="{61EA8299-0B2F-4E15-98C4-01810074139C}"/>
              </a:ext>
            </a:extLst>
          </p:cNvPr>
          <p:cNvPicPr>
            <a:picLocks noChangeAspect="1"/>
          </p:cNvPicPr>
          <p:nvPr/>
        </p:nvPicPr>
        <p:blipFill>
          <a:blip r:embed="rId3"/>
          <a:stretch>
            <a:fillRect/>
          </a:stretch>
        </p:blipFill>
        <p:spPr>
          <a:xfrm>
            <a:off x="6182000" y="4319451"/>
            <a:ext cx="5300624" cy="1928949"/>
          </a:xfrm>
          <a:prstGeom prst="rect">
            <a:avLst/>
          </a:prstGeom>
        </p:spPr>
      </p:pic>
    </p:spTree>
    <p:extLst>
      <p:ext uri="{BB962C8B-B14F-4D97-AF65-F5344CB8AC3E}">
        <p14:creationId xmlns:p14="http://schemas.microsoft.com/office/powerpoint/2010/main" val="376703824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Офісні онлайн-додатки</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199" y="1669211"/>
            <a:ext cx="5945655" cy="4579189"/>
          </a:xfrm>
        </p:spPr>
        <p:txBody>
          <a:bodyPr anchor="ctr">
            <a:noAutofit/>
          </a:bodyPr>
          <a:lstStyle/>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Файли, створені на </a:t>
            </a:r>
            <a:r>
              <a:rPr lang="en-US" sz="2400" dirty="0">
                <a:latin typeface="Arial" panose="020B0604020202020204" pitchFamily="34" charset="0"/>
                <a:ea typeface="Liberation Sans" panose="020B0604020202020204" pitchFamily="34" charset="0"/>
                <a:cs typeface="Arial" panose="020B0604020202020204" pitchFamily="34" charset="0"/>
              </a:rPr>
              <a:t>Google </a:t>
            </a:r>
            <a:r>
              <a:rPr lang="uk-UA" sz="2400" dirty="0">
                <a:latin typeface="Arial" panose="020B0604020202020204" pitchFamily="34" charset="0"/>
                <a:ea typeface="Liberation Sans" panose="020B0604020202020204" pitchFamily="34" charset="0"/>
                <a:cs typeface="Arial" panose="020B0604020202020204" pitchFamily="34" charset="0"/>
              </a:rPr>
              <a:t>Диску в офісних онлайн-додатках, можна зберегти на носіях даних комп'ютера у форматі відповідних програм пакета </a:t>
            </a:r>
            <a:r>
              <a:rPr lang="en-US" sz="2400" dirty="0">
                <a:latin typeface="Arial" panose="020B0604020202020204" pitchFamily="34" charset="0"/>
                <a:ea typeface="Liberation Sans" panose="020B0604020202020204" pitchFamily="34" charset="0"/>
                <a:cs typeface="Arial" panose="020B0604020202020204" pitchFamily="34" charset="0"/>
              </a:rPr>
              <a:t>Microsoft Office. </a:t>
            </a:r>
          </a:p>
          <a:p>
            <a:pPr marL="0" indent="0">
              <a:buNone/>
            </a:pPr>
            <a:r>
              <a:rPr lang="uk-UA" sz="2400" dirty="0">
                <a:latin typeface="Arial" panose="020B0604020202020204" pitchFamily="34" charset="0"/>
                <a:ea typeface="Liberation Sans" panose="020B0604020202020204" pitchFamily="34" charset="0"/>
                <a:cs typeface="Arial" panose="020B0604020202020204" pitchFamily="34" charset="0"/>
              </a:rPr>
              <a:t>Для цього слід виконати </a:t>
            </a:r>
            <a:r>
              <a:rPr lang="uk-UA" sz="2400" b="1" dirty="0">
                <a:latin typeface="Arial" panose="020B0604020202020204" pitchFamily="34" charset="0"/>
                <a:ea typeface="Liberation Sans" panose="020B0604020202020204" pitchFamily="34" charset="0"/>
                <a:cs typeface="Arial" panose="020B0604020202020204" pitchFamily="34" charset="0"/>
              </a:rPr>
              <a:t>Файл</a:t>
            </a:r>
            <a:r>
              <a:rPr lang="uk-UA" sz="2400" dirty="0">
                <a:latin typeface="Arial" panose="020B0604020202020204" pitchFamily="34" charset="0"/>
                <a:ea typeface="Liberation Sans" panose="020B0604020202020204" pitchFamily="34" charset="0"/>
                <a:cs typeface="Arial" panose="020B0604020202020204" pitchFamily="34" charset="0"/>
              </a:rPr>
              <a:t> →</a:t>
            </a:r>
            <a:r>
              <a:rPr lang="en-US" sz="2400" dirty="0">
                <a:latin typeface="Arial" panose="020B0604020202020204" pitchFamily="34" charset="0"/>
                <a:ea typeface="Liberation Sans" panose="020B0604020202020204" pitchFamily="34" charset="0"/>
                <a:cs typeface="Arial" panose="020B0604020202020204" pitchFamily="34" charset="0"/>
              </a:rPr>
              <a:t> </a:t>
            </a:r>
            <a:r>
              <a:rPr lang="uk-UA" sz="2400" b="1" dirty="0">
                <a:latin typeface="Arial" panose="020B0604020202020204" pitchFamily="34" charset="0"/>
                <a:ea typeface="Liberation Sans" panose="020B0604020202020204" pitchFamily="34" charset="0"/>
                <a:cs typeface="Arial" panose="020B0604020202020204" pitchFamily="34" charset="0"/>
              </a:rPr>
              <a:t>Завантажити</a:t>
            </a:r>
            <a:r>
              <a:rPr lang="uk-UA" sz="2400" dirty="0">
                <a:latin typeface="Arial" panose="020B0604020202020204" pitchFamily="34" charset="0"/>
                <a:ea typeface="Liberation Sans" panose="020B0604020202020204" pitchFamily="34" charset="0"/>
                <a:cs typeface="Arial" panose="020B0604020202020204" pitchFamily="34" charset="0"/>
              </a:rPr>
              <a:t> та вибрати формат потрібної програми.</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098DFC"/>
              </a:solidFill>
            </a:endParaRPr>
          </a:p>
        </p:txBody>
      </p:sp>
      <p:pic>
        <p:nvPicPr>
          <p:cNvPr id="10" name="Рисунок 9">
            <a:extLst>
              <a:ext uri="{FF2B5EF4-FFF2-40B4-BE49-F238E27FC236}">
                <a16:creationId xmlns:a16="http://schemas.microsoft.com/office/drawing/2014/main" id="{FF337101-80DA-44A7-A0A4-F448D371E7DF}"/>
              </a:ext>
            </a:extLst>
          </p:cNvPr>
          <p:cNvPicPr>
            <a:picLocks noChangeAspect="1"/>
          </p:cNvPicPr>
          <p:nvPr/>
        </p:nvPicPr>
        <p:blipFill>
          <a:blip r:embed="rId2"/>
          <a:stretch>
            <a:fillRect/>
          </a:stretch>
        </p:blipFill>
        <p:spPr>
          <a:xfrm>
            <a:off x="6783854" y="2091577"/>
            <a:ext cx="4397952" cy="4127901"/>
          </a:xfrm>
          <a:prstGeom prst="rect">
            <a:avLst/>
          </a:prstGeom>
        </p:spPr>
      </p:pic>
    </p:spTree>
    <p:extLst>
      <p:ext uri="{BB962C8B-B14F-4D97-AF65-F5344CB8AC3E}">
        <p14:creationId xmlns:p14="http://schemas.microsoft.com/office/powerpoint/2010/main" val="104805398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Офісні онлайн-додатки</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669211"/>
            <a:ext cx="7879080" cy="4579189"/>
          </a:xfrm>
        </p:spPr>
        <p:txBody>
          <a:bodyPr anchor="ctr">
            <a:noAutofit/>
          </a:bodyPr>
          <a:lstStyle/>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Особливості роботи з документами в онлайн-додатках полягають у такому: </a:t>
            </a:r>
          </a:p>
          <a:p>
            <a:r>
              <a:rPr lang="uk-UA" sz="2000" dirty="0">
                <a:latin typeface="Arial" panose="020B0604020202020204" pitchFamily="34" charset="0"/>
                <a:ea typeface="Liberation Sans" panose="020B0604020202020204" pitchFamily="34" charset="0"/>
                <a:cs typeface="Arial" panose="020B0604020202020204" pitchFamily="34" charset="0"/>
              </a:rPr>
              <a:t>документ за замовчуванням зберігається на Google Диску користувача; </a:t>
            </a:r>
          </a:p>
          <a:p>
            <a:r>
              <a:rPr lang="uk-UA" sz="2000" dirty="0">
                <a:latin typeface="Arial" panose="020B0604020202020204" pitchFamily="34" charset="0"/>
                <a:ea typeface="Liberation Sans" panose="020B0604020202020204" pitchFamily="34" charset="0"/>
                <a:cs typeface="Arial" panose="020B0604020202020204" pitchFamily="34" charset="0"/>
              </a:rPr>
              <a:t>збереження відбувається автоматично після того, як користувач уносить навіть незначні зміни в документ. Таким чином, результати опрацювання документа не будуть втрачені, навіть якщо на комп'ютері відбудеться збій; </a:t>
            </a:r>
          </a:p>
          <a:p>
            <a:r>
              <a:rPr lang="uk-UA" sz="2000" dirty="0">
                <a:latin typeface="Arial" panose="020B0604020202020204" pitchFamily="34" charset="0"/>
                <a:ea typeface="Liberation Sans" panose="020B0604020202020204" pitchFamily="34" charset="0"/>
                <a:cs typeface="Arial" panose="020B0604020202020204" pitchFamily="34" charset="0"/>
              </a:rPr>
              <a:t>користувач може відслідковувати зміни, які відбувалися під час опрацювання документа, та за потреби повертатися до попередніх версій документа; </a:t>
            </a:r>
          </a:p>
          <a:p>
            <a:r>
              <a:rPr lang="uk-UA" sz="2000" dirty="0">
                <a:latin typeface="Arial" panose="020B0604020202020204" pitchFamily="34" charset="0"/>
                <a:ea typeface="Liberation Sans" panose="020B0604020202020204" pitchFamily="34" charset="0"/>
                <a:cs typeface="Arial" panose="020B0604020202020204" pitchFamily="34" charset="0"/>
              </a:rPr>
              <a:t>можна надавати іншим користувачам дозвіл на перегляд, редагування або коментування онлайн-документів.</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 name="Графіка 6">
            <a:extLst>
              <a:ext uri="{FF2B5EF4-FFF2-40B4-BE49-F238E27FC236}">
                <a16:creationId xmlns:a16="http://schemas.microsoft.com/office/drawing/2014/main" id="{998E28E3-CA9F-4CED-A7BE-12950A8AC26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2794" r="13301"/>
          <a:stretch/>
        </p:blipFill>
        <p:spPr>
          <a:xfrm>
            <a:off x="8863000" y="2033502"/>
            <a:ext cx="2845781" cy="3850606"/>
          </a:xfrm>
          <a:prstGeom prst="rect">
            <a:avLst/>
          </a:prstGeom>
        </p:spPr>
      </p:pic>
    </p:spTree>
    <p:extLst>
      <p:ext uri="{BB962C8B-B14F-4D97-AF65-F5344CB8AC3E}">
        <p14:creationId xmlns:p14="http://schemas.microsoft.com/office/powerpoint/2010/main" val="208809268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2A2E33-4140-47A6-84D3-9A37F7509125}"/>
              </a:ext>
            </a:extLst>
          </p:cNvPr>
          <p:cNvSpPr>
            <a:spLocks noGrp="1"/>
          </p:cNvSpPr>
          <p:nvPr>
            <p:ph type="title"/>
          </p:nvPr>
        </p:nvSpPr>
        <p:spPr>
          <a:xfrm>
            <a:off x="838199" y="609600"/>
            <a:ext cx="10343607" cy="1059611"/>
          </a:xfrm>
          <a:ln>
            <a:noFill/>
          </a:ln>
        </p:spPr>
        <p:txBody>
          <a:bodyPr>
            <a:noAutofit/>
          </a:bodyPr>
          <a:lstStyle/>
          <a:p>
            <a:r>
              <a:rPr lang="uk-UA" sz="4800" b="1" dirty="0">
                <a:solidFill>
                  <a:srgbClr val="098DFC"/>
                </a:solidFill>
                <a:latin typeface="Vinnytsia Sans" panose="00000500000000000000" pitchFamily="2" charset="0"/>
              </a:rPr>
              <a:t>Спільний доступ</a:t>
            </a:r>
          </a:p>
        </p:txBody>
      </p:sp>
      <p:sp>
        <p:nvSpPr>
          <p:cNvPr id="3" name="Місце для вмісту 2">
            <a:extLst>
              <a:ext uri="{FF2B5EF4-FFF2-40B4-BE49-F238E27FC236}">
                <a16:creationId xmlns:a16="http://schemas.microsoft.com/office/drawing/2014/main" id="{68E96F9A-090E-4BD9-9FC3-E1C39CA5A4FB}"/>
              </a:ext>
            </a:extLst>
          </p:cNvPr>
          <p:cNvSpPr>
            <a:spLocks noGrp="1"/>
          </p:cNvSpPr>
          <p:nvPr>
            <p:ph idx="1"/>
          </p:nvPr>
        </p:nvSpPr>
        <p:spPr>
          <a:xfrm>
            <a:off x="838200" y="1669211"/>
            <a:ext cx="6929846" cy="4579189"/>
          </a:xfrm>
        </p:spPr>
        <p:txBody>
          <a:bodyPr anchor="ctr">
            <a:noAutofit/>
          </a:bodyPr>
          <a:lstStyle/>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Користувачі Інтернету можуть надавати дозвіл іншим користувачам на спільне використання об'єктів, розміщених у своєму хмарному сховищі. При цьому кажуть про надання спільного доступу до об'єктів. </a:t>
            </a:r>
            <a:endParaRPr lang="en-US" sz="2000" dirty="0">
              <a:latin typeface="Arial" panose="020B0604020202020204" pitchFamily="34" charset="0"/>
              <a:ea typeface="Liberation Sans" panose="020B0604020202020204" pitchFamily="34" charset="0"/>
              <a:cs typeface="Arial" panose="020B0604020202020204" pitchFamily="34" charset="0"/>
            </a:endParaRPr>
          </a:p>
          <a:p>
            <a:pPr marL="0" indent="0">
              <a:buNone/>
            </a:pPr>
            <a:r>
              <a:rPr lang="uk-UA" sz="2000" dirty="0">
                <a:latin typeface="Arial" panose="020B0604020202020204" pitchFamily="34" charset="0"/>
                <a:ea typeface="Liberation Sans" panose="020B0604020202020204" pitchFamily="34" charset="0"/>
                <a:cs typeface="Arial" panose="020B0604020202020204" pitchFamily="34" charset="0"/>
              </a:rPr>
              <a:t>Існують такі рівні доступу користувачів до об'єктів у хмарному сховищі: </a:t>
            </a:r>
            <a:endParaRPr lang="en-US" sz="2000" dirty="0">
              <a:latin typeface="Arial" panose="020B0604020202020204" pitchFamily="34" charset="0"/>
              <a:ea typeface="Liberation Sans" panose="020B0604020202020204" pitchFamily="34" charset="0"/>
              <a:cs typeface="Arial" panose="020B0604020202020204" pitchFamily="34" charset="0"/>
            </a:endParaRPr>
          </a:p>
          <a:p>
            <a:r>
              <a:rPr lang="uk-UA" sz="2000" b="1" dirty="0">
                <a:latin typeface="Arial" panose="020B0604020202020204" pitchFamily="34" charset="0"/>
                <a:ea typeface="Liberation Sans" panose="020B0604020202020204" pitchFamily="34" charset="0"/>
                <a:cs typeface="Arial" panose="020B0604020202020204" pitchFamily="34" charset="0"/>
              </a:rPr>
              <a:t>Може переглядати </a:t>
            </a:r>
            <a:r>
              <a:rPr lang="uk-UA" sz="2000" dirty="0">
                <a:latin typeface="Arial" panose="020B0604020202020204" pitchFamily="34" charset="0"/>
                <a:ea typeface="Liberation Sans" panose="020B0604020202020204" pitchFamily="34" charset="0"/>
                <a:cs typeface="Arial" panose="020B0604020202020204" pitchFamily="34" charset="0"/>
              </a:rPr>
              <a:t>вміст файлів і папок без можливості внесення будь-яких змін; </a:t>
            </a:r>
            <a:endParaRPr lang="en-US" sz="2000" dirty="0">
              <a:latin typeface="Arial" panose="020B0604020202020204" pitchFamily="34" charset="0"/>
              <a:ea typeface="Liberation Sans" panose="020B0604020202020204" pitchFamily="34" charset="0"/>
              <a:cs typeface="Arial" panose="020B0604020202020204" pitchFamily="34" charset="0"/>
            </a:endParaRPr>
          </a:p>
          <a:p>
            <a:r>
              <a:rPr lang="uk-UA" sz="2000" b="1" dirty="0">
                <a:latin typeface="Arial" panose="020B0604020202020204" pitchFamily="34" charset="0"/>
                <a:ea typeface="Liberation Sans" panose="020B0604020202020204" pitchFamily="34" charset="0"/>
                <a:cs typeface="Arial" panose="020B0604020202020204" pitchFamily="34" charset="0"/>
              </a:rPr>
              <a:t>Може коментувати </a:t>
            </a:r>
            <a:r>
              <a:rPr lang="uk-UA" sz="2000" dirty="0">
                <a:latin typeface="Arial" panose="020B0604020202020204" pitchFamily="34" charset="0"/>
                <a:ea typeface="Liberation Sans" panose="020B0604020202020204" pitchFamily="34" charset="0"/>
                <a:cs typeface="Arial" panose="020B0604020202020204" pitchFamily="34" charset="0"/>
              </a:rPr>
              <a:t>вміст файлів, тобто залишати коментарі (текстові нотатки) до окремих фрагментів вмісту, не змінюючи при цьому сам вміст; </a:t>
            </a:r>
            <a:endParaRPr lang="en-US" sz="2000" dirty="0">
              <a:latin typeface="Arial" panose="020B0604020202020204" pitchFamily="34" charset="0"/>
              <a:ea typeface="Liberation Sans" panose="020B0604020202020204" pitchFamily="34" charset="0"/>
              <a:cs typeface="Arial" panose="020B0604020202020204" pitchFamily="34" charset="0"/>
            </a:endParaRPr>
          </a:p>
          <a:p>
            <a:r>
              <a:rPr lang="uk-UA" sz="2000" b="1" dirty="0">
                <a:latin typeface="Arial" panose="020B0604020202020204" pitchFamily="34" charset="0"/>
                <a:ea typeface="Liberation Sans" panose="020B0604020202020204" pitchFamily="34" charset="0"/>
                <a:cs typeface="Arial" panose="020B0604020202020204" pitchFamily="34" charset="0"/>
              </a:rPr>
              <a:t>Може редагувати </a:t>
            </a:r>
            <a:r>
              <a:rPr lang="uk-UA" sz="2000" dirty="0">
                <a:latin typeface="Arial" panose="020B0604020202020204" pitchFamily="34" charset="0"/>
                <a:ea typeface="Liberation Sans" panose="020B0604020202020204" pitchFamily="34" charset="0"/>
                <a:cs typeface="Arial" panose="020B0604020202020204" pitchFamily="34" charset="0"/>
              </a:rPr>
              <a:t>вміст об'єктів, вносити будь-які зміни.</a:t>
            </a:r>
          </a:p>
        </p:txBody>
      </p:sp>
      <p:sp>
        <p:nvSpPr>
          <p:cNvPr id="4" name="Прямокутник 3">
            <a:extLst>
              <a:ext uri="{FF2B5EF4-FFF2-40B4-BE49-F238E27FC236}">
                <a16:creationId xmlns:a16="http://schemas.microsoft.com/office/drawing/2014/main" id="{104A3F42-2467-45AA-A038-78C67EDF7A5B}"/>
              </a:ext>
            </a:extLst>
          </p:cNvPr>
          <p:cNvSpPr/>
          <p:nvPr/>
        </p:nvSpPr>
        <p:spPr>
          <a:xfrm>
            <a:off x="174171" y="187234"/>
            <a:ext cx="11869783" cy="6483532"/>
          </a:xfrm>
          <a:prstGeom prst="rect">
            <a:avLst/>
          </a:prstGeom>
          <a:noFill/>
          <a:ln w="38100">
            <a:solidFill>
              <a:srgbClr val="098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 name="Графіка 5">
            <a:extLst>
              <a:ext uri="{FF2B5EF4-FFF2-40B4-BE49-F238E27FC236}">
                <a16:creationId xmlns:a16="http://schemas.microsoft.com/office/drawing/2014/main" id="{E2C1B788-F176-45DC-AD90-E69AEE21F71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11" r="10762"/>
          <a:stretch/>
        </p:blipFill>
        <p:spPr>
          <a:xfrm>
            <a:off x="7506964" y="1301525"/>
            <a:ext cx="3970760" cy="4955584"/>
          </a:xfrm>
          <a:prstGeom prst="rect">
            <a:avLst/>
          </a:prstGeom>
        </p:spPr>
      </p:pic>
    </p:spTree>
    <p:extLst>
      <p:ext uri="{BB962C8B-B14F-4D97-AF65-F5344CB8AC3E}">
        <p14:creationId xmlns:p14="http://schemas.microsoft.com/office/powerpoint/2010/main" val="3609009586"/>
      </p:ext>
    </p:extLst>
  </p:cSld>
  <p:clrMapOvr>
    <a:masterClrMapping/>
  </p:clrMapOvr>
  <p:transition spd="slow">
    <p:push dir="u"/>
  </p:transition>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2335</TotalTime>
  <Words>1248</Words>
  <Application>Microsoft Office PowerPoint</Application>
  <PresentationFormat>Широкий екран</PresentationFormat>
  <Paragraphs>88</Paragraphs>
  <Slides>24</Slides>
  <Notes>0</Notes>
  <HiddenSlides>0</HiddenSlides>
  <MMClips>1</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24</vt:i4>
      </vt:variant>
    </vt:vector>
  </HeadingPairs>
  <TitlesOfParts>
    <vt:vector size="29" baseType="lpstr">
      <vt:lpstr>Calibri</vt:lpstr>
      <vt:lpstr>Vinnytsia Sans</vt:lpstr>
      <vt:lpstr>Arial</vt:lpstr>
      <vt:lpstr>Calibri Light</vt:lpstr>
      <vt:lpstr>Тема Office</vt:lpstr>
      <vt:lpstr>Створення онлайн-документів і керування доступом до них</vt:lpstr>
      <vt:lpstr>Сьогодні на уроці ви дізнаєтесь про:</vt:lpstr>
      <vt:lpstr>Офісні онлайн-додатки</vt:lpstr>
      <vt:lpstr>Офісні онлайн-додатки</vt:lpstr>
      <vt:lpstr>Офісні онлайн-додатки</vt:lpstr>
      <vt:lpstr>Офісні онлайн-додатки</vt:lpstr>
      <vt:lpstr>Офісні онлайн-додатки</vt:lpstr>
      <vt:lpstr>Офісні онлайн-додатки</vt:lpstr>
      <vt:lpstr>Спільний доступ</vt:lpstr>
      <vt:lpstr>Спільний доступ</vt:lpstr>
      <vt:lpstr>Спільний доступ</vt:lpstr>
      <vt:lpstr>Спільний доступ</vt:lpstr>
      <vt:lpstr>Спільний доступ</vt:lpstr>
      <vt:lpstr>Спільний доступ</vt:lpstr>
      <vt:lpstr>Спільний доступ</vt:lpstr>
      <vt:lpstr>Спільна робота</vt:lpstr>
      <vt:lpstr>Спільна робота</vt:lpstr>
      <vt:lpstr>Спільна робота</vt:lpstr>
      <vt:lpstr>Презентація PowerPoint</vt:lpstr>
      <vt:lpstr>Запам’ятайте!</vt:lpstr>
      <vt:lpstr>Запам’ятайте!</vt:lpstr>
      <vt:lpstr>Запам’ятайте!</vt:lpstr>
      <vt:lpstr>Запитання для перевірки знань</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Об'єкти та їх властивості</dc:title>
  <dc:creator>Victoria Skokan</dc:creator>
  <cp:lastModifiedBy>Victoria Skokan</cp:lastModifiedBy>
  <cp:revision>82</cp:revision>
  <dcterms:created xsi:type="dcterms:W3CDTF">2024-08-14T11:57:21Z</dcterms:created>
  <dcterms:modified xsi:type="dcterms:W3CDTF">2025-08-20T11:28:17Z</dcterms:modified>
</cp:coreProperties>
</file>