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7" r:id="rId2"/>
    <p:sldId id="259" r:id="rId3"/>
    <p:sldId id="260" r:id="rId4"/>
    <p:sldId id="261" r:id="rId5"/>
    <p:sldId id="295" r:id="rId6"/>
    <p:sldId id="266" r:id="rId7"/>
    <p:sldId id="286" r:id="rId8"/>
    <p:sldId id="270" r:id="rId9"/>
    <p:sldId id="283" r:id="rId10"/>
    <p:sldId id="269" r:id="rId11"/>
    <p:sldId id="294" r:id="rId12"/>
    <p:sldId id="285" r:id="rId13"/>
    <p:sldId id="287" r:id="rId14"/>
    <p:sldId id="288" r:id="rId15"/>
    <p:sldId id="289" r:id="rId16"/>
    <p:sldId id="290" r:id="rId17"/>
    <p:sldId id="293" r:id="rId18"/>
    <p:sldId id="29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309" autoAdjust="0"/>
    <p:restoredTop sz="86380" autoAdjust="0"/>
  </p:normalViewPr>
  <p:slideViewPr>
    <p:cSldViewPr>
      <p:cViewPr varScale="1">
        <p:scale>
          <a:sx n="73" d="100"/>
          <a:sy n="73" d="100"/>
        </p:scale>
        <p:origin x="-11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BB7DB-8177-47DE-9E9F-BB85E00CE5E6}" type="datetimeFigureOut">
              <a:rPr lang="ru-RU" smtClean="0"/>
              <a:pPr/>
              <a:t>12.10.2025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31BF2B-74B6-41AD-AA15-E03333ADAF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65D08-75C7-449D-A9AA-CCD3197816AB}" type="datetimeFigureOut">
              <a:rPr lang="ru-RU" smtClean="0"/>
              <a:pPr/>
              <a:t>12.10.2025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5CD4E41-FEB8-4479-9E19-CCC1BBF51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65D08-75C7-449D-A9AA-CCD3197816AB}" type="datetimeFigureOut">
              <a:rPr lang="ru-RU" smtClean="0"/>
              <a:pPr/>
              <a:t>12.10.2025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D4E41-FEB8-4479-9E19-CCC1BBF51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65D08-75C7-449D-A9AA-CCD3197816AB}" type="datetimeFigureOut">
              <a:rPr lang="ru-RU" smtClean="0"/>
              <a:pPr/>
              <a:t>12.10.2025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D4E41-FEB8-4479-9E19-CCC1BBF51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65D08-75C7-449D-A9AA-CCD3197816AB}" type="datetimeFigureOut">
              <a:rPr lang="ru-RU" smtClean="0"/>
              <a:pPr/>
              <a:t>12.10.2025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5CD4E41-FEB8-4479-9E19-CCC1BBF51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65D08-75C7-449D-A9AA-CCD3197816AB}" type="datetimeFigureOut">
              <a:rPr lang="ru-RU" smtClean="0"/>
              <a:pPr/>
              <a:t>12.10.2025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D4E41-FEB8-4479-9E19-CCC1BBF51B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65D08-75C7-449D-A9AA-CCD3197816AB}" type="datetimeFigureOut">
              <a:rPr lang="ru-RU" smtClean="0"/>
              <a:pPr/>
              <a:t>12.10.2025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D4E41-FEB8-4479-9E19-CCC1BBF51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65D08-75C7-449D-A9AA-CCD3197816AB}" type="datetimeFigureOut">
              <a:rPr lang="ru-RU" smtClean="0"/>
              <a:pPr/>
              <a:t>12.10.2025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5CD4E41-FEB8-4479-9E19-CCC1BBF51B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65D08-75C7-449D-A9AA-CCD3197816AB}" type="datetimeFigureOut">
              <a:rPr lang="ru-RU" smtClean="0"/>
              <a:pPr/>
              <a:t>12.10.2025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D4E41-FEB8-4479-9E19-CCC1BBF51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65D08-75C7-449D-A9AA-CCD3197816AB}" type="datetimeFigureOut">
              <a:rPr lang="ru-RU" smtClean="0"/>
              <a:pPr/>
              <a:t>12.10.2025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D4E41-FEB8-4479-9E19-CCC1BBF51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65D08-75C7-449D-A9AA-CCD3197816AB}" type="datetimeFigureOut">
              <a:rPr lang="ru-RU" smtClean="0"/>
              <a:pPr/>
              <a:t>12.10.2025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D4E41-FEB8-4479-9E19-CCC1BBF51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65D08-75C7-449D-A9AA-CCD3197816AB}" type="datetimeFigureOut">
              <a:rPr lang="ru-RU" smtClean="0"/>
              <a:pPr/>
              <a:t>12.10.2025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D4E41-FEB8-4479-9E19-CCC1BBF51B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3D65D08-75C7-449D-A9AA-CCD3197816AB}" type="datetimeFigureOut">
              <a:rPr lang="ru-RU" smtClean="0"/>
              <a:pPr/>
              <a:t>12.10.2025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5CD4E41-FEB8-4479-9E19-CCC1BBF51B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mon.gov.ua/npa/pro-zatverdzhennya-profesijnogo-standartu-vihovatel-zakladu-doshkilnoyi-osviti" TargetMode="External"/><Relationship Id="rId3" Type="http://schemas.openxmlformats.org/officeDocument/2006/relationships/image" Target="../media/image3.jpeg"/><Relationship Id="rId7" Type="http://schemas.openxmlformats.org/officeDocument/2006/relationships/hyperlink" Target="https://zakon.rada.gov.ua/laws/show/z0563-1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zakon.rada.gov.ua/laws/show/z1649-22" TargetMode="External"/><Relationship Id="rId5" Type="http://schemas.openxmlformats.org/officeDocument/2006/relationships/hyperlink" Target="https://mon.gov.ua/ua/npa/shodo-metodichnih-rekomendacij-do-onovlenogo-bazovogo-komponenta-doshkilnoyi-osviti" TargetMode="External"/><Relationship Id="rId4" Type="http://schemas.openxmlformats.org/officeDocument/2006/relationships/hyperlink" Target="https://mon.gov.ua/storage/app/media/rizne/2021/12.01/Pro_novu_redaktsiyu%20Bazovoho%20komponenta%20doshkilnoyi%20osvity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G2gSQwQSSuL9JqPGwzY3iQ" TargetMode="External"/><Relationship Id="rId7" Type="http://schemas.openxmlformats.org/officeDocument/2006/relationships/hyperlink" Target="mailto:https://vseosvita.ua/blogs/pidsumky-samootsiniuvannia-vlasnoi-profesiynoi-diialnosti-za-2024-2025nr-109117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https://vseosvita.ua/blogs/indyvidualna-osvitnya-traiektoriya-profesiinoho-rozvytku-v-mizhatestatsiinyi-period-2025-2026-r-113181.html" TargetMode="External"/><Relationship Id="rId5" Type="http://schemas.openxmlformats.org/officeDocument/2006/relationships/hyperlink" Target="https://www.facebook.com/groups/469566153599151/user/100021264875634" TargetMode="External"/><Relationship Id="rId4" Type="http://schemas.openxmlformats.org/officeDocument/2006/relationships/hyperlink" Target="https://vseosvita.ua/user/id37689/blog?id_folder=333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prometheus.org.ua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Фон для презентации по русскому языку (78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Славик\Downloads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84843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2976" y="428604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Прилуцький заклад дошкільної освіти  (ясла – садок)</a:t>
            </a:r>
          </a:p>
          <a:p>
            <a:pPr algn="ctr"/>
            <a:r>
              <a:rPr lang="uk-UA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омбінованого типу №26</a:t>
            </a:r>
          </a:p>
          <a:p>
            <a:pPr algn="ctr"/>
            <a:r>
              <a:rPr lang="uk-UA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Прилуцької міської ради Чернігівської області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0364" y="2071678"/>
            <a:ext cx="3786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ПОРТФОЛІО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ЧАЛОЇ СВІТЛАНИ</a:t>
            </a:r>
            <a:b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ОЛЕКСІЇВНИ,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ВИХОВАТЕЛЯ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3174" y="6286520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Прилуки </a:t>
            </a:r>
            <a:r>
              <a:rPr lang="uk-UA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2025р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1028" name="Picture 4" descr="C:\Users\Славик\Downloads\95218314_550189652366526_4617752629668216832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40768"/>
            <a:ext cx="3357586" cy="3357586"/>
          </a:xfrm>
          <a:prstGeom prst="round1Rect">
            <a:avLst>
              <a:gd name="adj" fmla="val 28582"/>
            </a:avLst>
          </a:prstGeom>
          <a:ln>
            <a:noFill/>
          </a:ln>
          <a:effectLst>
            <a:softEdge rad="1270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23528" y="4581128"/>
            <a:ext cx="35283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Моє життєве кредо:</a:t>
            </a:r>
          </a:p>
          <a:p>
            <a:r>
              <a:rPr lang="uk-UA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r>
              <a:rPr lang="uk-UA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«Не 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бійся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правди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хоч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яка 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гірка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бійся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смутків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хоч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вони як 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ріки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Людині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бійся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душу 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ошукать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1"/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схибиш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то уже 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навіки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43808" y="2708920"/>
            <a:ext cx="630019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lvl="6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6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«До 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кожної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дитини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ключ 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знайти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праці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результат хороший 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мати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Упевнено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творчо</a:t>
            </a:r>
            <a:r>
              <a:rPr lang="uk-UA" sz="1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 мети</a:t>
            </a:r>
            <a:r>
              <a:rPr lang="uk-UA" sz="1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йти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любов’ю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сердце 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дітям</a:t>
            </a:r>
            <a:r>
              <a:rPr lang="uk-UA" sz="1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віддавати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».</a:t>
            </a: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35896" y="3356992"/>
            <a:ext cx="4464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Моє педагогічне кредо: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Фон для презентации по русскому языку (78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Славик\Downloads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84843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43174" y="6286520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476672"/>
            <a:ext cx="86345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3.МЕТОДИЧНА ДІЯЛЬНІСТЬ:</a:t>
            </a:r>
          </a:p>
          <a:p>
            <a:r>
              <a:rPr lang="uk-UA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УЧАСТЬ У РОБОТІ МЕТОДИЧНОЇ СЛУЖБИ ДОШКІЛЬНОГО НАВЧАЛЬНОГО  ЗАКЛАДУ:</a:t>
            </a:r>
          </a:p>
          <a:p>
            <a:r>
              <a:rPr lang="uk-UA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23528" y="1571613"/>
          <a:ext cx="8677628" cy="164307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014416"/>
                <a:gridCol w="1663212"/>
              </a:tblGrid>
              <a:tr h="922289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Дозвілля</a:t>
                      </a:r>
                      <a:r>
                        <a:rPr lang="uk-UA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 Всесвітнього дня Землі: </a:t>
                      </a:r>
                      <a:r>
                        <a:rPr lang="uk-UA" sz="14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“Як</a:t>
                      </a:r>
                      <a:r>
                        <a:rPr lang="uk-UA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їжачок з друзями ліс </a:t>
                      </a:r>
                      <a:r>
                        <a:rPr lang="uk-UA" sz="14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рятували”</a:t>
                      </a:r>
                      <a:r>
                        <a:rPr lang="uk-UA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квітень 2025р</a:t>
                      </a:r>
                      <a:r>
                        <a:rPr lang="uk-UA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078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Член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400" b="1" baseline="0" noProof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динамічноїної</a:t>
                      </a:r>
                      <a:r>
                        <a:rPr lang="uk-UA" sz="1400" b="1" baseline="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 групи </a:t>
                      </a:r>
                      <a:r>
                        <a:rPr kumimoji="0" lang="uk-UA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 питання: </a:t>
                      </a:r>
                      <a:r>
                        <a:rPr kumimoji="0" lang="uk-UA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</a:t>
                      </a:r>
                      <a:r>
                        <a:rPr kumimoji="0" lang="uk-UA" sz="1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Дошкілля</a:t>
                      </a:r>
                      <a:r>
                        <a:rPr kumimoji="0" lang="uk-UA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: новації в законодавстві"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З січня  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2025р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15816" y="1142984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uk-UA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2025-2026 </a:t>
            </a:r>
            <a:r>
              <a:rPr lang="uk-UA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р.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7864" y="3071810"/>
            <a:ext cx="1603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.</a:t>
            </a:r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85720" y="3286125"/>
          <a:ext cx="8713538" cy="233632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070822"/>
                <a:gridCol w="1642716"/>
              </a:tblGrid>
              <a:tr h="659928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Педагогічна</a:t>
                      </a:r>
                      <a:r>
                        <a:rPr lang="uk-UA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рада</a:t>
                      </a:r>
                      <a:r>
                        <a:rPr lang="uk-UA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  </a:t>
                      </a:r>
                      <a:r>
                        <a:rPr lang="uk-UA" sz="14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Пам</a:t>
                      </a:r>
                      <a:r>
                        <a:rPr lang="en-US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”</a:t>
                      </a:r>
                      <a:r>
                        <a:rPr lang="uk-UA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ятка для батьків : </a:t>
                      </a:r>
                      <a:r>
                        <a:rPr lang="uk-UA" sz="14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“Права</a:t>
                      </a:r>
                      <a:r>
                        <a:rPr lang="uk-UA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та </a:t>
                      </a:r>
                      <a:r>
                        <a:rPr lang="uk-UA" sz="14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обов</a:t>
                      </a:r>
                      <a:r>
                        <a:rPr lang="en-US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”</a:t>
                      </a:r>
                      <a:r>
                        <a:rPr lang="uk-UA" sz="14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язки</a:t>
                      </a:r>
                      <a:r>
                        <a:rPr lang="uk-UA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4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батьків”</a:t>
                      </a:r>
                      <a:r>
                        <a:rPr lang="uk-UA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ст.40 закону України про дошкільну освіту.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травень 2025р</a:t>
                      </a:r>
                      <a:r>
                        <a:rPr lang="uk-UA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73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Відкритии</a:t>
                      </a:r>
                      <a:r>
                        <a:rPr lang="uk-UA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показ: </a:t>
                      </a:r>
                      <a:r>
                        <a:rPr lang="uk-UA" sz="1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“</a:t>
                      </a:r>
                      <a:r>
                        <a:rPr lang="uk-UA" sz="14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Чарівні</a:t>
                      </a:r>
                      <a:r>
                        <a:rPr lang="uk-UA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4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емоції”</a:t>
                      </a:r>
                      <a:endParaRPr lang="uk-UA" sz="1400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Спортивнии</a:t>
                      </a:r>
                      <a:r>
                        <a:rPr lang="uk-UA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марафон  </a:t>
                      </a:r>
                      <a:r>
                        <a:rPr lang="uk-UA" sz="14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“До</a:t>
                      </a:r>
                      <a:r>
                        <a:rPr lang="uk-UA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здоров</a:t>
                      </a:r>
                      <a:r>
                        <a:rPr lang="en-US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”</a:t>
                      </a:r>
                      <a:r>
                        <a:rPr lang="uk-UA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я крок вперед!”</a:t>
                      </a:r>
                      <a:endParaRPr lang="uk-UA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Липень 2025р</a:t>
                      </a:r>
                      <a:endParaRPr lang="uk-UA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uk-UA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uk-UA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Вересень 2025р</a:t>
                      </a:r>
                      <a:r>
                        <a:rPr lang="uk-UA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71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Вітальна</a:t>
                      </a:r>
                      <a:r>
                        <a:rPr kumimoji="0" lang="uk-UA" sz="1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програма </a:t>
                      </a:r>
                      <a:r>
                        <a:rPr kumimoji="0" lang="uk-UA" sz="1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“Матуся</a:t>
                      </a:r>
                      <a:r>
                        <a:rPr kumimoji="0" lang="uk-UA" sz="1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рідненька, матуся </a:t>
                      </a:r>
                      <a:r>
                        <a:rPr kumimoji="0" lang="uk-UA" sz="14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єдина”</a:t>
                      </a:r>
                      <a:endParaRPr kumimoji="0" lang="ru-RU" sz="14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uk-UA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Інформаціинии</a:t>
                      </a:r>
                      <a:r>
                        <a:rPr kumimoji="0" lang="uk-UA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кеис</a:t>
                      </a:r>
                      <a:r>
                        <a:rPr kumimoji="0" lang="uk-UA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</a:t>
                      </a:r>
                      <a:r>
                        <a:rPr kumimoji="0" lang="uk-UA" sz="1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“Цифровізація</a:t>
                      </a:r>
                      <a:r>
                        <a:rPr kumimoji="0" lang="uk-UA" sz="1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дошкільної освіти (за Концепцією цифрової гігієни для дошкільнят,2025р.)” З досвіду роботи </a:t>
                      </a:r>
                      <a:endParaRPr kumimoji="0" lang="uk-UA" sz="14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kumimoji="0" lang="ru-RU" sz="14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Квітень 2025р.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Квітень</a:t>
                      </a:r>
                      <a:r>
                        <a:rPr lang="uk-UA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2025р</a:t>
                      </a:r>
                      <a:r>
                        <a:rPr lang="uk-UA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Фон для презентации по русскому языку (78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Славик\Downloads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84843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43174" y="6286520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476673"/>
            <a:ext cx="86345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4.ГРОМАДСЬКА ДІЯЛЬНІСТЬ:</a:t>
            </a:r>
          </a:p>
          <a:p>
            <a:r>
              <a:rPr lang="uk-UA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r>
              <a:rPr lang="uk-UA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23528" y="1571613"/>
          <a:ext cx="8677628" cy="164307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014416"/>
                <a:gridCol w="1663212"/>
              </a:tblGrid>
              <a:tr h="9222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Секретар</a:t>
                      </a:r>
                      <a:r>
                        <a:rPr lang="uk-UA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атестаційної комісії </a:t>
                      </a:r>
                    </a:p>
                    <a:p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З 2023р.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07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15816" y="857232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uk-UA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2025-2026 </a:t>
            </a:r>
            <a:r>
              <a:rPr lang="uk-UA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р.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7864" y="3071810"/>
            <a:ext cx="1603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.</a:t>
            </a:r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85720" y="3376753"/>
          <a:ext cx="8713538" cy="185754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070822"/>
                <a:gridCol w="1642716"/>
              </a:tblGrid>
              <a:tr h="679273">
                <a:tc>
                  <a:txBody>
                    <a:bodyPr/>
                    <a:lstStyle/>
                    <a:p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37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 smtClean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4499">
                <a:tc>
                  <a:txBody>
                    <a:bodyPr/>
                    <a:lstStyle/>
                    <a:p>
                      <a:endParaRPr lang="ru-RU" sz="14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uk-UA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Фон для презентации по русскому языку (78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Славик\Downloads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0843" y="0"/>
            <a:ext cx="9184843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43174" y="6286520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404664"/>
            <a:ext cx="48885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538" y="142852"/>
            <a:ext cx="7162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1124744"/>
            <a:ext cx="6390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348880"/>
            <a:ext cx="71048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6429396"/>
            <a:ext cx="6685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28670"/>
            <a:ext cx="3929090" cy="2345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4286256"/>
            <a:ext cx="4080019" cy="2326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1643050"/>
            <a:ext cx="3997186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3643314"/>
            <a:ext cx="4000528" cy="2302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1928794" y="428604"/>
            <a:ext cx="377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      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Не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й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р</a:t>
            </a:r>
            <a:r>
              <a:rPr lang="uk-UA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оігри</a:t>
            </a: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з використанням кульок :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7158" y="142852"/>
            <a:ext cx="21431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err="1" smtClean="0">
                <a:solidFill>
                  <a:srgbClr val="C00000"/>
                </a:solidFill>
                <a:latin typeface="Monotype Corsiva" pitchFamily="66" charset="0"/>
              </a:rPr>
              <a:t>Фотоколлаж</a:t>
            </a:r>
            <a:r>
              <a:rPr lang="uk-UA" sz="2400" b="1" dirty="0" smtClean="0">
                <a:solidFill>
                  <a:srgbClr val="C00000"/>
                </a:solidFill>
                <a:latin typeface="Monotype Corsiva" pitchFamily="66" charset="0"/>
              </a:rPr>
              <a:t>:</a:t>
            </a:r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Фон для презентации по русскому языку (78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Славик\Downloads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0843" y="0"/>
            <a:ext cx="9184843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43174" y="6286520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404664"/>
            <a:ext cx="48885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538" y="142852"/>
            <a:ext cx="7162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1124744"/>
            <a:ext cx="6390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348880"/>
            <a:ext cx="71048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6429396"/>
            <a:ext cx="6685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28794" y="428604"/>
            <a:ext cx="4793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      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Не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й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р</a:t>
            </a:r>
            <a:r>
              <a:rPr lang="uk-UA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оігри</a:t>
            </a: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з використанням  банерів та карток: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928670"/>
            <a:ext cx="3471009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4357694"/>
            <a:ext cx="3833839" cy="2324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572008"/>
            <a:ext cx="2989098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2" y="785794"/>
            <a:ext cx="3714745" cy="2217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57422" y="2571744"/>
            <a:ext cx="3857652" cy="2370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Фон для презентации по русскому языку (78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Славик\Downloads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0843" y="0"/>
            <a:ext cx="9184843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43174" y="6286520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404664"/>
            <a:ext cx="48885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538" y="142852"/>
            <a:ext cx="7162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1124744"/>
            <a:ext cx="6390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348880"/>
            <a:ext cx="71048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6429396"/>
            <a:ext cx="6685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28794" y="428604"/>
            <a:ext cx="3869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      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Не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й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р</a:t>
            </a:r>
            <a:r>
              <a:rPr lang="uk-UA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оігри</a:t>
            </a: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з використанням  іграшок: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857628"/>
            <a:ext cx="4338583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857628"/>
            <a:ext cx="4038596" cy="2828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857232"/>
            <a:ext cx="4786346" cy="2916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Фон для презентации по русскому языку (78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Славик\Downloads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0843" y="0"/>
            <a:ext cx="9184843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43174" y="6286520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404664"/>
            <a:ext cx="48885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538" y="142852"/>
            <a:ext cx="7162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1124744"/>
            <a:ext cx="6390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348880"/>
            <a:ext cx="71048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6429396"/>
            <a:ext cx="6685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28794" y="428604"/>
            <a:ext cx="4267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      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Не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й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р</a:t>
            </a:r>
            <a:r>
              <a:rPr lang="uk-UA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оігри</a:t>
            </a: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з використанням  стаканчиків: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714752"/>
            <a:ext cx="4301453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785794"/>
            <a:ext cx="4357718" cy="2821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5" y="3714752"/>
            <a:ext cx="4312599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Фон для презентации по русскому языку (78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Славик\Downloads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0843" y="0"/>
            <a:ext cx="9184843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43174" y="6286520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404664"/>
            <a:ext cx="48885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538" y="142852"/>
            <a:ext cx="7162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1124744"/>
            <a:ext cx="6390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348880"/>
            <a:ext cx="71048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6429396"/>
            <a:ext cx="6685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28794" y="428604"/>
            <a:ext cx="5170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      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Не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й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р</a:t>
            </a:r>
            <a:r>
              <a:rPr lang="uk-UA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оігри</a:t>
            </a: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з використанням  олівців та фломастерів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928670"/>
            <a:ext cx="4053949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3714752"/>
            <a:ext cx="4143404" cy="2503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928670"/>
            <a:ext cx="4224349" cy="2657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5" descr="Фон для презентации по русскому языку (78 фото)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1" name="Google Shape;241;p15" descr="C:\Users\Славик\Downloads\images (2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0843" y="0"/>
            <a:ext cx="918484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5"/>
          <p:cNvSpPr txBox="1"/>
          <p:nvPr/>
        </p:nvSpPr>
        <p:spPr>
          <a:xfrm>
            <a:off x="2643174" y="6286520"/>
            <a:ext cx="27860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5"/>
          <p:cNvSpPr txBox="1"/>
          <p:nvPr/>
        </p:nvSpPr>
        <p:spPr>
          <a:xfrm>
            <a:off x="467544" y="620688"/>
            <a:ext cx="558960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b="1" dirty="0">
                <a:solidFill>
                  <a:srgbClr val="974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</a:t>
            </a:r>
            <a:r>
              <a:rPr lang="uk-UA" sz="1600" b="1" dirty="0" smtClean="0">
                <a:solidFill>
                  <a:srgbClr val="974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НОРМАТИВНІ </a:t>
            </a:r>
            <a:r>
              <a:rPr lang="uk-UA" sz="1600" b="1" dirty="0">
                <a:solidFill>
                  <a:srgbClr val="974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ДОКУМЕНТИ:</a:t>
            </a:r>
            <a:endParaRPr sz="1600" b="1">
              <a:solidFill>
                <a:srgbClr val="97480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4" name="Google Shape;244;p15"/>
          <p:cNvSpPr/>
          <p:nvPr/>
        </p:nvSpPr>
        <p:spPr>
          <a:xfrm>
            <a:off x="179512" y="1196752"/>
            <a:ext cx="8784976" cy="313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143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uk-UA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Базовий компонент дошкільної освіти (наказ МОН від 12.01.2021 № 33) </a:t>
            </a:r>
            <a:endParaRPr b="1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https://mon.gov.ua/storage/app/media/rizne/2021/12.01/Pro_novu_redaktsiyu%20Bazovoho%20komponenta%20doshkilnoyi%20osvity.pdf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1143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uk-UA" sz="18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Щодо </a:t>
            </a:r>
            <a:r>
              <a:rPr lang="uk-UA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методичних рекомендацій до оновленого Базового компонента дошкільної освіти (лист МОН від 16.03.2021 № 1/9-148) </a:t>
            </a:r>
            <a:endParaRPr b="1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https://</a:t>
            </a:r>
            <a:r>
              <a:rPr lang="uk-UA" sz="1800" u="sng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mon.gov.ua/ua/npa/shodo-metodichnih-rekomendacij-do-onovlenogo-bazovogo-komponenta-doshkilnoyi-osviti</a:t>
            </a:r>
            <a:endParaRPr lang="uk-UA" sz="1800" u="sng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uk-UA" u="sng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3500438"/>
            <a:ext cx="8501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«Про </a:t>
            </a:r>
            <a:r>
              <a:rPr lang="ru-RU" b="1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забезпечення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психологічного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супроводу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учасників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освітнього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процесу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lang="ru-RU" b="1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умовах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воєнного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стану </a:t>
            </a:r>
            <a:r>
              <a:rPr lang="ru-RU" b="1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вУкраїні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 </a:t>
            </a:r>
            <a:r>
              <a:rPr lang="ru-RU" u="sng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лист МОН N 1/3737-22 </a:t>
            </a:r>
            <a:r>
              <a:rPr lang="ru-RU" u="sng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</a:t>
            </a:r>
            <a:r>
              <a:rPr lang="ru-RU" u="sng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29.03. 2022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u="sng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4143380"/>
            <a:ext cx="6572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Положення про атестацію педагогічних працівників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https://zakon.rada.gov.ua/laws/show/z1649-22#n22</a:t>
            </a:r>
            <a:r>
              <a:rPr lang="uk-UA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4714884"/>
            <a:ext cx="85725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Санітарний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регламент для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дошкільних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навчальних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закладів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https://zakon.rada.gov.ua/laws/show/z0563-16#Text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Професійний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стандарт </a:t>
            </a:r>
            <a:r>
              <a:rPr lang="ru-RU" b="1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вихователя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ЗДО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8"/>
              </a:rPr>
              <a:t>https://mon.gov.ua/npa/pro-zatverdzhennya-profesijnogo-standartu-vihovatel-zakladu-doshkilnoyi-osviti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6072206"/>
            <a:ext cx="6500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Закон України Про дошкільну освіту від 06.06.2024р.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https://zakon.rada.gov.ua/laws/show/3788-20#Text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Фон для презентации по русскому языку (78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Славик\Downloads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0843" y="0"/>
            <a:ext cx="9184843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43174" y="6286520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404664"/>
            <a:ext cx="6027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 заходів з метою презентації </a:t>
            </a:r>
          </a:p>
          <a:p>
            <a:pPr algn="ctr"/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практичної діяльності:</a:t>
            </a:r>
            <a:endParaRPr lang="uk-UA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538" y="142852"/>
            <a:ext cx="7162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1124744"/>
            <a:ext cx="6390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500174"/>
            <a:ext cx="781923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6429396"/>
            <a:ext cx="6685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28794" y="428604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       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4" name="TextBox 13">
            <a:hlinkClick r:id="rId3"/>
          </p:cNvPr>
          <p:cNvSpPr txBox="1"/>
          <p:nvPr/>
        </p:nvSpPr>
        <p:spPr>
          <a:xfrm>
            <a:off x="285720" y="1142984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Мій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YouTube </a:t>
            </a: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канал: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28794" y="1428736"/>
            <a:ext cx="700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https://www.youtube.com/channel/UCG2gSQwQSSuL9JqPGwzY3iQ</a:t>
            </a:r>
            <a:r>
              <a:rPr lang="uk-UA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85720" y="2000240"/>
            <a:ext cx="7337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Особистий </a:t>
            </a:r>
            <a:r>
              <a:rPr lang="uk-UA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блог</a:t>
            </a: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4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https://vseosvita.ua/user/id37689/blog?id_folder=3331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720" y="3000372"/>
            <a:ext cx="8729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Група ДНЗ </a:t>
            </a:r>
            <a:r>
              <a:rPr lang="uk-UA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</a:t>
            </a: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№26 : </a:t>
            </a:r>
          </a:p>
          <a:p>
            <a:pPr lvl="2"/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https://www.facebook.com/groups/469566153599151/user/100021264875634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8596" y="3714752"/>
            <a:ext cx="82935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Індивідуальна освітня траєкторія професійного розвитку педагога</a:t>
            </a: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mailto:https://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vseosvita.ua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/blogs/indyvidualna-osvitnya-traiektoriya-profesiinoho-rozvytku-v-mizhatestatsiinyi-period-2025-2026-r-113181.html</a:t>
            </a:r>
            <a:endParaRPr lang="uk-UA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4643446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Підсумкова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самооцінка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власної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професійної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педагогічного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працівника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професійним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стандартом 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Вихователь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закладу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дошкільної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»:</a:t>
            </a:r>
          </a:p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mailto:https://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vseosvita.ua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/blogs/pidsumky-samootsiniuvannia-vlasnoi-profesiynoi-diialnosti-za-2024-2025nr-109117.html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Фон для презентации по русскому языку (78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Славик\Downloads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0843" y="0"/>
            <a:ext cx="9184843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14414" y="428604"/>
            <a:ext cx="621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Будемо знайомі :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500034" y="1357298"/>
            <a:ext cx="357190" cy="142876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1538" y="1285860"/>
            <a:ext cx="1285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ОСВІТА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596" y="2071678"/>
            <a:ext cx="839187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Закінчила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у 2004 році Ніжинський державний  педагогічний університет імені  Миколи Гоголя і отримала повну вищу освіту за спеціальністю</a:t>
            </a:r>
          </a:p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“Дошкільне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виховання”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та здобула кваліфікацію вихователя дітей дошкільного віку,</a:t>
            </a:r>
          </a:p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організатора дошкільного виховання.</a:t>
            </a:r>
          </a:p>
          <a:p>
            <a:r>
              <a:rPr lang="uk-UA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Педагогічний стаж: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24роки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Педагогічний стаж роботи у ЗДО </a:t>
            </a:r>
            <a:r>
              <a:rPr lang="uk-UA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</a:t>
            </a:r>
            <a:r>
              <a:rPr lang="uk-UA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№26: 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23роки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Кваліфікаційна категорія: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спеціаліст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вищої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категорії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Відомості про атестацію: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присвоєно кваліфікаційну категорію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“спеціаліст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вищої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категорії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, 20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5р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9" name="Picture 1" descr="C:\Users\Sveta\Downloads\image_503777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77072"/>
            <a:ext cx="3240360" cy="2362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C:\Users\Sveta\Downloads\image_504186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4005064"/>
            <a:ext cx="3240360" cy="2351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Фон для презентации по русскому языку (78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Славик\Downloads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84843" cy="6858000"/>
          </a:xfrm>
          <a:prstGeom prst="rect">
            <a:avLst/>
          </a:prstGeom>
          <a:noFill/>
        </p:spPr>
      </p:pic>
      <p:sp>
        <p:nvSpPr>
          <p:cNvPr id="4" name="Стрелка вправо 3"/>
          <p:cNvSpPr/>
          <p:nvPr/>
        </p:nvSpPr>
        <p:spPr>
          <a:xfrm>
            <a:off x="500034" y="642918"/>
            <a:ext cx="357190" cy="142876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500042"/>
            <a:ext cx="70009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Підвищення кваліфікації:</a:t>
            </a:r>
          </a:p>
          <a:p>
            <a:endParaRPr lang="uk-UA" sz="1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Курси підвищення кваліфікації:</a:t>
            </a:r>
          </a:p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ри Чернігівському обласному інституті післядипломної педагогічної освіти імені К.Д. Ушинського від  06 .03.- 31.03.2023р. .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Свідоцтво  25 ПК02139222/002245-23.</a:t>
            </a:r>
          </a:p>
          <a:p>
            <a:endParaRPr lang="uk-UA" sz="1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Славик\Downloads\E9204549-4DD8-4EA7-A93C-C3A0B1021CDE (1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3116"/>
            <a:ext cx="6161689" cy="4430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Фон для презентации по русскому языку (78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Славик\Downloads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84843" cy="6858000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1214422"/>
          <a:ext cx="9001157" cy="4023376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60048"/>
                <a:gridCol w="1368181"/>
                <a:gridCol w="1584209"/>
                <a:gridCol w="2736360"/>
                <a:gridCol w="864114"/>
                <a:gridCol w="1080143"/>
                <a:gridCol w="1008102"/>
              </a:tblGrid>
              <a:tr h="1362059">
                <a:tc>
                  <a:txBody>
                    <a:bodyPr/>
                    <a:lstStyle/>
                    <a:p>
                      <a:r>
                        <a:rPr lang="uk-UA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№з-п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</a:t>
                      </a:r>
                    </a:p>
                    <a:p>
                      <a:pPr algn="ctr"/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документа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Номер</a:t>
                      </a:r>
                      <a:r>
                        <a:rPr lang="uk-UA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документа та дата видачі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Назва</a:t>
                      </a:r>
                      <a:r>
                        <a:rPr lang="uk-UA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курсів або додаткової освіти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Кількість</a:t>
                      </a:r>
                    </a:p>
                    <a:p>
                      <a:pPr algn="ctr"/>
                      <a:r>
                        <a:rPr lang="uk-UA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годин навчання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Місце</a:t>
                      </a:r>
                    </a:p>
                    <a:p>
                      <a:r>
                        <a:rPr lang="uk-UA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навчання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Примітки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23957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Сертифікат</a:t>
                      </a:r>
                      <a:r>
                        <a:rPr lang="uk-UA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0149\25</a:t>
                      </a:r>
                    </a:p>
                    <a:p>
                      <a:r>
                        <a:rPr lang="uk-UA" sz="1400" dirty="0" smtClean="0"/>
                        <a:t>27.02.2025р.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“</a:t>
                      </a:r>
                      <a:r>
                        <a:rPr lang="uk-UA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Актуальні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питання розвитку освіти в умовах воєнного </a:t>
                      </a:r>
                      <a:r>
                        <a:rPr lang="uk-UA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стану”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год.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ННІППК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91786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Сертифікат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14.02.2025р.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“Захист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прав </a:t>
                      </a:r>
                      <a:r>
                        <a:rPr lang="uk-UA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людеи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з </a:t>
                      </a:r>
                      <a:r>
                        <a:rPr lang="uk-UA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інвалідністю”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 год.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prometheus.org.ua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Фон для презентации по русскому языку (78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Славик\Downloads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84843" cy="6858000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1214422"/>
          <a:ext cx="9001157" cy="4023376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60048"/>
                <a:gridCol w="1368181"/>
                <a:gridCol w="1584209"/>
                <a:gridCol w="2736360"/>
                <a:gridCol w="864114"/>
                <a:gridCol w="1080143"/>
                <a:gridCol w="1008102"/>
              </a:tblGrid>
              <a:tr h="1362059">
                <a:tc>
                  <a:txBody>
                    <a:bodyPr/>
                    <a:lstStyle/>
                    <a:p>
                      <a:r>
                        <a:rPr lang="uk-UA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№з-п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</a:t>
                      </a:r>
                    </a:p>
                    <a:p>
                      <a:pPr algn="ctr"/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документа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Номер</a:t>
                      </a:r>
                      <a:r>
                        <a:rPr lang="uk-UA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документа та дата видачі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Назва</a:t>
                      </a:r>
                      <a:r>
                        <a:rPr lang="uk-UA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курсів або додаткової освіти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Кількість</a:t>
                      </a:r>
                    </a:p>
                    <a:p>
                      <a:pPr algn="ctr"/>
                      <a:r>
                        <a:rPr lang="uk-UA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годин навчання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Місце</a:t>
                      </a:r>
                    </a:p>
                    <a:p>
                      <a:r>
                        <a:rPr lang="uk-UA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навчання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Примітки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23957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Сертифікат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07.03.2025 р.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Інформаційні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війни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Prometheus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91786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71670" y="428604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                        Самоосвіта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Фон для презентации по русскому языку (78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Славик\Downloads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84843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43174" y="6286520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979712" y="428604"/>
            <a:ext cx="4786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Мої нагороди: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4929198"/>
            <a:ext cx="25003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Міжнародний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конкурс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педагогічної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маистерності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Сонце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Сократа»</a:t>
            </a:r>
          </a:p>
          <a:p>
            <a:pPr>
              <a:defRPr/>
            </a:pPr>
            <a:r>
              <a:rPr lang="uk-UA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Номінація: </a:t>
            </a:r>
            <a:r>
              <a:rPr lang="uk-UA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“Методична</a:t>
            </a:r>
            <a:r>
              <a:rPr lang="uk-UA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розробка”</a:t>
            </a:r>
            <a:endParaRPr lang="uk-UA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uk-UA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“Динамічні</a:t>
            </a:r>
            <a:r>
              <a:rPr lang="uk-UA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форми роботи з розвитку мовлення </a:t>
            </a:r>
            <a:r>
              <a:rPr lang="uk-UA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дошкільника”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4678" y="1285860"/>
            <a:ext cx="2571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Цифрограм</a:t>
            </a:r>
            <a:r>
              <a:rPr lang="uk-UA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вчителів</a:t>
            </a:r>
            <a:endParaRPr lang="uk-UA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Славик\Downloads\IMG_860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928670"/>
            <a:ext cx="2571768" cy="4031302"/>
          </a:xfrm>
          <a:prstGeom prst="rect">
            <a:avLst/>
          </a:prstGeom>
          <a:noFill/>
        </p:spPr>
      </p:pic>
      <p:pic>
        <p:nvPicPr>
          <p:cNvPr id="3" name="Picture 3" descr="C:\Users\Славик\Downloads\IMG_8606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1643050"/>
            <a:ext cx="2579913" cy="3695669"/>
          </a:xfrm>
          <a:prstGeom prst="rect">
            <a:avLst/>
          </a:prstGeom>
          <a:noFill/>
        </p:spPr>
      </p:pic>
      <p:pic>
        <p:nvPicPr>
          <p:cNvPr id="1028" name="Picture 4" descr="C:\Users\Славик\Downloads\IMG_8605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2500306"/>
            <a:ext cx="2612121" cy="3719482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072198" y="1785926"/>
            <a:ext cx="2696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Цифрограм</a:t>
            </a:r>
            <a:r>
              <a:rPr lang="uk-UA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2.0 для громадян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Славик\Downloads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84843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28794" y="428604"/>
            <a:ext cx="3313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Моє педагогічне есе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1428736"/>
            <a:ext cx="77153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 </a:t>
            </a:r>
            <a:br>
              <a:rPr lang="ru-RU" sz="1200" dirty="0" smtClean="0"/>
            </a:b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Кожній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людині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хоча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6 один раз 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житті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дати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відповідь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 «Ким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хотіли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бути в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дитинстві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?». І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дійсно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дитинстві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зʼявляються нахили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певної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професійної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я сама зараз задам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собі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то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впевненістю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скажу,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професія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вихователя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мені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подобалася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Адже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педагог,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вихователь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довірена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особа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суспільства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якій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воно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ввіряє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найдорожче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найцінніше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свою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надію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своє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майбутнє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Тисячі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професій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народжуються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вмирають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Та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вічних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професій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педагог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посідає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особливе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 вона початок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професій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Змінюються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засоби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та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незмінним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залишається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головне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призначення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педагога -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навчити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людину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людиною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Я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працюю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педагогом, 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вихователем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дошкільному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навчальному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закладі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Вихователь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- одна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важливих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значимих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професій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нашому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сучасному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суспільстві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порівняти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роботою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хірурга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судді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дослідника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науковця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порівнювати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нескінченно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Працюючи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педагогом,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розумієш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індивідуальні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як педагог, повинен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знайти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ключик до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кожної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І не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батьків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обдурити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«маленьких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чоловічків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неможливо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Вони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все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побачать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Вони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відразу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зрозуміють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до них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ставишся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любовʼю або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без. І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відповідять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тобі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же. Я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ставлюся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вихованців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як до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дорослих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Я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поважаю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думку.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цікавлюся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ними.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Ніколи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не говорю про те,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зобовʼязані щось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зробити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Дитина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будь-яка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доросла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нікому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нічим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зобовʼязаний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Треба просто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поважати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особистість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І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виховувати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у них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повагу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до себе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почуття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співпереживання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ближнього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природі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будь-якій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живій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істоті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Любов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професії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зникає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а кожного дня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стає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мудрішою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глибшою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Найти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своє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покликання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ствердитися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ньому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щастя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педагога.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714356"/>
            <a:ext cx="26356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  <a:latin typeface="Monotype Corsiva" pitchFamily="66" charset="0"/>
              </a:rPr>
              <a:t>Педагог - </a:t>
            </a:r>
            <a:r>
              <a:rPr lang="ru-RU" sz="1400" dirty="0" err="1" smtClean="0">
                <a:solidFill>
                  <a:srgbClr val="C00000"/>
                </a:solidFill>
                <a:latin typeface="Monotype Corsiva" pitchFamily="66" charset="0"/>
              </a:rPr>
              <a:t>це</a:t>
            </a:r>
            <a:r>
              <a:rPr lang="ru-RU" sz="1400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Monotype Corsiva" pitchFamily="66" charset="0"/>
              </a:rPr>
              <a:t>і</a:t>
            </a:r>
            <a:r>
              <a:rPr lang="ru-RU" sz="1400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Monotype Corsiva" pitchFamily="66" charset="0"/>
              </a:rPr>
              <a:t>мистецтво</a:t>
            </a:r>
            <a:r>
              <a:rPr lang="ru-RU" sz="1400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Monotype Corsiva" pitchFamily="66" charset="0"/>
              </a:rPr>
              <a:t>і</a:t>
            </a:r>
            <a:r>
              <a:rPr lang="ru-RU" sz="1400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Monotype Corsiva" pitchFamily="66" charset="0"/>
              </a:rPr>
              <a:t>праця</a:t>
            </a:r>
            <a:r>
              <a:rPr lang="ru-RU" sz="1400" dirty="0" smtClean="0">
                <a:solidFill>
                  <a:srgbClr val="C00000"/>
                </a:solidFill>
                <a:latin typeface="Monotype Corsiva" pitchFamily="66" charset="0"/>
              </a:rPr>
              <a:t>.</a:t>
            </a:r>
            <a:br>
              <a:rPr lang="ru-RU" sz="14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1400" dirty="0" err="1" smtClean="0">
                <a:solidFill>
                  <a:srgbClr val="C00000"/>
                </a:solidFill>
                <a:latin typeface="Monotype Corsiva" pitchFamily="66" charset="0"/>
              </a:rPr>
              <a:t>Саме</a:t>
            </a:r>
            <a:r>
              <a:rPr lang="ru-RU" sz="1400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Monotype Corsiva" pitchFamily="66" charset="0"/>
              </a:rPr>
              <a:t>вчитель</a:t>
            </a:r>
            <a:r>
              <a:rPr lang="ru-RU" sz="1400" dirty="0" smtClean="0">
                <a:solidFill>
                  <a:srgbClr val="C00000"/>
                </a:solidFill>
                <a:latin typeface="Monotype Corsiva" pitchFamily="66" charset="0"/>
              </a:rPr>
              <a:t>, </a:t>
            </a:r>
            <a:r>
              <a:rPr lang="ru-RU" sz="1400" dirty="0" err="1" smtClean="0">
                <a:solidFill>
                  <a:srgbClr val="C00000"/>
                </a:solidFill>
                <a:latin typeface="Monotype Corsiva" pitchFamily="66" charset="0"/>
              </a:rPr>
              <a:t>викладач</a:t>
            </a:r>
            <a:r>
              <a:rPr lang="ru-RU" sz="1400" dirty="0" smtClean="0">
                <a:solidFill>
                  <a:srgbClr val="C00000"/>
                </a:solidFill>
                <a:latin typeface="Monotype Corsiva" pitchFamily="66" charset="0"/>
              </a:rPr>
              <a:t>, </a:t>
            </a:r>
            <a:r>
              <a:rPr lang="ru-RU" sz="1400" dirty="0" err="1" smtClean="0">
                <a:solidFill>
                  <a:srgbClr val="C00000"/>
                </a:solidFill>
                <a:latin typeface="Monotype Corsiva" pitchFamily="66" charset="0"/>
              </a:rPr>
              <a:t>вихователь</a:t>
            </a:r>
            <a:r>
              <a:rPr lang="ru-RU" sz="14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14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1400" dirty="0" err="1" smtClean="0">
                <a:solidFill>
                  <a:srgbClr val="C00000"/>
                </a:solidFill>
                <a:latin typeface="Monotype Corsiva" pitchFamily="66" charset="0"/>
              </a:rPr>
              <a:t>закладає</a:t>
            </a:r>
            <a:r>
              <a:rPr lang="ru-RU" sz="1400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Monotype Corsiva" pitchFamily="66" charset="0"/>
              </a:rPr>
              <a:t>і</a:t>
            </a:r>
            <a:r>
              <a:rPr lang="ru-RU" sz="1400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Monotype Corsiva" pitchFamily="66" charset="0"/>
              </a:rPr>
              <a:t>створює</a:t>
            </a:r>
            <a:r>
              <a:rPr lang="ru-RU" sz="1400" dirty="0" smtClean="0">
                <a:solidFill>
                  <a:srgbClr val="C00000"/>
                </a:solidFill>
                <a:latin typeface="Monotype Corsiva" pitchFamily="66" charset="0"/>
              </a:rPr>
              <a:t> основу </a:t>
            </a:r>
            <a:r>
              <a:rPr lang="ru-RU" sz="1400" dirty="0" err="1" smtClean="0">
                <a:solidFill>
                  <a:srgbClr val="C00000"/>
                </a:solidFill>
                <a:latin typeface="Monotype Corsiva" pitchFamily="66" charset="0"/>
              </a:rPr>
              <a:t>творчої</a:t>
            </a:r>
            <a:r>
              <a:rPr lang="ru-RU" sz="14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14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1400" dirty="0" err="1" smtClean="0">
                <a:solidFill>
                  <a:srgbClr val="C00000"/>
                </a:solidFill>
                <a:latin typeface="Monotype Corsiva" pitchFamily="66" charset="0"/>
              </a:rPr>
              <a:t>людської</a:t>
            </a:r>
            <a:r>
              <a:rPr lang="ru-RU" sz="1400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  <a:latin typeface="Monotype Corsiva" pitchFamily="66" charset="0"/>
              </a:rPr>
              <a:t>діяльності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Фон для презентации по русскому языку (78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Славик\Downloads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0843" y="0"/>
            <a:ext cx="9184843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43174" y="6286520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476672"/>
            <a:ext cx="75608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uk-UA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НАПРЯМ</a:t>
            </a: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педагогічної діяльності:</a:t>
            </a:r>
          </a:p>
          <a:p>
            <a:endParaRPr lang="uk-UA" sz="16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6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714356"/>
            <a:ext cx="731859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/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«Динамічні форми роботи з розвитку мовлення дошкільника</a:t>
            </a:r>
            <a:r>
              <a:rPr lang="uk-UA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lvl="2" algn="ctr"/>
            <a:r>
              <a:rPr lang="uk-UA" sz="1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Початок роботи </a:t>
            </a:r>
            <a:r>
              <a:rPr lang="uk-UA" sz="1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2023р</a:t>
            </a:r>
            <a:r>
              <a:rPr lang="uk-UA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ctr"/>
            <a:endParaRPr lang="uk-UA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47864" y="3105835"/>
            <a:ext cx="57961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82" y="1928802"/>
            <a:ext cx="962073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Основні завдання:</a:t>
            </a:r>
            <a:endParaRPr lang="ru-RU" sz="1600" dirty="0" smtClean="0"/>
          </a:p>
          <a:p>
            <a:pPr>
              <a:buFontTx/>
              <a:buChar char="-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дрібної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моторики.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Синхронізація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обох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півкуль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головного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мозку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Покращення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розумової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Поліпшення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уваги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пам’яті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швидке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відтворення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інформації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здібностей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симетричних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асиметричних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рухів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мовлення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Зняття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стресу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напруження</a:t>
            </a:r>
            <a:r>
              <a:rPr lang="uk-UA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16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428736"/>
            <a:ext cx="3590085" cy="2105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6143636" y="3286124"/>
            <a:ext cx="3000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 err="1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Неироігри</a:t>
            </a:r>
            <a:r>
              <a:rPr lang="uk-UA" sz="14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 з стаканчиками</a:t>
            </a:r>
            <a:endParaRPr lang="ru-RU" sz="1400" b="1" dirty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4643446"/>
            <a:ext cx="3500462" cy="2023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4429124" y="6357958"/>
            <a:ext cx="25282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err="1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Неироігри</a:t>
            </a:r>
            <a:r>
              <a:rPr lang="uk-UA" sz="16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 з стаканчиками</a:t>
            </a:r>
            <a:endParaRPr lang="ru-RU" sz="1600" b="1" dirty="0" smtClean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Фон для презентации по русскому языку (78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Славик\Downloads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84843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43174" y="6286520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347864" y="3105835"/>
            <a:ext cx="57961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500042"/>
            <a:ext cx="2857520" cy="1659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1857364"/>
            <a:ext cx="3067051" cy="1771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428596" y="3500438"/>
            <a:ext cx="3256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Ігрова діяльність з використанням </a:t>
            </a:r>
            <a:r>
              <a:rPr lang="uk-UA" sz="1400" b="1" dirty="0" err="1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неироігор</a:t>
            </a:r>
            <a:endParaRPr lang="ru-RU" sz="1400" b="1" dirty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2" y="4286256"/>
            <a:ext cx="3790957" cy="2238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6" y="2643182"/>
            <a:ext cx="3438530" cy="2092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4857752" y="4500570"/>
            <a:ext cx="47412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rgbClr val="C00000"/>
                </a:solidFill>
                <a:latin typeface="Monotype Corsiva" pitchFamily="66" charset="0"/>
              </a:rPr>
              <a:t>Пізнавальна діяльність з використанням </a:t>
            </a:r>
            <a:r>
              <a:rPr lang="uk-UA" sz="1600" b="1" dirty="0" err="1" smtClean="0">
                <a:solidFill>
                  <a:srgbClr val="C00000"/>
                </a:solidFill>
                <a:latin typeface="Monotype Corsiva" pitchFamily="66" charset="0"/>
              </a:rPr>
              <a:t>неироігор</a:t>
            </a:r>
            <a:endParaRPr lang="ru-RU" sz="1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1568</TotalTime>
  <Words>789</Words>
  <Application>Microsoft Office PowerPoint</Application>
  <PresentationFormat>Экран (4:3)</PresentationFormat>
  <Paragraphs>241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Славик</dc:creator>
  <cp:lastModifiedBy>Славик</cp:lastModifiedBy>
  <cp:revision>168</cp:revision>
  <dcterms:created xsi:type="dcterms:W3CDTF">2022-10-19T11:10:28Z</dcterms:created>
  <dcterms:modified xsi:type="dcterms:W3CDTF">2025-10-12T18:45:04Z</dcterms:modified>
</cp:coreProperties>
</file>