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Neue Machina Ultra-Bold" charset="1" panose="00000900000000000000"/>
      <p:regular r:id="rId20"/>
    </p:embeddedFont>
    <p:embeddedFont>
      <p:font typeface="Montserrat Bold" charset="1" panose="00000800000000000000"/>
      <p:regular r:id="rId21"/>
    </p:embeddedFont>
    <p:embeddedFont>
      <p:font typeface="Montserrat" charset="1" panose="00000500000000000000"/>
      <p:regular r:id="rId22"/>
    </p:embeddedFont>
    <p:embeddedFont>
      <p:font typeface="Poppins Bold" charset="1" panose="00000800000000000000"/>
      <p:regular r:id="rId23"/>
    </p:embeddedFont>
    <p:embeddedFont>
      <p:font typeface="Poppins" charset="1" panose="000005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353" y="2016464"/>
            <a:ext cx="8665281" cy="6254072"/>
          </a:xfrm>
          <a:custGeom>
            <a:avLst/>
            <a:gdLst/>
            <a:ahLst/>
            <a:cxnLst/>
            <a:rect r="r" b="b" t="t" l="l"/>
            <a:pathLst>
              <a:path h="6254072" w="8665281">
                <a:moveTo>
                  <a:pt x="0" y="0"/>
                </a:moveTo>
                <a:lnTo>
                  <a:pt x="8665280" y="0"/>
                </a:lnTo>
                <a:lnTo>
                  <a:pt x="8665280" y="6254072"/>
                </a:lnTo>
                <a:lnTo>
                  <a:pt x="0" y="625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9918904" y="2369547"/>
            <a:ext cx="6492240" cy="0"/>
          </a:xfrm>
          <a:prstGeom prst="line">
            <a:avLst/>
          </a:prstGeom>
          <a:ln cap="flat" w="19050">
            <a:solidFill>
              <a:srgbClr val="B250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9918904" y="7072599"/>
            <a:ext cx="6492240" cy="0"/>
          </a:xfrm>
          <a:prstGeom prst="line">
            <a:avLst/>
          </a:prstGeom>
          <a:ln cap="flat" w="19050">
            <a:solidFill>
              <a:srgbClr val="B250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6198013" y="7493226"/>
            <a:ext cx="433752" cy="433752"/>
            <a:chOff x="0" y="0"/>
            <a:chExt cx="406400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406400"/>
            </a:xfrm>
            <a:custGeom>
              <a:avLst/>
              <a:gdLst/>
              <a:ahLst/>
              <a:cxnLst/>
              <a:rect r="r" b="b" t="t" l="l"/>
              <a:pathLst>
                <a:path h="406400" w="406400">
                  <a:moveTo>
                    <a:pt x="0" y="0"/>
                  </a:moveTo>
                  <a:lnTo>
                    <a:pt x="203200" y="0"/>
                  </a:lnTo>
                  <a:lnTo>
                    <a:pt x="406400" y="203200"/>
                  </a:lnTo>
                  <a:lnTo>
                    <a:pt x="2032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50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77800" y="-66675"/>
              <a:ext cx="152400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918904" y="3323922"/>
            <a:ext cx="7676139" cy="268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8"/>
              </a:lnSpc>
            </a:pPr>
            <a:r>
              <a:rPr lang="en-US" sz="5113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Комп'ютерні мережі. Локальні та глобальні мережі.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485848" y="9472332"/>
            <a:ext cx="4492927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вчитель:  Драбинога Сергій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1190" y="4527889"/>
            <a:ext cx="6632517" cy="4730411"/>
            <a:chOff x="0" y="0"/>
            <a:chExt cx="2446115" cy="17446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6115" cy="1744606"/>
            </a:xfrm>
            <a:custGeom>
              <a:avLst/>
              <a:gdLst/>
              <a:ahLst/>
              <a:cxnLst/>
              <a:rect r="r" b="b" t="t" l="l"/>
              <a:pathLst>
                <a:path h="1744606" w="2446115">
                  <a:moveTo>
                    <a:pt x="2242915" y="0"/>
                  </a:moveTo>
                  <a:cubicBezTo>
                    <a:pt x="2355139" y="0"/>
                    <a:pt x="2446115" y="390543"/>
                    <a:pt x="2446115" y="872303"/>
                  </a:cubicBezTo>
                  <a:cubicBezTo>
                    <a:pt x="2446115" y="1354063"/>
                    <a:pt x="2355139" y="1744606"/>
                    <a:pt x="2242915" y="1744606"/>
                  </a:cubicBezTo>
                  <a:lnTo>
                    <a:pt x="203200" y="1744606"/>
                  </a:lnTo>
                  <a:cubicBezTo>
                    <a:pt x="90976" y="1744606"/>
                    <a:pt x="0" y="1354063"/>
                    <a:pt x="0" y="872303"/>
                  </a:cubicBezTo>
                  <a:cubicBezTo>
                    <a:pt x="0" y="39054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446115" cy="1811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460236" y="2329119"/>
            <a:ext cx="7799064" cy="5658412"/>
          </a:xfrm>
          <a:custGeom>
            <a:avLst/>
            <a:gdLst/>
            <a:ahLst/>
            <a:cxnLst/>
            <a:rect r="r" b="b" t="t" l="l"/>
            <a:pathLst>
              <a:path h="5658412" w="7799064">
                <a:moveTo>
                  <a:pt x="0" y="0"/>
                </a:moveTo>
                <a:lnTo>
                  <a:pt x="7799064" y="0"/>
                </a:lnTo>
                <a:lnTo>
                  <a:pt x="7799064" y="5658412"/>
                </a:lnTo>
                <a:lnTo>
                  <a:pt x="0" y="565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07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20220" y="2214819"/>
            <a:ext cx="8272948" cy="1899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Переваги глобальних мереж: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71799" y="4689475"/>
            <a:ext cx="5551299" cy="456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</a:t>
            </a: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ступ до величезної кількості інформації — новин, книг, відео, навчальних матеріалів.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Можливість спілкуватися з людьми з будь-якої точки світу.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Онлайн-навчання, дистанційна робота, відеоконференції.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Можливість купувати товари онлайн, дивитися фільми, слухати музику.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4932" y="2261819"/>
            <a:ext cx="7217568" cy="6053844"/>
          </a:xfrm>
          <a:custGeom>
            <a:avLst/>
            <a:gdLst/>
            <a:ahLst/>
            <a:cxnLst/>
            <a:rect r="r" b="b" t="t" l="l"/>
            <a:pathLst>
              <a:path h="6053844" w="7217568">
                <a:moveTo>
                  <a:pt x="0" y="0"/>
                </a:moveTo>
                <a:lnTo>
                  <a:pt x="7217568" y="0"/>
                </a:lnTo>
                <a:lnTo>
                  <a:pt x="7217568" y="6053844"/>
                </a:lnTo>
                <a:lnTo>
                  <a:pt x="0" y="6053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09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01055" y="1878206"/>
            <a:ext cx="11031238" cy="1655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3"/>
              </a:lnSpc>
            </a:pPr>
            <a:r>
              <a:rPr lang="en-US" b="true" sz="4730">
                <a:solidFill>
                  <a:srgbClr val="5E17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</a:t>
            </a:r>
            <a:r>
              <a:rPr lang="en-US" b="true" sz="4730">
                <a:solidFill>
                  <a:srgbClr val="5E17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</a:t>
            </a:r>
            <a:r>
              <a:rPr lang="en-US" b="true" sz="4730">
                <a:solidFill>
                  <a:srgbClr val="5E17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ди з’єднання у комп’ютерних мережах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65633" y="4674855"/>
            <a:ext cx="8875473" cy="358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7"/>
              </a:lnSpc>
              <a:spcBef>
                <a:spcPct val="0"/>
              </a:spcBef>
            </a:pPr>
            <a:r>
              <a:rPr lang="en-US" b="true" sz="2269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Дротове з’єднання.</a:t>
            </a:r>
          </a:p>
          <a:p>
            <a:pPr algn="l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F58E6D"/>
                </a:solidFill>
                <a:latin typeface="Montserrat"/>
                <a:ea typeface="Montserrat"/>
                <a:cs typeface="Montserrat"/>
                <a:sym typeface="Montserrat"/>
              </a:rPr>
              <a:t>Передача даних відбувається через спеціальні кабелі — найчастіше Ethernet. Таке з’єднання стабільне, швидке та безпечне.</a:t>
            </a:r>
          </a:p>
          <a:p>
            <a:pPr algn="l">
              <a:lnSpc>
                <a:spcPts val="3177"/>
              </a:lnSpc>
              <a:spcBef>
                <a:spcPct val="0"/>
              </a:spcBef>
            </a:pPr>
          </a:p>
          <a:p>
            <a:pPr algn="l">
              <a:lnSpc>
                <a:spcPts val="3177"/>
              </a:lnSpc>
              <a:spcBef>
                <a:spcPct val="0"/>
              </a:spcBef>
            </a:pPr>
            <a:r>
              <a:rPr lang="en-US" b="true" sz="2269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Бездротове з’єднання.</a:t>
            </a:r>
          </a:p>
          <a:p>
            <a:pPr algn="l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F58E6D"/>
                </a:solidFill>
                <a:latin typeface="Montserrat"/>
                <a:ea typeface="Montserrat"/>
                <a:cs typeface="Montserrat"/>
                <a:sym typeface="Montserrat"/>
              </a:rPr>
              <a:t>Для передачі даних використовується радіохвиля — наприклад, Wi-Fi або Bluetooth. Такі мережі зручні, бо не потребують кабелів, але можуть бути менш стабільними.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65693" y="4178744"/>
            <a:ext cx="8500680" cy="5648007"/>
          </a:xfrm>
          <a:custGeom>
            <a:avLst/>
            <a:gdLst/>
            <a:ahLst/>
            <a:cxnLst/>
            <a:rect r="r" b="b" t="t" l="l"/>
            <a:pathLst>
              <a:path h="5648007" w="8500680">
                <a:moveTo>
                  <a:pt x="0" y="0"/>
                </a:moveTo>
                <a:lnTo>
                  <a:pt x="8500680" y="0"/>
                </a:lnTo>
                <a:lnTo>
                  <a:pt x="8500680" y="5648006"/>
                </a:lnTo>
                <a:lnTo>
                  <a:pt x="0" y="564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1798" y="1123192"/>
            <a:ext cx="13355808" cy="1899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Пристрої, що використовуються в мережах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631870"/>
            <a:ext cx="1584183" cy="530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Модем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20791" y="5114116"/>
            <a:ext cx="3751231" cy="1073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8C52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Маршрутизатор (роутер)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60636" y="3487764"/>
            <a:ext cx="3985253" cy="530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CB6CE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Комутатор (світч)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15479" y="5385578"/>
            <a:ext cx="1682987" cy="530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Сервер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185863" y="7631870"/>
            <a:ext cx="1818367" cy="530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>
                <a:solidFill>
                  <a:srgbClr val="7ED9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Кабелі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353" y="2016464"/>
            <a:ext cx="8665281" cy="6254072"/>
          </a:xfrm>
          <a:custGeom>
            <a:avLst/>
            <a:gdLst/>
            <a:ahLst/>
            <a:cxnLst/>
            <a:rect r="r" b="b" t="t" l="l"/>
            <a:pathLst>
              <a:path h="6254072" w="8665281">
                <a:moveTo>
                  <a:pt x="0" y="0"/>
                </a:moveTo>
                <a:lnTo>
                  <a:pt x="8665280" y="0"/>
                </a:lnTo>
                <a:lnTo>
                  <a:pt x="8665280" y="6254072"/>
                </a:lnTo>
                <a:lnTo>
                  <a:pt x="0" y="625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6248" y="536424"/>
            <a:ext cx="7676139" cy="879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8"/>
              </a:lnSpc>
            </a:pPr>
            <a:r>
              <a:rPr lang="en-US" sz="5113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Підсумок: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004230" y="689049"/>
            <a:ext cx="1255070" cy="33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65633" y="689049"/>
            <a:ext cx="1255070" cy="33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71458" y="2837367"/>
            <a:ext cx="8371029" cy="543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3"/>
              </a:lnSpc>
              <a:spcBef>
                <a:spcPct val="0"/>
              </a:spcBef>
            </a:pPr>
            <a:r>
              <a:rPr lang="en-US" b="true" sz="2209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Комп’ютерні мережі — це потужний інструмент, що поєднує мільйони людей і пристроїв у всьому світі. Вони дозволяють нам обмінюватися знаннями, спілкуватися, навчатися, грати, розважатися й розвиватися.</a:t>
            </a:r>
          </a:p>
          <a:p>
            <a:pPr algn="ctr">
              <a:lnSpc>
                <a:spcPts val="3093"/>
              </a:lnSpc>
              <a:spcBef>
                <a:spcPct val="0"/>
              </a:spcBef>
            </a:pPr>
          </a:p>
          <a:p>
            <a:pPr algn="ctr">
              <a:lnSpc>
                <a:spcPts val="3093"/>
              </a:lnSpc>
              <a:spcBef>
                <a:spcPct val="0"/>
              </a:spcBef>
            </a:pPr>
            <a:r>
              <a:rPr lang="en-US" b="true" sz="2209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Локальні мережі з’єднують комп’ютери в межах однієї школи, офісу чи будинку, а глобальні мережі, як-от Інтернет, — поєднують увесь світ.</a:t>
            </a:r>
          </a:p>
          <a:p>
            <a:pPr algn="ctr">
              <a:lnSpc>
                <a:spcPts val="3093"/>
              </a:lnSpc>
              <a:spcBef>
                <a:spcPct val="0"/>
              </a:spcBef>
            </a:pPr>
          </a:p>
          <a:p>
            <a:pPr algn="ctr">
              <a:lnSpc>
                <a:spcPts val="3093"/>
              </a:lnSpc>
              <a:spcBef>
                <a:spcPct val="0"/>
              </a:spcBef>
            </a:pPr>
            <a:r>
              <a:rPr lang="en-US" b="true" sz="2209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Головне — користуватися мережею з користю, дотримуючись правил безпеки. Тоді вона стане справжнім помічником у навчанні, творчості та спілкуванні.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9562" y="3228893"/>
            <a:ext cx="8294668" cy="5293582"/>
          </a:xfrm>
          <a:custGeom>
            <a:avLst/>
            <a:gdLst/>
            <a:ahLst/>
            <a:cxnLst/>
            <a:rect r="r" b="b" t="t" l="l"/>
            <a:pathLst>
              <a:path h="5293582" w="8294668">
                <a:moveTo>
                  <a:pt x="0" y="0"/>
                </a:moveTo>
                <a:lnTo>
                  <a:pt x="8294668" y="0"/>
                </a:lnTo>
                <a:lnTo>
                  <a:pt x="8294668" y="5293582"/>
                </a:lnTo>
                <a:lnTo>
                  <a:pt x="0" y="5293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9447" y="914400"/>
            <a:ext cx="9173721" cy="1907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Що таке комп’ютерна мережа?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2437" y="3966538"/>
            <a:ext cx="6457315" cy="374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3"/>
              </a:lnSpc>
            </a:pPr>
            <a:r>
              <a:rPr lang="en-US" sz="2673" b="true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Комп’ютерна мережа </a:t>
            </a:r>
            <a:r>
              <a:rPr lang="en-US" sz="2673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— це об’єднання двох або більше комп’ютерів (або інших пристроїв, наприклад смартфонів, планшетів, принтерів) за допомогою спеціальних кабелів або бездротового зв’язку для спільного обміну інформацією.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747490"/>
            <a:ext cx="6756830" cy="8114097"/>
          </a:xfrm>
          <a:custGeom>
            <a:avLst/>
            <a:gdLst/>
            <a:ahLst/>
            <a:cxnLst/>
            <a:rect r="r" b="b" t="t" l="l"/>
            <a:pathLst>
              <a:path h="8114097" w="6756830">
                <a:moveTo>
                  <a:pt x="0" y="0"/>
                </a:moveTo>
                <a:lnTo>
                  <a:pt x="6756830" y="0"/>
                </a:lnTo>
                <a:lnTo>
                  <a:pt x="6756830" y="8114097"/>
                </a:lnTo>
                <a:lnTo>
                  <a:pt x="0" y="8114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685" y="2754691"/>
            <a:ext cx="8900483" cy="3897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4"/>
              </a:lnSpc>
            </a:pPr>
            <a:r>
              <a:rPr lang="en-US" sz="7424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Навіщо потрібні комп’ютерні мережі?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61391" y="4084407"/>
            <a:ext cx="8379921" cy="5777181"/>
          </a:xfrm>
          <a:custGeom>
            <a:avLst/>
            <a:gdLst/>
            <a:ahLst/>
            <a:cxnLst/>
            <a:rect r="r" b="b" t="t" l="l"/>
            <a:pathLst>
              <a:path h="5777181" w="8379921">
                <a:moveTo>
                  <a:pt x="0" y="0"/>
                </a:moveTo>
                <a:lnTo>
                  <a:pt x="8379921" y="0"/>
                </a:lnTo>
                <a:lnTo>
                  <a:pt x="8379921" y="5777180"/>
                </a:lnTo>
                <a:lnTo>
                  <a:pt x="0" y="577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3044" y="4817428"/>
            <a:ext cx="475145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698C85"/>
                </a:solidFill>
                <a:latin typeface="Poppins Bold"/>
                <a:ea typeface="Poppins Bold"/>
                <a:cs typeface="Poppins Bold"/>
                <a:sym typeface="Poppins Bold"/>
              </a:rPr>
              <a:t>1 </a:t>
            </a:r>
            <a:r>
              <a:rPr lang="en-US" sz="3200" b="true">
                <a:solidFill>
                  <a:srgbClr val="698C85"/>
                </a:solidFill>
                <a:latin typeface="Poppins Bold"/>
                <a:ea typeface="Poppins Bold"/>
                <a:cs typeface="Poppins Bold"/>
                <a:sym typeface="Poppins Bold"/>
              </a:rPr>
              <a:t>Обмін інформацією.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67431" y="2886393"/>
            <a:ext cx="3865305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2 </a:t>
            </a:r>
            <a:r>
              <a:rPr lang="en-US" sz="3200" b="true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Спільна робота.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15143" y="2886393"/>
            <a:ext cx="4422977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FF5757"/>
                </a:solidFill>
                <a:latin typeface="Poppins Bold"/>
                <a:ea typeface="Poppins Bold"/>
                <a:cs typeface="Poppins Bold"/>
                <a:sym typeface="Poppins Bold"/>
              </a:rPr>
              <a:t>3 </a:t>
            </a:r>
            <a:r>
              <a:rPr lang="en-US" sz="3200" b="true">
                <a:solidFill>
                  <a:srgbClr val="FF5757"/>
                </a:solidFill>
                <a:latin typeface="Poppins Bold"/>
                <a:ea typeface="Poppins Bold"/>
                <a:cs typeface="Poppins Bold"/>
                <a:sym typeface="Poppins Bold"/>
              </a:rPr>
              <a:t>Доступ до ресурсів.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541470" y="5057775"/>
            <a:ext cx="4894170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4 Доступ до Інтернету.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38838" y="8065106"/>
            <a:ext cx="5642975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5 </a:t>
            </a:r>
            <a:r>
              <a:rPr lang="en-US" sz="3200" b="true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Збереження інформації.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7609" y="1978604"/>
            <a:ext cx="7642346" cy="6277642"/>
          </a:xfrm>
          <a:custGeom>
            <a:avLst/>
            <a:gdLst/>
            <a:ahLst/>
            <a:cxnLst/>
            <a:rect r="r" b="b" t="t" l="l"/>
            <a:pathLst>
              <a:path h="6277642" w="7642346">
                <a:moveTo>
                  <a:pt x="0" y="0"/>
                </a:moveTo>
                <a:lnTo>
                  <a:pt x="7642346" y="0"/>
                </a:lnTo>
                <a:lnTo>
                  <a:pt x="7642346" y="6277641"/>
                </a:lnTo>
                <a:lnTo>
                  <a:pt x="0" y="6277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04246" y="1565393"/>
            <a:ext cx="10332424" cy="22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7"/>
              </a:lnSpc>
            </a:pPr>
            <a:r>
              <a:rPr lang="en-US" sz="6455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Основні види комп’ютерних мереж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631542" y="4480747"/>
            <a:ext cx="6793415" cy="1866583"/>
            <a:chOff x="0" y="0"/>
            <a:chExt cx="1479089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04775"/>
              <a:ext cx="1479089" cy="511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631542" y="7090166"/>
            <a:ext cx="6793415" cy="1866583"/>
            <a:chOff x="0" y="0"/>
            <a:chExt cx="1479089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79089" cy="406400"/>
            </a:xfrm>
            <a:custGeom>
              <a:avLst/>
              <a:gdLst/>
              <a:ahLst/>
              <a:cxnLst/>
              <a:rect r="r" b="b" t="t" l="l"/>
              <a:pathLst>
                <a:path h="406400" w="1479089">
                  <a:moveTo>
                    <a:pt x="1275889" y="0"/>
                  </a:moveTo>
                  <a:cubicBezTo>
                    <a:pt x="1388114" y="0"/>
                    <a:pt x="1479089" y="90976"/>
                    <a:pt x="1479089" y="203200"/>
                  </a:cubicBezTo>
                  <a:cubicBezTo>
                    <a:pt x="1479089" y="315424"/>
                    <a:pt x="1388114" y="406400"/>
                    <a:pt x="12758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25031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04775"/>
              <a:ext cx="1479089" cy="511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168819" y="5015762"/>
            <a:ext cx="5718861" cy="868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2"/>
              </a:lnSpc>
            </a:pPr>
            <a:r>
              <a:rPr lang="en-US" sz="4787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Локальні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68819" y="7625119"/>
            <a:ext cx="5718861" cy="868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2"/>
              </a:lnSpc>
            </a:pPr>
            <a:r>
              <a:rPr lang="en-US" sz="4787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Глобальні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99186" y="3824944"/>
            <a:ext cx="7089260" cy="5734999"/>
          </a:xfrm>
          <a:custGeom>
            <a:avLst/>
            <a:gdLst/>
            <a:ahLst/>
            <a:cxnLst/>
            <a:rect r="r" b="b" t="t" l="l"/>
            <a:pathLst>
              <a:path h="5734999" w="7089260">
                <a:moveTo>
                  <a:pt x="0" y="0"/>
                </a:moveTo>
                <a:lnTo>
                  <a:pt x="7089260" y="0"/>
                </a:lnTo>
                <a:lnTo>
                  <a:pt x="7089260" y="5735000"/>
                </a:lnTo>
                <a:lnTo>
                  <a:pt x="0" y="573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755710"/>
            <a:ext cx="7084647" cy="94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Локальні мережі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692377"/>
            <a:ext cx="4509852" cy="2157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437" b="true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Локальна мережа </a:t>
            </a:r>
            <a:r>
              <a:rPr lang="en-US" sz="2437" b="true">
                <a:solidFill>
                  <a:srgbClr val="B25031"/>
                </a:solidFill>
                <a:latin typeface="Poppins Bold"/>
                <a:ea typeface="Poppins Bold"/>
                <a:cs typeface="Poppins Bold"/>
                <a:sym typeface="Poppins Bold"/>
              </a:rPr>
              <a:t>— це невелика мережа, яка з’єднує комп’ютери в межах одного приміщення або будівлі.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45621" y="3533548"/>
            <a:ext cx="5051774" cy="395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5"/>
              </a:lnSpc>
              <a:spcBef>
                <a:spcPct val="0"/>
              </a:spcBef>
            </a:pPr>
            <a:r>
              <a:rPr lang="en-US" b="true" sz="250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Наприклад:</a:t>
            </a:r>
          </a:p>
          <a:p>
            <a:pPr algn="ctr">
              <a:lnSpc>
                <a:spcPts val="3505"/>
              </a:lnSpc>
              <a:spcBef>
                <a:spcPct val="0"/>
              </a:spcBef>
            </a:pPr>
          </a:p>
          <a:p>
            <a:pPr algn="l" marL="540576" indent="-270288" lvl="1">
              <a:lnSpc>
                <a:spcPts val="3505"/>
              </a:lnSpc>
              <a:buFont typeface="Arial"/>
              <a:buChar char="•"/>
            </a:pPr>
            <a:r>
              <a:rPr lang="en-US" sz="25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комп’ютери, з’єднані у школі — це локальна мережа;</a:t>
            </a:r>
          </a:p>
          <a:p>
            <a:pPr algn="l" marL="540576" indent="-270288" lvl="1">
              <a:lnSpc>
                <a:spcPts val="3505"/>
              </a:lnSpc>
              <a:buFont typeface="Arial"/>
              <a:buChar char="•"/>
            </a:pPr>
            <a:r>
              <a:rPr lang="en-US" sz="25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комп’ютери у комп’ютерному класі;</a:t>
            </a:r>
          </a:p>
          <a:p>
            <a:pPr algn="l" marL="540576" indent="-270288" lvl="1">
              <a:lnSpc>
                <a:spcPts val="3505"/>
              </a:lnSpc>
              <a:buFont typeface="Arial"/>
              <a:buChar char="•"/>
            </a:pPr>
            <a:r>
              <a:rPr lang="en-US" sz="25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комп’ютери в офісі чи бібліотеці.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1190" y="4527889"/>
            <a:ext cx="6632517" cy="4730411"/>
            <a:chOff x="0" y="0"/>
            <a:chExt cx="2446115" cy="17446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6115" cy="1744606"/>
            </a:xfrm>
            <a:custGeom>
              <a:avLst/>
              <a:gdLst/>
              <a:ahLst/>
              <a:cxnLst/>
              <a:rect r="r" b="b" t="t" l="l"/>
              <a:pathLst>
                <a:path h="1744606" w="2446115">
                  <a:moveTo>
                    <a:pt x="2242915" y="0"/>
                  </a:moveTo>
                  <a:cubicBezTo>
                    <a:pt x="2355139" y="0"/>
                    <a:pt x="2446115" y="390543"/>
                    <a:pt x="2446115" y="872303"/>
                  </a:cubicBezTo>
                  <a:cubicBezTo>
                    <a:pt x="2446115" y="1354063"/>
                    <a:pt x="2355139" y="1744606"/>
                    <a:pt x="2242915" y="1744606"/>
                  </a:cubicBezTo>
                  <a:lnTo>
                    <a:pt x="203200" y="1744606"/>
                  </a:lnTo>
                  <a:cubicBezTo>
                    <a:pt x="90976" y="1744606"/>
                    <a:pt x="0" y="1354063"/>
                    <a:pt x="0" y="872303"/>
                  </a:cubicBezTo>
                  <a:cubicBezTo>
                    <a:pt x="0" y="39054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BE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446115" cy="1811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460236" y="2329119"/>
            <a:ext cx="7799064" cy="5658412"/>
          </a:xfrm>
          <a:custGeom>
            <a:avLst/>
            <a:gdLst/>
            <a:ahLst/>
            <a:cxnLst/>
            <a:rect r="r" b="b" t="t" l="l"/>
            <a:pathLst>
              <a:path h="5658412" w="7799064">
                <a:moveTo>
                  <a:pt x="0" y="0"/>
                </a:moveTo>
                <a:lnTo>
                  <a:pt x="7799064" y="0"/>
                </a:lnTo>
                <a:lnTo>
                  <a:pt x="7799064" y="5658412"/>
                </a:lnTo>
                <a:lnTo>
                  <a:pt x="0" y="565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07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20220" y="2214819"/>
            <a:ext cx="8272948" cy="1899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Переваги локальної мережі: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71799" y="5076575"/>
            <a:ext cx="5551299" cy="386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Висока швидкість передачі даних (бо всі пристрої близько один до одного).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Можливість обміну файлами без Інтернету.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Спільне використання принтерів, сканерів, програм тощо.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Безпечніше — адже дані не виходять за межі мережі.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4932" y="2261819"/>
            <a:ext cx="7217568" cy="6053844"/>
          </a:xfrm>
          <a:custGeom>
            <a:avLst/>
            <a:gdLst/>
            <a:ahLst/>
            <a:cxnLst/>
            <a:rect r="r" b="b" t="t" l="l"/>
            <a:pathLst>
              <a:path h="6053844" w="7217568">
                <a:moveTo>
                  <a:pt x="0" y="0"/>
                </a:moveTo>
                <a:lnTo>
                  <a:pt x="7217568" y="0"/>
                </a:lnTo>
                <a:lnTo>
                  <a:pt x="7217568" y="6053844"/>
                </a:lnTo>
                <a:lnTo>
                  <a:pt x="0" y="6053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09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97485" y="3954457"/>
            <a:ext cx="8459642" cy="328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b="true" sz="3603">
                <a:solidFill>
                  <a:srgbClr val="5E17E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Локальні мережі можуть бути:</a:t>
            </a:r>
          </a:p>
          <a:p>
            <a:pPr algn="ctr">
              <a:lnSpc>
                <a:spcPts val="4205"/>
              </a:lnSpc>
              <a:spcBef>
                <a:spcPct val="0"/>
              </a:spcBef>
            </a:pPr>
          </a:p>
          <a:p>
            <a:pPr algn="l" marL="648503" indent="-324252" lvl="1">
              <a:lnSpc>
                <a:spcPts val="4205"/>
              </a:lnSpc>
              <a:buFont typeface="Arial"/>
              <a:buChar char="•"/>
            </a:pPr>
            <a:r>
              <a:rPr lang="en-US" b="true" sz="3003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дротові</a:t>
            </a:r>
            <a:r>
              <a:rPr lang="en-US" sz="3003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 — комп’ютери з’єднані кабелями (наприклад, Ethernet);</a:t>
            </a:r>
          </a:p>
          <a:p>
            <a:pPr algn="l">
              <a:lnSpc>
                <a:spcPts val="4205"/>
              </a:lnSpc>
            </a:pPr>
          </a:p>
          <a:p>
            <a:pPr algn="l" marL="648503" indent="-324252" lvl="1">
              <a:lnSpc>
                <a:spcPts val="4205"/>
              </a:lnSpc>
              <a:buFont typeface="Arial"/>
              <a:buChar char="•"/>
            </a:pPr>
            <a:r>
              <a:rPr lang="en-US" b="true" sz="3003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бездротові </a:t>
            </a:r>
            <a:r>
              <a:rPr lang="en-US" sz="3003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— за допомогою Wi-Fi.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99186" y="3824944"/>
            <a:ext cx="7089260" cy="5734999"/>
          </a:xfrm>
          <a:custGeom>
            <a:avLst/>
            <a:gdLst/>
            <a:ahLst/>
            <a:cxnLst/>
            <a:rect r="r" b="b" t="t" l="l"/>
            <a:pathLst>
              <a:path h="5734999" w="7089260">
                <a:moveTo>
                  <a:pt x="0" y="0"/>
                </a:moveTo>
                <a:lnTo>
                  <a:pt x="7089260" y="0"/>
                </a:lnTo>
                <a:lnTo>
                  <a:pt x="7089260" y="5735000"/>
                </a:lnTo>
                <a:lnTo>
                  <a:pt x="0" y="573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04230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5697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1130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About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5633" y="689049"/>
            <a:ext cx="1255070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18649"/>
            <a:ext cx="1183041" cy="33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B2503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191625"/>
            <a:ext cx="1183041" cy="669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B250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755710"/>
            <a:ext cx="7084647" cy="94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0"/>
              </a:lnSpc>
            </a:pPr>
            <a:r>
              <a:rPr lang="en-US" sz="5457" b="true">
                <a:solidFill>
                  <a:srgbClr val="B2503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Глобальні мережі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692377"/>
            <a:ext cx="4509852" cy="258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437" b="true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Глобальна мережа  — </a:t>
            </a:r>
            <a:r>
              <a:rPr lang="en-US" sz="2437">
                <a:solidFill>
                  <a:srgbClr val="B25031"/>
                </a:solidFill>
                <a:latin typeface="Poppins"/>
                <a:ea typeface="Poppins"/>
                <a:cs typeface="Poppins"/>
                <a:sym typeface="Poppins"/>
              </a:rPr>
              <a:t>це мережа, яка об’єднує комп’ютери, розташовані на великих відстанях — у різних містах, країнах і навіть на різних континентах.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286835" y="3621532"/>
            <a:ext cx="5450416" cy="1714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4"/>
              </a:lnSpc>
            </a:pPr>
            <a:r>
              <a:rPr lang="en-US" b="true" sz="3317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Найвідоміша глобальна мережа — це Інтернет.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DAG1royuDY4</dc:identifier>
  <dcterms:modified xsi:type="dcterms:W3CDTF">2011-08-01T06:04:30Z</dcterms:modified>
  <cp:revision>1</cp:revision>
  <dc:title>5 клас "Комп'ютерні мережі. Локальні та глобальні мережі."</dc:title>
</cp:coreProperties>
</file>