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84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0F245EF-0A2C-419C-8F87-D412CDB8B6EB}" type="datetimeFigureOut">
              <a:rPr lang="ru-RU"/>
              <a:pPr>
                <a:defRPr/>
              </a:pPr>
              <a:t>08.09.2006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A5AE163-84D4-417E-A91A-DC882AE7E8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DF8CBFA-D5F2-434D-90D1-784E90373E2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C75A5-BAB8-4114-9A9C-E382F4808728}" type="datetimeFigureOut">
              <a:rPr lang="ru-RU"/>
              <a:pPr>
                <a:defRPr/>
              </a:pPr>
              <a:t>08.09.2006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66B4E-FF45-42B5-82EA-4E3DCB855B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C7BCE-F843-4DFD-B396-88EA2CC48F1A}" type="datetimeFigureOut">
              <a:rPr lang="ru-RU"/>
              <a:pPr>
                <a:defRPr/>
              </a:pPr>
              <a:t>08.09.2006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BE67E-96D2-4799-969C-B23CEEB214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4510B-F839-4EBF-BDBB-AC45A86C1C64}" type="datetimeFigureOut">
              <a:rPr lang="ru-RU"/>
              <a:pPr>
                <a:defRPr/>
              </a:pPr>
              <a:t>08.09.2006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DD4CB-F749-4548-966F-E4AFE14756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CEA19-478C-4D65-8CE7-3FEC29AE52DD}" type="datetimeFigureOut">
              <a:rPr lang="ru-RU"/>
              <a:pPr>
                <a:defRPr/>
              </a:pPr>
              <a:t>08.09.2006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70880-0935-4B24-AE27-44CD6E4B70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9D62F-F56B-474E-BE5C-7E46947CE0FA}" type="datetimeFigureOut">
              <a:rPr lang="ru-RU"/>
              <a:pPr>
                <a:defRPr/>
              </a:pPr>
              <a:t>08.09.2006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521CC-DA15-4E07-B924-F5A6E82FC9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3266A-98AB-494F-AA53-55F16478004D}" type="datetimeFigureOut">
              <a:rPr lang="ru-RU"/>
              <a:pPr>
                <a:defRPr/>
              </a:pPr>
              <a:t>08.09.2006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3F49C-D92B-404C-8B03-EE959A8383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07C01-7ECD-4C05-B3B0-D26D170B2E1B}" type="datetimeFigureOut">
              <a:rPr lang="ru-RU"/>
              <a:pPr>
                <a:defRPr/>
              </a:pPr>
              <a:t>08.09.2006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830F8-F7AB-4EB2-A473-BE9E8075E5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EFF3D-ED52-4D0D-9C58-AFB47CCA2BC4}" type="datetimeFigureOut">
              <a:rPr lang="ru-RU"/>
              <a:pPr>
                <a:defRPr/>
              </a:pPr>
              <a:t>08.09.2006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D41DA-0523-443E-89E5-581E51A2EA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31306-99F8-41FC-9CE1-F3137B86C2B3}" type="datetimeFigureOut">
              <a:rPr lang="ru-RU"/>
              <a:pPr>
                <a:defRPr/>
              </a:pPr>
              <a:t>08.09.2006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204D6-EA78-4953-8E7C-BA8D979A65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0F9E7-0B73-4354-8BAC-3B56233ABA8D}" type="datetimeFigureOut">
              <a:rPr lang="ru-RU"/>
              <a:pPr>
                <a:defRPr/>
              </a:pPr>
              <a:t>08.09.2006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73ED2-EC7E-466B-9B41-AAF6FB0E0E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B323E-359A-4277-B701-6FDA69DAC2EA}" type="datetimeFigureOut">
              <a:rPr lang="ru-RU"/>
              <a:pPr>
                <a:defRPr/>
              </a:pPr>
              <a:t>08.09.2006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5141B-DECD-4F04-8E8F-AC9B5DD5A5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6AFD4-CF8B-402C-A42B-AA19F365AB98}" type="datetimeFigureOut">
              <a:rPr lang="ru-RU"/>
              <a:pPr>
                <a:defRPr/>
              </a:pPr>
              <a:t>08.09.2006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42600-AFC0-466B-9998-DD5A93A1CB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2A30-CDE9-4E2A-984F-F2790339A7F9}" type="datetimeFigureOut">
              <a:rPr lang="ru-RU"/>
              <a:pPr>
                <a:defRPr/>
              </a:pPr>
              <a:t>08.09.2006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DE17D-B42F-479A-A713-05FB97FC46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362325A-57F1-40B0-94D6-391335506DD4}" type="datetimeFigureOut">
              <a:rPr lang="ru-RU"/>
              <a:pPr>
                <a:defRPr/>
              </a:pPr>
              <a:t>08.09.2006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B42C27E-399E-470C-9E9F-70524BD487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  <p:sldLayoutId id="2147483661" r:id="rId12"/>
    <p:sldLayoutId id="2147483673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971550" y="620713"/>
            <a:ext cx="7632700" cy="420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uk-UA" sz="5400" b="1">
                <a:solidFill>
                  <a:schemeClr val="tx2"/>
                </a:solidFill>
                <a:latin typeface="Times New Roman" pitchFamily="18" charset="0"/>
              </a:rPr>
              <a:t>Розрахунки за хімічними рівняннями маси, об’єму, кількості речовини реагентів і продуктів реакції</a:t>
            </a:r>
            <a:r>
              <a:rPr lang="uk-UA" sz="4400">
                <a:solidFill>
                  <a:schemeClr val="tx2"/>
                </a:solidFill>
                <a:latin typeface="Times New Roman" pitchFamily="18" charset="0"/>
              </a:rPr>
              <a:t>.</a:t>
            </a:r>
            <a:endParaRPr lang="ru-RU" sz="440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WordArt 5"/>
          <p:cNvSpPr>
            <a:spLocks noChangeArrowheads="1" noChangeShapeType="1" noTextEdit="1"/>
          </p:cNvSpPr>
          <p:nvPr/>
        </p:nvSpPr>
        <p:spPr bwMode="auto">
          <a:xfrm>
            <a:off x="468313" y="620713"/>
            <a:ext cx="8135937" cy="43926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САМОСТІЙНА </a:t>
            </a:r>
          </a:p>
          <a:p>
            <a:pPr algn="ctr"/>
            <a:r>
              <a:rPr lang="ru-RU" sz="3600" b="1" kern="1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РОБОТА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23850" y="260350"/>
            <a:ext cx="84963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444500">
              <a:lnSpc>
                <a:spcPct val="90000"/>
              </a:lnSpc>
              <a:spcBef>
                <a:spcPct val="20000"/>
              </a:spcBef>
              <a:buClr>
                <a:srgbClr val="996600"/>
              </a:buClr>
              <a:buFont typeface="Times New Roman" pitchFamily="18" charset="0"/>
              <a:buNone/>
            </a:pPr>
            <a:r>
              <a:rPr lang="uk-UA" sz="2400">
                <a:latin typeface="Times New Roman" pitchFamily="18" charset="0"/>
              </a:rPr>
              <a:t>В реакцію з А кислотою вступило Х г натрій гідроксиду. Обчисліть масу утвореної солі.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1335088" y="2255838"/>
            <a:ext cx="1077912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7993" name="Group 345"/>
          <p:cNvGraphicFramePr>
            <a:graphicFrameLocks noGrp="1"/>
          </p:cNvGraphicFramePr>
          <p:nvPr>
            <p:ph/>
          </p:nvPr>
        </p:nvGraphicFramePr>
        <p:xfrm>
          <a:off x="539750" y="1268413"/>
          <a:ext cx="8147050" cy="4884737"/>
        </p:xfrm>
        <a:graphic>
          <a:graphicData uri="http://schemas.openxmlformats.org/drawingml/2006/table">
            <a:tbl>
              <a:tblPr/>
              <a:tblGrid>
                <a:gridCol w="1760538"/>
                <a:gridCol w="952500"/>
                <a:gridCol w="1358900"/>
                <a:gridCol w="1357312"/>
                <a:gridCol w="1360488"/>
                <a:gridCol w="1357312"/>
              </a:tblGrid>
              <a:tr h="10715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маса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к-та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7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3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kumimoji="0" lang="en-US" sz="3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HNO</a:t>
                      </a:r>
                      <a:r>
                        <a:rPr kumimoji="0" lang="en-US" sz="3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3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kumimoji="0" lang="en-US" sz="3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3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</a:t>
                      </a:r>
                      <a:r>
                        <a:rPr kumimoji="0" lang="en-US" sz="3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HCI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3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uk-UA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992" name="Line 344"/>
          <p:cNvSpPr>
            <a:spLocks noChangeShapeType="1"/>
          </p:cNvSpPr>
          <p:nvPr/>
        </p:nvSpPr>
        <p:spPr bwMode="auto">
          <a:xfrm>
            <a:off x="539750" y="1268413"/>
            <a:ext cx="1800225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333375"/>
            <a:ext cx="8083550" cy="1143000"/>
          </a:xfrm>
        </p:spPr>
        <p:txBody>
          <a:bodyPr lIns="92075" tIns="46038" rIns="92075" bIns="46038"/>
          <a:lstStyle/>
          <a:p>
            <a:r>
              <a:rPr lang="ru-RU" sz="3600" b="1" smtClean="0">
                <a:latin typeface="Bookman Old Style" pitchFamily="18" charset="0"/>
              </a:rPr>
              <a:t>ДОМАШНЄ ЗАВДАННЯ:</a:t>
            </a:r>
          </a:p>
        </p:txBody>
      </p:sp>
      <p:sp>
        <p:nvSpPr>
          <p:cNvPr id="30723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040688" cy="4041775"/>
          </a:xfrm>
        </p:spPr>
        <p:txBody>
          <a:bodyPr lIns="92075" tIns="46038" rIns="92075" bIns="46038"/>
          <a:lstStyle/>
          <a:p>
            <a:pPr>
              <a:buClr>
                <a:srgbClr val="996600"/>
              </a:buClr>
            </a:pPr>
            <a:r>
              <a:rPr lang="uk-UA" sz="3600" smtClean="0">
                <a:latin typeface="Times New Roman" pitchFamily="18" charset="0"/>
              </a:rPr>
              <a:t>Обчисліть масу кисню, який утворюється  при розкладі 108 г води.</a:t>
            </a:r>
          </a:p>
          <a:p>
            <a:pPr>
              <a:buFont typeface="Arial" charset="0"/>
              <a:buNone/>
            </a:pPr>
            <a:endParaRPr lang="uk-UA" sz="3600" smtClean="0">
              <a:latin typeface="Times New Roman" pitchFamily="18" charset="0"/>
            </a:endParaRPr>
          </a:p>
          <a:p>
            <a:pPr>
              <a:buClr>
                <a:srgbClr val="996600"/>
              </a:buClr>
            </a:pPr>
            <a:r>
              <a:rPr lang="uk-UA" sz="3600" smtClean="0">
                <a:latin typeface="Times New Roman" pitchFamily="18" charset="0"/>
              </a:rPr>
              <a:t>Обчисліть об’єм (н.у.) газу, який утворюється при взаємодії цинку з розчином, що містить 0,4 моль соляної кислоти.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95288" y="473075"/>
            <a:ext cx="8234362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44500"/>
            <a:r>
              <a:rPr lang="uk-UA" sz="2800" b="1" i="1">
                <a:latin typeface="Times New Roman" pitchFamily="18" charset="0"/>
              </a:rPr>
              <a:t>Навчити: </a:t>
            </a:r>
            <a:r>
              <a:rPr lang="uk-UA" sz="2800">
                <a:latin typeface="Times New Roman" pitchFamily="18" charset="0"/>
              </a:rPr>
              <a:t>розв’язувати задачі в яких йде мова про хімічні перетворення, тобто з використанням хімічних рівнянь.</a:t>
            </a:r>
          </a:p>
          <a:p>
            <a:pPr indent="444500"/>
            <a:r>
              <a:rPr lang="uk-UA" sz="2800" b="1" i="1">
                <a:latin typeface="Times New Roman" pitchFamily="18" charset="0"/>
              </a:rPr>
              <a:t>Закріпити</a:t>
            </a:r>
            <a:r>
              <a:rPr lang="uk-UA" sz="2800">
                <a:latin typeface="Times New Roman" pitchFamily="18" charset="0"/>
              </a:rPr>
              <a:t> </a:t>
            </a:r>
            <a:r>
              <a:rPr lang="uk-UA" sz="2800" b="1">
                <a:latin typeface="Times New Roman" pitchFamily="18" charset="0"/>
              </a:rPr>
              <a:t>: </a:t>
            </a:r>
            <a:r>
              <a:rPr lang="uk-UA" sz="2800">
                <a:latin typeface="Times New Roman" pitchFamily="18" charset="0"/>
              </a:rPr>
              <a:t>знання про хімічні властивості речовин, та вміння писати рівняння. </a:t>
            </a:r>
          </a:p>
          <a:p>
            <a:pPr indent="444500"/>
            <a:r>
              <a:rPr lang="uk-UA" sz="2800" b="1" i="1">
                <a:latin typeface="Times New Roman" pitchFamily="18" charset="0"/>
              </a:rPr>
              <a:t>Повторити:</a:t>
            </a:r>
            <a:r>
              <a:rPr lang="uk-UA" sz="2800">
                <a:latin typeface="Times New Roman" pitchFamily="18" charset="0"/>
              </a:rPr>
              <a:t> поняття «кількість речовини», «моль-одиниця кількості речовини», «молярна маса», «відносна молекулярна маса», «маса речовини».</a:t>
            </a:r>
          </a:p>
          <a:p>
            <a:pPr indent="444500"/>
            <a:r>
              <a:rPr lang="uk-UA" sz="2800" b="1" i="1">
                <a:latin typeface="Times New Roman" pitchFamily="18" charset="0"/>
              </a:rPr>
              <a:t>Розвивати:</a:t>
            </a:r>
            <a:r>
              <a:rPr lang="uk-UA" sz="2800">
                <a:latin typeface="Times New Roman" pitchFamily="18" charset="0"/>
              </a:rPr>
              <a:t> логічне мислення та уяву учнів, вміння користуватися основними фізико-хімічними величинами та розрахунковими формулами.</a:t>
            </a:r>
            <a:r>
              <a:rPr lang="uk-UA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>
                <a:latin typeface="Monotype Corsiva" pitchFamily="66" charset="0"/>
              </a:rPr>
              <a:t>Епіграфи</a:t>
            </a:r>
            <a:endParaRPr lang="ru-RU" smtClean="0">
              <a:latin typeface="Monotype Corsiva" pitchFamily="66" charset="0"/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533400">
              <a:buFont typeface="Arial" charset="0"/>
              <a:buNone/>
            </a:pPr>
            <a:r>
              <a:rPr lang="uk-UA" smtClean="0">
                <a:latin typeface="Candara" pitchFamily="34" charset="0"/>
              </a:rPr>
              <a:t>Уміння розв'язувати задачі </a:t>
            </a:r>
            <a:r>
              <a:rPr lang="uk-UA" smtClean="0"/>
              <a:t>–</a:t>
            </a:r>
            <a:r>
              <a:rPr lang="uk-UA" smtClean="0">
                <a:latin typeface="Candara" pitchFamily="34" charset="0"/>
              </a:rPr>
              <a:t> це мистецтво, яке здобувається практикою</a:t>
            </a:r>
          </a:p>
          <a:p>
            <a:pPr marL="0" indent="533400" algn="r">
              <a:buFont typeface="Arial" charset="0"/>
              <a:buNone/>
            </a:pPr>
            <a:r>
              <a:rPr lang="uk-UA" smtClean="0">
                <a:latin typeface="Candara" pitchFamily="34" charset="0"/>
              </a:rPr>
              <a:t>Д. Пойа</a:t>
            </a:r>
          </a:p>
          <a:p>
            <a:pPr marL="0" indent="533400">
              <a:buFont typeface="Arial" charset="0"/>
              <a:buNone/>
            </a:pPr>
            <a:r>
              <a:rPr lang="uk-UA" smtClean="0">
                <a:latin typeface="Candara" pitchFamily="34" charset="0"/>
              </a:rPr>
              <a:t>Єдиний шлях, що веде до знань </a:t>
            </a:r>
            <a:r>
              <a:rPr lang="uk-UA" smtClean="0"/>
              <a:t>–</a:t>
            </a:r>
            <a:r>
              <a:rPr lang="uk-UA" smtClean="0">
                <a:latin typeface="Candara" pitchFamily="34" charset="0"/>
              </a:rPr>
              <a:t> це діяльність</a:t>
            </a:r>
          </a:p>
          <a:p>
            <a:pPr marL="0" indent="533400" algn="r">
              <a:buFont typeface="Arial" charset="0"/>
              <a:buNone/>
            </a:pPr>
            <a:r>
              <a:rPr lang="uk-UA" smtClean="0">
                <a:latin typeface="Candara" pitchFamily="34" charset="0"/>
              </a:rPr>
              <a:t>Б. Шоу</a:t>
            </a:r>
            <a:endParaRPr lang="ru-RU" smtClean="0">
              <a:latin typeface="Candara" pitchFamily="34" charset="0"/>
            </a:endParaRPr>
          </a:p>
        </p:txBody>
      </p:sp>
      <p:pic>
        <p:nvPicPr>
          <p:cNvPr id="21508" name="Picture 5" descr="U11_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4365625"/>
            <a:ext cx="2881313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1295400" y="301625"/>
            <a:ext cx="7388225" cy="1831975"/>
          </a:xfrm>
        </p:spPr>
        <p:txBody>
          <a:bodyPr/>
          <a:lstStyle/>
          <a:p>
            <a:r>
              <a:rPr lang="ru-RU" sz="4800" b="1" smtClean="0">
                <a:latin typeface="Times New Roman" pitchFamily="18" charset="0"/>
              </a:rPr>
              <a:t>Алгоритм розв’язування задач</a:t>
            </a:r>
            <a:r>
              <a:rPr lang="ru-RU" sz="4800" smtClean="0">
                <a:latin typeface="Times New Roman" pitchFamily="18" charset="0"/>
              </a:rPr>
              <a:t/>
            </a:r>
            <a:br>
              <a:rPr lang="ru-RU" sz="4800" smtClean="0">
                <a:latin typeface="Times New Roman" pitchFamily="18" charset="0"/>
              </a:rPr>
            </a:br>
            <a:endParaRPr lang="ru-RU" sz="4800" smtClean="0">
              <a:latin typeface="Times New Roman" pitchFamily="18" charset="0"/>
            </a:endParaRPr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395288" y="1773238"/>
            <a:ext cx="8596312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Ø"/>
            </a:pPr>
            <a:r>
              <a:rPr lang="uk-UA" sz="2500">
                <a:latin typeface="Times New Roman" pitchFamily="18" charset="0"/>
                <a:cs typeface="Arial" charset="0"/>
              </a:rPr>
              <a:t>Скласти рівняння реакції та урівняти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Ø"/>
            </a:pPr>
            <a:r>
              <a:rPr lang="uk-UA" sz="2500">
                <a:latin typeface="Times New Roman" pitchFamily="18" charset="0"/>
                <a:cs typeface="Arial" charset="0"/>
              </a:rPr>
              <a:t>Визначити кількість речовини, яка вказана в умові задачі за формулою, виходячи з маси (об’єму)</a:t>
            </a:r>
            <a:endParaRPr lang="en-US" sz="2500">
              <a:latin typeface="Times New Roman" pitchFamily="18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Ø"/>
            </a:pPr>
            <a:r>
              <a:rPr lang="uk-UA" sz="2500">
                <a:latin typeface="Times New Roman" pitchFamily="18" charset="0"/>
                <a:cs typeface="Arial" charset="0"/>
              </a:rPr>
              <a:t>Записати відому величину над рівнянням реакції, а також величину </a:t>
            </a:r>
            <a:r>
              <a:rPr lang="en-US" sz="2500" i="1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x</a:t>
            </a:r>
            <a:r>
              <a:rPr lang="uk-UA" sz="2500">
                <a:latin typeface="Times New Roman" pitchFamily="18" charset="0"/>
                <a:cs typeface="Arial" charset="0"/>
              </a:rPr>
              <a:t> тієї речовини, яку треба визначити.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Ø"/>
            </a:pPr>
            <a:r>
              <a:rPr lang="uk-UA" sz="2500">
                <a:latin typeface="Times New Roman" pitchFamily="18" charset="0"/>
                <a:cs typeface="Arial" charset="0"/>
              </a:rPr>
              <a:t>Під рівнянням реакції записати кількості цих речовин (визначаються за коефіцієнтами біля формул речовин)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Ø"/>
            </a:pPr>
            <a:r>
              <a:rPr lang="uk-UA" sz="2500">
                <a:latin typeface="Times New Roman" pitchFamily="18" charset="0"/>
                <a:cs typeface="Arial" charset="0"/>
              </a:rPr>
              <a:t>Скласти пропорцію і визначити величину </a:t>
            </a:r>
            <a:r>
              <a:rPr lang="en-US" sz="2500" i="1">
                <a:latin typeface="Times New Roman" pitchFamily="18" charset="0"/>
                <a:cs typeface="Arial" charset="0"/>
              </a:rPr>
              <a:t>x</a:t>
            </a:r>
            <a:r>
              <a:rPr lang="uk-UA" sz="2500">
                <a:latin typeface="Times New Roman" pitchFamily="18" charset="0"/>
                <a:cs typeface="Arial" charset="0"/>
              </a:rPr>
              <a:t>(моль).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Ø"/>
            </a:pPr>
            <a:r>
              <a:rPr lang="uk-UA" sz="2500">
                <a:latin typeface="Times New Roman" pitchFamily="18" charset="0"/>
                <a:cs typeface="Arial" charset="0"/>
              </a:rPr>
              <a:t>Визначити масу (об’єм) даної речовини за формулою.</a:t>
            </a:r>
            <a:endParaRPr lang="ru-RU" sz="2500"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71488" y="1657350"/>
            <a:ext cx="2451100" cy="2143125"/>
          </a:xfrm>
        </p:spPr>
        <p:txBody>
          <a:bodyPr lIns="92075" tIns="46038" rIns="92075" bIns="46038"/>
          <a:lstStyle/>
          <a:p>
            <a:pPr>
              <a:buFont typeface="Arial" charset="0"/>
              <a:buNone/>
            </a:pPr>
            <a:r>
              <a:rPr lang="ru-RU" sz="2000" b="1" smtClean="0">
                <a:solidFill>
                  <a:srgbClr val="663300"/>
                </a:solidFill>
                <a:latin typeface="Bookman Old Style" pitchFamily="18" charset="0"/>
              </a:rPr>
              <a:t>Дано:</a:t>
            </a:r>
          </a:p>
          <a:p>
            <a:pPr>
              <a:buFont typeface="Arial" charset="0"/>
              <a:buNone/>
            </a:pPr>
            <a:endParaRPr lang="ru-RU" sz="1800" b="1" smtClean="0">
              <a:solidFill>
                <a:srgbClr val="663300"/>
              </a:solidFill>
              <a:latin typeface="Bookman Old Style" pitchFamily="18" charset="0"/>
            </a:endParaRPr>
          </a:p>
          <a:p>
            <a:pPr>
              <a:buFont typeface="Arial" charset="0"/>
              <a:buNone/>
            </a:pPr>
            <a:r>
              <a:rPr lang="ru-RU" sz="2000" b="1" smtClean="0">
                <a:solidFill>
                  <a:srgbClr val="663300"/>
                </a:solidFill>
                <a:latin typeface="Bookman Old Style" pitchFamily="18" charset="0"/>
                <a:cs typeface="Times New Roman" pitchFamily="18" charset="0"/>
              </a:rPr>
              <a:t>ν</a:t>
            </a:r>
            <a:r>
              <a:rPr lang="ru-RU" sz="2000" b="1" smtClean="0">
                <a:solidFill>
                  <a:srgbClr val="663300"/>
                </a:solidFill>
                <a:latin typeface="Bookman Old Style" pitchFamily="18" charset="0"/>
              </a:rPr>
              <a:t>(H</a:t>
            </a:r>
            <a:r>
              <a:rPr lang="ru-RU" sz="2000" b="1" baseline="-25000" smtClean="0">
                <a:solidFill>
                  <a:srgbClr val="663300"/>
                </a:solidFill>
                <a:latin typeface="Bookman Old Style" pitchFamily="18" charset="0"/>
              </a:rPr>
              <a:t>2</a:t>
            </a:r>
            <a:r>
              <a:rPr lang="ru-RU" sz="2000" b="1" smtClean="0">
                <a:solidFill>
                  <a:srgbClr val="663300"/>
                </a:solidFill>
                <a:latin typeface="Bookman Old Style" pitchFamily="18" charset="0"/>
              </a:rPr>
              <a:t>) = 1,5 моль</a:t>
            </a:r>
          </a:p>
          <a:p>
            <a:pPr>
              <a:buFont typeface="Arial" charset="0"/>
              <a:buNone/>
            </a:pPr>
            <a:endParaRPr lang="ru-RU" sz="1800" b="1" smtClean="0">
              <a:solidFill>
                <a:srgbClr val="663300"/>
              </a:solidFill>
              <a:latin typeface="Bookman Old Style" pitchFamily="18" charset="0"/>
            </a:endParaRPr>
          </a:p>
          <a:p>
            <a:pPr>
              <a:buFont typeface="Arial" charset="0"/>
              <a:buNone/>
            </a:pPr>
            <a:r>
              <a:rPr lang="ru-RU" sz="2000" b="1" smtClean="0">
                <a:solidFill>
                  <a:srgbClr val="663300"/>
                </a:solidFill>
                <a:latin typeface="Bookman Old Style" pitchFamily="18" charset="0"/>
                <a:cs typeface="Times New Roman" pitchFamily="18" charset="0"/>
              </a:rPr>
              <a:t>ν</a:t>
            </a:r>
            <a:r>
              <a:rPr lang="ru-RU" sz="2000" b="1" smtClean="0">
                <a:solidFill>
                  <a:srgbClr val="663300"/>
                </a:solidFill>
                <a:latin typeface="Bookman Old Style" pitchFamily="18" charset="0"/>
              </a:rPr>
              <a:t>(</a:t>
            </a:r>
            <a:r>
              <a:rPr lang="en-US" sz="2000" b="1" smtClean="0">
                <a:solidFill>
                  <a:srgbClr val="663300"/>
                </a:solidFill>
                <a:latin typeface="Bookman Old Style" pitchFamily="18" charset="0"/>
              </a:rPr>
              <a:t>Al</a:t>
            </a:r>
            <a:r>
              <a:rPr lang="ru-RU" sz="2000" b="1" smtClean="0">
                <a:solidFill>
                  <a:srgbClr val="663300"/>
                </a:solidFill>
                <a:latin typeface="Bookman Old Style" pitchFamily="18" charset="0"/>
              </a:rPr>
              <a:t>) – ?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779838" y="1484313"/>
            <a:ext cx="5040312" cy="4897437"/>
          </a:xfrm>
        </p:spPr>
        <p:txBody>
          <a:bodyPr lIns="92075" tIns="46038" rIns="92075" bIns="46038"/>
          <a:lstStyle/>
          <a:p>
            <a:pPr>
              <a:buFont typeface="Arial" charset="0"/>
              <a:buNone/>
            </a:pPr>
            <a:r>
              <a:rPr lang="ru-RU" sz="2000" smtClean="0">
                <a:solidFill>
                  <a:srgbClr val="663300"/>
                </a:solidFill>
                <a:latin typeface="Times New Roman" pitchFamily="18" charset="0"/>
              </a:rPr>
              <a:t>Розв</a:t>
            </a:r>
            <a:r>
              <a:rPr lang="en-US" sz="2000" smtClean="0">
                <a:solidFill>
                  <a:srgbClr val="663300"/>
                </a:solidFill>
                <a:latin typeface="Times New Roman" pitchFamily="18" charset="0"/>
              </a:rPr>
              <a:t>’</a:t>
            </a:r>
            <a:r>
              <a:rPr lang="ru-RU" sz="2000" smtClean="0">
                <a:solidFill>
                  <a:srgbClr val="663300"/>
                </a:solidFill>
                <a:latin typeface="Times New Roman" pitchFamily="18" charset="0"/>
              </a:rPr>
              <a:t>язок :</a:t>
            </a:r>
          </a:p>
          <a:p>
            <a:pPr>
              <a:buFont typeface="Arial" charset="0"/>
              <a:buNone/>
            </a:pPr>
            <a:r>
              <a:rPr lang="en-US" sz="2000" b="1" smtClean="0">
                <a:solidFill>
                  <a:srgbClr val="663300"/>
                </a:solidFill>
                <a:latin typeface="Times New Roman" pitchFamily="18" charset="0"/>
              </a:rPr>
              <a:t>x</a:t>
            </a: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 моль                                  1,5 моль</a:t>
            </a:r>
          </a:p>
          <a:p>
            <a:pPr>
              <a:buFont typeface="Arial" charset="0"/>
              <a:buNone/>
            </a:pPr>
            <a:r>
              <a:rPr lang="en-US" sz="2800" b="1" smtClean="0">
                <a:solidFill>
                  <a:srgbClr val="663300"/>
                </a:solidFill>
                <a:latin typeface="Times New Roman" pitchFamily="18" charset="0"/>
              </a:rPr>
              <a:t>2Al + 6HCl = </a:t>
            </a:r>
            <a:r>
              <a:rPr lang="ru-RU" sz="2800" b="1" smtClean="0">
                <a:solidFill>
                  <a:srgbClr val="663300"/>
                </a:solidFill>
                <a:latin typeface="Times New Roman" pitchFamily="18" charset="0"/>
              </a:rPr>
              <a:t>2</a:t>
            </a:r>
            <a:r>
              <a:rPr lang="en-US" sz="2800" b="1" smtClean="0">
                <a:solidFill>
                  <a:srgbClr val="663300"/>
                </a:solidFill>
                <a:latin typeface="Times New Roman" pitchFamily="18" charset="0"/>
              </a:rPr>
              <a:t>AlCl</a:t>
            </a:r>
            <a:r>
              <a:rPr lang="en-US" sz="2800" b="1" baseline="-25000" smtClean="0">
                <a:solidFill>
                  <a:srgbClr val="663300"/>
                </a:solidFill>
                <a:latin typeface="Times New Roman" pitchFamily="18" charset="0"/>
              </a:rPr>
              <a:t>3</a:t>
            </a:r>
            <a:r>
              <a:rPr lang="en-US" sz="2800" b="1" smtClean="0">
                <a:solidFill>
                  <a:srgbClr val="663300"/>
                </a:solidFill>
                <a:latin typeface="Times New Roman" pitchFamily="18" charset="0"/>
              </a:rPr>
              <a:t> + 3H</a:t>
            </a:r>
            <a:r>
              <a:rPr lang="en-US" sz="2800" b="1" baseline="-25000" smtClean="0">
                <a:solidFill>
                  <a:srgbClr val="663300"/>
                </a:solidFill>
                <a:latin typeface="Times New Roman" pitchFamily="18" charset="0"/>
              </a:rPr>
              <a:t>2</a:t>
            </a:r>
            <a:r>
              <a:rPr lang="en-US" sz="2800" b="1" smtClean="0">
                <a:solidFill>
                  <a:srgbClr val="663300"/>
                </a:solidFill>
                <a:latin typeface="Times New Roman" pitchFamily="18" charset="0"/>
              </a:rPr>
              <a:t>↑</a:t>
            </a:r>
            <a:endParaRPr lang="en-US" sz="2800" b="1" baseline="-25000" smtClean="0">
              <a:solidFill>
                <a:srgbClr val="6633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en-US" sz="2000" b="1" smtClean="0">
                <a:solidFill>
                  <a:srgbClr val="663300"/>
                </a:solidFill>
                <a:latin typeface="Times New Roman" pitchFamily="18" charset="0"/>
              </a:rPr>
              <a:t>2 </a:t>
            </a: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моль                                   3 моль</a:t>
            </a:r>
          </a:p>
          <a:p>
            <a:pPr>
              <a:buFont typeface="Arial" charset="0"/>
              <a:buNone/>
            </a:pP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Складаємо пропорцію:</a:t>
            </a:r>
          </a:p>
          <a:p>
            <a:pPr>
              <a:buFont typeface="Arial" charset="0"/>
              <a:buNone/>
            </a:pP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          </a:t>
            </a:r>
            <a:r>
              <a:rPr lang="en-US" sz="2000" b="1" smtClean="0">
                <a:solidFill>
                  <a:srgbClr val="663300"/>
                </a:solidFill>
                <a:latin typeface="Times New Roman" pitchFamily="18" charset="0"/>
              </a:rPr>
              <a:t>x</a:t>
            </a: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 моль            1,5 моль</a:t>
            </a:r>
          </a:p>
          <a:p>
            <a:pPr>
              <a:lnSpc>
                <a:spcPct val="5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                            =</a:t>
            </a:r>
          </a:p>
          <a:p>
            <a:pPr>
              <a:lnSpc>
                <a:spcPct val="5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          2 моль              3 моль</a:t>
            </a:r>
          </a:p>
          <a:p>
            <a:pPr>
              <a:lnSpc>
                <a:spcPct val="5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                                </a:t>
            </a:r>
          </a:p>
          <a:p>
            <a:pPr>
              <a:lnSpc>
                <a:spcPct val="5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                        2 </a:t>
            </a:r>
            <a:r>
              <a:rPr lang="en-US" sz="2000" b="1" smtClean="0">
                <a:solidFill>
                  <a:srgbClr val="663300"/>
                </a:solidFill>
                <a:latin typeface="Times New Roman" pitchFamily="18" charset="0"/>
              </a:rPr>
              <a:t>·</a:t>
            </a: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1,5  </a:t>
            </a:r>
            <a:endParaRPr lang="en-US" sz="2000" b="1" smtClean="0">
              <a:solidFill>
                <a:srgbClr val="663300"/>
              </a:solidFill>
              <a:latin typeface="Times New Roman" pitchFamily="18" charset="0"/>
            </a:endParaRPr>
          </a:p>
          <a:p>
            <a:pPr>
              <a:lnSpc>
                <a:spcPct val="5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           </a:t>
            </a:r>
            <a:r>
              <a:rPr lang="en-US" sz="2000" b="1" smtClean="0">
                <a:solidFill>
                  <a:srgbClr val="663300"/>
                </a:solidFill>
                <a:latin typeface="Times New Roman" pitchFamily="18" charset="0"/>
              </a:rPr>
              <a:t>x</a:t>
            </a: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 =             </a:t>
            </a:r>
          </a:p>
          <a:p>
            <a:pPr>
              <a:lnSpc>
                <a:spcPct val="5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                          3</a:t>
            </a:r>
          </a:p>
          <a:p>
            <a:pPr>
              <a:lnSpc>
                <a:spcPct val="5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           </a:t>
            </a:r>
            <a:r>
              <a:rPr lang="en-US" sz="2000" b="1" smtClean="0">
                <a:solidFill>
                  <a:srgbClr val="663300"/>
                </a:solidFill>
                <a:latin typeface="Times New Roman" pitchFamily="18" charset="0"/>
              </a:rPr>
              <a:t>x = 1 (</a:t>
            </a: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моль)</a:t>
            </a:r>
          </a:p>
          <a:p>
            <a:pPr>
              <a:lnSpc>
                <a:spcPct val="50000"/>
              </a:lnSpc>
              <a:buFont typeface="Arial" charset="0"/>
              <a:buNone/>
            </a:pPr>
            <a:endParaRPr lang="ru-RU" sz="2000" b="1" smtClean="0">
              <a:solidFill>
                <a:srgbClr val="663300"/>
              </a:solidFill>
              <a:latin typeface="Times New Roman" pitchFamily="18" charset="0"/>
            </a:endParaRPr>
          </a:p>
          <a:p>
            <a:pPr>
              <a:lnSpc>
                <a:spcPct val="50000"/>
              </a:lnSpc>
              <a:buFont typeface="Arial" charset="0"/>
              <a:buNone/>
            </a:pPr>
            <a:r>
              <a:rPr lang="ru-RU" sz="2000" smtClean="0">
                <a:solidFill>
                  <a:srgbClr val="663300"/>
                </a:solidFill>
                <a:latin typeface="Times New Roman" pitchFamily="18" charset="0"/>
              </a:rPr>
              <a:t>Відповідь:</a:t>
            </a: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 </a:t>
            </a: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ν </a:t>
            </a: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(</a:t>
            </a:r>
            <a:r>
              <a:rPr lang="en-US" sz="2000" b="1" smtClean="0">
                <a:solidFill>
                  <a:srgbClr val="663300"/>
                </a:solidFill>
                <a:latin typeface="Times New Roman" pitchFamily="18" charset="0"/>
              </a:rPr>
              <a:t>Al</a:t>
            </a:r>
            <a:r>
              <a:rPr lang="ru-RU" sz="2000" b="1" smtClean="0">
                <a:solidFill>
                  <a:srgbClr val="663300"/>
                </a:solidFill>
                <a:latin typeface="Times New Roman" pitchFamily="18" charset="0"/>
              </a:rPr>
              <a:t>) = 1 моль</a:t>
            </a:r>
          </a:p>
          <a:p>
            <a:pPr>
              <a:buFont typeface="Arial" charset="0"/>
              <a:buNone/>
            </a:pPr>
            <a:endParaRPr lang="ru-RU" sz="2000" b="1" smtClean="0">
              <a:solidFill>
                <a:srgbClr val="663300"/>
              </a:solidFill>
              <a:latin typeface="Times New Roman" pitchFamily="18" charset="0"/>
            </a:endParaRPr>
          </a:p>
        </p:txBody>
      </p:sp>
      <p:sp>
        <p:nvSpPr>
          <p:cNvPr id="22532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42875"/>
            <a:ext cx="8596313" cy="1143000"/>
          </a:xfrm>
        </p:spPr>
        <p:txBody>
          <a:bodyPr lIns="92075" tIns="46038" rIns="92075" bIns="46038"/>
          <a:lstStyle/>
          <a:p>
            <a:r>
              <a:rPr lang="uk-UA" sz="2800" b="1" smtClean="0">
                <a:latin typeface="Times New Roman" pitchFamily="18" charset="0"/>
              </a:rPr>
              <a:t>Розрахуйте кількість речовини алюмінію, який необхідний для отримання 1,5 моль водню при реакції з соляною кислотою.</a:t>
            </a:r>
            <a:endParaRPr lang="ru-RU" sz="2800" b="1" smtClean="0">
              <a:latin typeface="Times New Roman" pitchFamily="18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333500" y="1484313"/>
            <a:ext cx="2374900" cy="2016125"/>
            <a:chOff x="840" y="935"/>
            <a:chExt cx="1496" cy="1270"/>
          </a:xfrm>
        </p:grpSpPr>
        <p:sp>
          <p:nvSpPr>
            <p:cNvPr id="22534" name="Line 9"/>
            <p:cNvSpPr>
              <a:spLocks noChangeShapeType="1"/>
            </p:cNvSpPr>
            <p:nvPr/>
          </p:nvSpPr>
          <p:spPr bwMode="auto">
            <a:xfrm>
              <a:off x="840" y="1797"/>
              <a:ext cx="1496" cy="0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35" name="Line 10"/>
            <p:cNvSpPr>
              <a:spLocks noChangeShapeType="1"/>
            </p:cNvSpPr>
            <p:nvPr/>
          </p:nvSpPr>
          <p:spPr bwMode="auto">
            <a:xfrm>
              <a:off x="2336" y="935"/>
              <a:ext cx="0" cy="1270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6011863" y="3933825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4284663" y="3933825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5292725" y="472440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9" name="AutoShape 1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403350" y="5300663"/>
            <a:ext cx="720725" cy="576262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ru-RU" sz="3200" b="1">
                <a:solidFill>
                  <a:srgbClr val="CC3300"/>
                </a:solidFill>
                <a:latin typeface="Bookman Old Style" pitchFamily="18" charset="0"/>
              </a:rPr>
              <a:t>А</a:t>
            </a:r>
          </a:p>
        </p:txBody>
      </p:sp>
      <p:sp>
        <p:nvSpPr>
          <p:cNvPr id="22540" name="AutoShape 16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1403350" y="6021388"/>
            <a:ext cx="720725" cy="576262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ru-RU" sz="2800" b="1">
                <a:solidFill>
                  <a:srgbClr val="CC3300"/>
                </a:solidFill>
                <a:latin typeface="Bookman Old Style" pitchFamily="18" charset="0"/>
              </a:rPr>
              <a:t>ПС</a:t>
            </a:r>
          </a:p>
        </p:txBody>
      </p:sp>
      <p:sp>
        <p:nvSpPr>
          <p:cNvPr id="22541" name="AutoShape 1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165850"/>
            <a:ext cx="576263" cy="47625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kumimoji="1" lang="en-US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63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163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63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1639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1639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  <p:bldP spid="16390" grpId="0" build="p"/>
      <p:bldP spid="16395" grpId="0" animBg="1"/>
      <p:bldP spid="16396" grpId="0" animBg="1"/>
      <p:bldP spid="1639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50825" y="476250"/>
            <a:ext cx="8713788" cy="512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533400"/>
            <a:r>
              <a:rPr lang="uk-UA" sz="6600">
                <a:latin typeface="Times New Roman" pitchFamily="18" charset="0"/>
              </a:rPr>
              <a:t>Визначити  масу купрум (II) оксиду, який утворюється при розкладі  14,7 г купрум (II) гідроксиду.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   </a:t>
            </a:r>
            <a:endParaRPr lang="ru-RU" smtClean="0"/>
          </a:p>
        </p:txBody>
      </p:sp>
      <p:sp>
        <p:nvSpPr>
          <p:cNvPr id="23556" name="Rectangle 7"/>
          <p:cNvSpPr>
            <a:spLocks noChangeArrowheads="1"/>
          </p:cNvSpPr>
          <p:nvPr/>
        </p:nvSpPr>
        <p:spPr bwMode="auto">
          <a:xfrm>
            <a:off x="395288" y="404813"/>
            <a:ext cx="8497887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indent="444500"/>
            <a:r>
              <a:rPr lang="uk-UA" sz="6600">
                <a:latin typeface="Times New Roman" pitchFamily="18" charset="0"/>
              </a:rPr>
              <a:t>Розрахувати  масу солі, яка  утвориться при взаємодії 13 г цинку з соляною кислотою.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7"/>
          <p:cNvSpPr>
            <a:spLocks noChangeArrowheads="1"/>
          </p:cNvSpPr>
          <p:nvPr>
            <p:ph type="title"/>
          </p:nvPr>
        </p:nvSpPr>
        <p:spPr>
          <a:xfrm>
            <a:off x="457200" y="274638"/>
            <a:ext cx="8229600" cy="5459412"/>
          </a:xfrm>
          <a:noFill/>
          <a:ln/>
        </p:spPr>
        <p:txBody>
          <a:bodyPr/>
          <a:lstStyle/>
          <a:p>
            <a:pPr indent="533400" algn="l"/>
            <a:r>
              <a:rPr lang="uk-UA" sz="6600" smtClean="0">
                <a:latin typeface="Times New Roman" pitchFamily="18" charset="0"/>
              </a:rPr>
              <a:t>Який об’єм кисню (н.у.) утворюється при розкладі  6 г магній оксиду.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7"/>
          <p:cNvSpPr>
            <a:spLocks noChangeArrowheads="1"/>
          </p:cNvSpPr>
          <p:nvPr>
            <p:ph type="title"/>
          </p:nvPr>
        </p:nvSpPr>
        <p:spPr>
          <a:xfrm>
            <a:off x="395288" y="333375"/>
            <a:ext cx="8435975" cy="6192838"/>
          </a:xfrm>
          <a:noFill/>
          <a:ln/>
        </p:spPr>
        <p:txBody>
          <a:bodyPr/>
          <a:lstStyle/>
          <a:p>
            <a:pPr indent="533400" algn="l"/>
            <a:r>
              <a:rPr lang="uk-UA" sz="6600" smtClean="0">
                <a:latin typeface="Times New Roman" pitchFamily="18" charset="0"/>
              </a:rPr>
              <a:t>Розрахувати, який об’єм водню  повинен  вступити в реакцію з купрум (II) оксидом, для утворення 32 г міді.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356</Words>
  <Application>Microsoft Office PowerPoint</Application>
  <PresentationFormat>Экран (4:3)</PresentationFormat>
  <Paragraphs>94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Calibri</vt:lpstr>
      <vt:lpstr>Arial</vt:lpstr>
      <vt:lpstr>Times New Roman</vt:lpstr>
      <vt:lpstr>Tahoma</vt:lpstr>
      <vt:lpstr>Monotype Corsiva</vt:lpstr>
      <vt:lpstr>Candara</vt:lpstr>
      <vt:lpstr>Wingdings</vt:lpstr>
      <vt:lpstr>Bookman Old Style</vt:lpstr>
      <vt:lpstr>Тема Office</vt:lpstr>
      <vt:lpstr>Слайд 1</vt:lpstr>
      <vt:lpstr>Слайд 2</vt:lpstr>
      <vt:lpstr>Епіграфи</vt:lpstr>
      <vt:lpstr>Алгоритм розв’язування задач </vt:lpstr>
      <vt:lpstr>Розрахуйте кількість речовини алюмінію, який необхідний для отримання 1,5 моль водню при реакції з соляною кислотою.</vt:lpstr>
      <vt:lpstr>Слайд 6</vt:lpstr>
      <vt:lpstr>   </vt:lpstr>
      <vt:lpstr>Який об’єм кисню (н.у.) утворюється при розкладі  6 г магній оксиду.</vt:lpstr>
      <vt:lpstr>Розрахувати, який об’єм водню  повинен  вступити в реакцію з купрум (II) оксидом, для утворення 32 г міді.</vt:lpstr>
      <vt:lpstr>Слайд 10</vt:lpstr>
      <vt:lpstr>Слайд 11</vt:lpstr>
      <vt:lpstr>ДОМАШНЄ ЗАВДАННЯ: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User</cp:lastModifiedBy>
  <cp:revision>8</cp:revision>
  <dcterms:created xsi:type="dcterms:W3CDTF">2013-09-07T18:35:40Z</dcterms:created>
  <dcterms:modified xsi:type="dcterms:W3CDTF">2006-09-08T04:33:40Z</dcterms:modified>
</cp:coreProperties>
</file>