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317" r:id="rId2"/>
    <p:sldId id="318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259" r:id="rId11"/>
    <p:sldId id="364" r:id="rId12"/>
    <p:sldId id="279" r:id="rId13"/>
    <p:sldId id="365" r:id="rId14"/>
  </p:sldIdLst>
  <p:sldSz cx="9144000" cy="5143500" type="screen16x9"/>
  <p:notesSz cx="6858000" cy="9144000"/>
  <p:embeddedFontLst>
    <p:embeddedFont>
      <p:font typeface="Alegreya" panose="020B060402020202020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339933"/>
    <a:srgbClr val="99CCFF"/>
    <a:srgbClr val="6A9A66"/>
    <a:srgbClr val="7D8A00"/>
    <a:srgbClr val="626C00"/>
    <a:srgbClr val="6B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36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XcIoy-NH3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utt.ly/Ee8WKPwu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rive.google.com/file/d/16rR4U_ZJU5Mch-IE2C3n8RLnsAOOX-t5/view?usp=drive_link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РЕГУЛЯТОРНІ СИСТЕМИ ОРГАНІЗМУ ЛЮДИНИ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73555" y="1863180"/>
            <a:ext cx="8219727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1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Профілактика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захворювань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lvl="0"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нервової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системи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87" y="4299526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862706" y="4388178"/>
            <a:ext cx="4917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навантаження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організм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сучасної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негативно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впливають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нервову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систему?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716" y="2919846"/>
            <a:ext cx="2600257" cy="208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0" y="472174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21" y="2891343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891110" y="293573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3311" y="951706"/>
            <a:ext cx="7496783" cy="2042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Порушення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виникати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разі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ушкодження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структур (</a:t>
            </a:r>
            <a:r>
              <a:rPr lang="ru-RU" dirty="0" err="1">
                <a:solidFill>
                  <a:schemeClr val="tx1"/>
                </a:solidFill>
              </a:rPr>
              <a:t>травмування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запалень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інфекційних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захворювань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Тривала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втома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емоційні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наван­таження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порушити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рівновагу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нервовій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призвести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виснаження</a:t>
            </a:r>
            <a:r>
              <a:rPr lang="ru-RU" dirty="0">
                <a:solidFill>
                  <a:schemeClr val="tx1"/>
                </a:solidFill>
              </a:rPr>
              <a:t>. Так </a:t>
            </a:r>
            <a:r>
              <a:rPr lang="ru-RU" dirty="0" err="1">
                <a:solidFill>
                  <a:schemeClr val="tx1"/>
                </a:solidFill>
              </a:rPr>
              <a:t>виникають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неврози</a:t>
            </a:r>
            <a:r>
              <a:rPr lang="ru-RU" dirty="0">
                <a:solidFill>
                  <a:schemeClr val="tx1"/>
                </a:solidFill>
              </a:rPr>
              <a:t>. Для </a:t>
            </a:r>
            <a:r>
              <a:rPr lang="ru-RU" dirty="0" err="1">
                <a:solidFill>
                  <a:schemeClr val="tx1"/>
                </a:solidFill>
              </a:rPr>
              <a:t>профілактики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порушень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інфекції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вражають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нервову</a:t>
            </a:r>
            <a:r>
              <a:rPr lang="ru-RU" dirty="0">
                <a:solidFill>
                  <a:schemeClr val="tx1"/>
                </a:solidFill>
              </a:rPr>
              <a:t> систему, </a:t>
            </a:r>
            <a:r>
              <a:rPr lang="ru-RU" dirty="0" err="1">
                <a:solidFill>
                  <a:schemeClr val="tx1"/>
                </a:solidFill>
              </a:rPr>
              <a:t>дотримуватись</a:t>
            </a:r>
            <a:r>
              <a:rPr lang="ru-RU" dirty="0">
                <a:solidFill>
                  <a:schemeClr val="tx1"/>
                </a:solidFill>
              </a:rPr>
              <a:t> режиму </a:t>
            </a:r>
            <a:r>
              <a:rPr lang="ru-RU" dirty="0" err="1">
                <a:solidFill>
                  <a:schemeClr val="tx1"/>
                </a:solidFill>
              </a:rPr>
              <a:t>праці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відпочинку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розвиватись</a:t>
            </a:r>
            <a:r>
              <a:rPr lang="ru-RU" dirty="0">
                <a:solidFill>
                  <a:schemeClr val="tx1"/>
                </a:solidFill>
              </a:rPr>
              <a:t> духовно.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385226"/>
            <a:ext cx="7490298" cy="1575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якійсь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спричинити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порушення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</a:t>
            </a:r>
            <a:r>
              <a:rPr lang="ru-RU" dirty="0">
                <a:solidFill>
                  <a:schemeClr val="tx1"/>
                </a:solidFill>
              </a:rPr>
              <a:t>-     </a:t>
            </a:r>
            <a:r>
              <a:rPr lang="ru-RU" dirty="0" err="1">
                <a:solidFill>
                  <a:schemeClr val="tx1"/>
                </a:solidFill>
              </a:rPr>
              <a:t>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булінг</a:t>
            </a:r>
            <a:r>
              <a:rPr lang="ru-RU" dirty="0">
                <a:solidFill>
                  <a:schemeClr val="tx1"/>
                </a:solidFill>
              </a:rPr>
              <a:t> стати причиною </a:t>
            </a:r>
            <a:r>
              <a:rPr lang="ru-RU" dirty="0" err="1">
                <a:solidFill>
                  <a:schemeClr val="tx1"/>
                </a:solidFill>
              </a:rPr>
              <a:t>нервових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розладів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рефлексивні</a:t>
            </a:r>
            <a:r>
              <a:rPr lang="ru-RU" dirty="0">
                <a:solidFill>
                  <a:schemeClr val="tx1"/>
                </a:solidFill>
              </a:rPr>
              <a:t> практики </a:t>
            </a:r>
            <a:r>
              <a:rPr lang="ru-RU" dirty="0" err="1">
                <a:solidFill>
                  <a:schemeClr val="tx1"/>
                </a:solidFill>
              </a:rPr>
              <a:t>самодопомоги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можете </a:t>
            </a:r>
            <a:r>
              <a:rPr lang="ru-RU" dirty="0" err="1">
                <a:solidFill>
                  <a:schemeClr val="tx1"/>
                </a:solidFill>
              </a:rPr>
              <a:t>використати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разі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погір</a:t>
            </a:r>
            <a:r>
              <a:rPr lang="ru-RU" dirty="0">
                <a:solidFill>
                  <a:schemeClr val="tx1"/>
                </a:solidFill>
              </a:rPr>
              <a:t>-      </a:t>
            </a:r>
            <a:r>
              <a:rPr lang="ru-RU" dirty="0" err="1">
                <a:solidFill>
                  <a:schemeClr val="tx1"/>
                </a:solidFill>
              </a:rPr>
              <a:t>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свого</a:t>
            </a:r>
            <a:r>
              <a:rPr lang="ru-RU" dirty="0">
                <a:solidFill>
                  <a:schemeClr val="tx1"/>
                </a:solidFill>
              </a:rPr>
              <a:t> настрою?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тренувати</a:t>
            </a:r>
            <a:r>
              <a:rPr lang="ru-RU" dirty="0">
                <a:solidFill>
                  <a:schemeClr val="tx1"/>
                </a:solidFill>
              </a:rPr>
              <a:t> свою </a:t>
            </a:r>
            <a:r>
              <a:rPr lang="ru-RU" dirty="0" err="1">
                <a:solidFill>
                  <a:schemeClr val="tx1"/>
                </a:solidFill>
              </a:rPr>
              <a:t>нервову</a:t>
            </a:r>
            <a:r>
              <a:rPr lang="ru-RU" dirty="0">
                <a:solidFill>
                  <a:schemeClr val="tx1"/>
                </a:solidFill>
              </a:rPr>
              <a:t> систему </a:t>
            </a:r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негативних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чинників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208;p25"/>
          <p:cNvSpPr txBox="1"/>
          <p:nvPr/>
        </p:nvSpPr>
        <p:spPr>
          <a:xfrm>
            <a:off x="99145" y="407726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ПЕРЕВІРТЕ СВОЇ ЗНАННЯ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145" y="767277"/>
            <a:ext cx="8903668" cy="43704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/>
              <a:t>1.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наведених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розладів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неадекватною </a:t>
            </a:r>
            <a:r>
              <a:rPr lang="ru-RU" dirty="0" err="1"/>
              <a:t>реакцією</a:t>
            </a:r>
            <a:r>
              <a:rPr lang="ru-RU" dirty="0"/>
              <a:t> на </a:t>
            </a:r>
            <a:r>
              <a:rPr lang="ru-RU" dirty="0" err="1"/>
              <a:t>стрес</a:t>
            </a:r>
            <a:r>
              <a:rPr lang="ru-RU" dirty="0"/>
              <a:t>, але без </a:t>
            </a:r>
            <a:r>
              <a:rPr lang="ru-RU" dirty="0" err="1"/>
              <a:t>втрати</a:t>
            </a:r>
            <a:r>
              <a:rPr lang="ru-RU" dirty="0"/>
              <a:t> контакту з </a:t>
            </a:r>
            <a:r>
              <a:rPr lang="ru-RU" dirty="0" err="1"/>
              <a:t>реальністю</a:t>
            </a:r>
            <a:r>
              <a:rPr lang="ru-RU" dirty="0"/>
              <a:t>: а) </a:t>
            </a:r>
            <a:r>
              <a:rPr lang="ru-RU" dirty="0" err="1"/>
              <a:t>поліомієліт</a:t>
            </a:r>
            <a:r>
              <a:rPr lang="ru-RU" dirty="0"/>
              <a:t>; б) </a:t>
            </a:r>
            <a:r>
              <a:rPr lang="ru-RU" dirty="0" err="1"/>
              <a:t>менінгіт</a:t>
            </a:r>
            <a:r>
              <a:rPr lang="ru-RU" dirty="0"/>
              <a:t>; в) невроз; г) психоз.</a:t>
            </a:r>
          </a:p>
          <a:p>
            <a:pPr>
              <a:spcBef>
                <a:spcPts val="600"/>
              </a:spcBef>
            </a:pPr>
            <a:r>
              <a:rPr lang="ru-RU" dirty="0"/>
              <a:t>2. Яке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галюцинацій</a:t>
            </a:r>
            <a:r>
              <a:rPr lang="ru-RU" dirty="0"/>
              <a:t> та </a:t>
            </a:r>
            <a:r>
              <a:rPr lang="ru-RU" dirty="0" err="1"/>
              <a:t>марення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серйозне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та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: а) </a:t>
            </a:r>
            <a:r>
              <a:rPr lang="ru-RU" dirty="0" err="1"/>
              <a:t>поліневрит</a:t>
            </a:r>
            <a:r>
              <a:rPr lang="ru-RU" dirty="0"/>
              <a:t>; б) невроз; в) психоз; г) </a:t>
            </a:r>
            <a:r>
              <a:rPr lang="ru-RU" dirty="0" err="1"/>
              <a:t>менінгіт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</a:pPr>
            <a:r>
              <a:rPr lang="ru-RU" dirty="0"/>
              <a:t>3.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структур є характерною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менінгіту</a:t>
            </a:r>
            <a:r>
              <a:rPr lang="ru-RU" dirty="0"/>
              <a:t>: а) </a:t>
            </a:r>
            <a:r>
              <a:rPr lang="ru-RU" dirty="0" err="1"/>
              <a:t>спинномозкових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; б)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стовбурів</a:t>
            </a:r>
            <a:r>
              <a:rPr lang="ru-RU" dirty="0"/>
              <a:t>; в) головного </a:t>
            </a:r>
            <a:r>
              <a:rPr lang="ru-RU" dirty="0" err="1"/>
              <a:t>мозку</a:t>
            </a:r>
            <a:r>
              <a:rPr lang="ru-RU" dirty="0"/>
              <a:t> (</a:t>
            </a:r>
            <a:r>
              <a:rPr lang="ru-RU" dirty="0" err="1"/>
              <a:t>паренхіми</a:t>
            </a:r>
            <a:r>
              <a:rPr lang="ru-RU" dirty="0"/>
              <a:t>); г) </a:t>
            </a:r>
            <a:r>
              <a:rPr lang="ru-RU" dirty="0" err="1"/>
              <a:t>оболонок</a:t>
            </a:r>
            <a:r>
              <a:rPr lang="ru-RU" dirty="0"/>
              <a:t> головного та спинного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</a:pPr>
            <a:r>
              <a:rPr lang="ru-RU" dirty="0"/>
              <a:t>4. Яке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наведених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є </a:t>
            </a:r>
            <a:r>
              <a:rPr lang="ru-RU" dirty="0" err="1"/>
              <a:t>вірусним</a:t>
            </a:r>
            <a:r>
              <a:rPr lang="ru-RU" dirty="0"/>
              <a:t> та </a:t>
            </a:r>
            <a:r>
              <a:rPr lang="ru-RU" dirty="0" err="1"/>
              <a:t>вражає</a:t>
            </a:r>
            <a:r>
              <a:rPr lang="ru-RU" dirty="0"/>
              <a:t> в основному </a:t>
            </a:r>
            <a:r>
              <a:rPr lang="ru-RU" dirty="0" err="1"/>
              <a:t>рухові</a:t>
            </a:r>
            <a:r>
              <a:rPr lang="ru-RU" dirty="0"/>
              <a:t> </a:t>
            </a:r>
            <a:r>
              <a:rPr lang="ru-RU" dirty="0" err="1"/>
              <a:t>нейрони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паралічу</a:t>
            </a:r>
            <a:r>
              <a:rPr lang="ru-RU" dirty="0"/>
              <a:t>: а) </a:t>
            </a:r>
            <a:r>
              <a:rPr lang="ru-RU" dirty="0" err="1"/>
              <a:t>енцефаліт</a:t>
            </a:r>
            <a:r>
              <a:rPr lang="ru-RU" dirty="0"/>
              <a:t>; б) </a:t>
            </a:r>
            <a:r>
              <a:rPr lang="ru-RU" dirty="0" err="1"/>
              <a:t>поліневрит</a:t>
            </a:r>
            <a:r>
              <a:rPr lang="ru-RU" dirty="0"/>
              <a:t>; в) </a:t>
            </a:r>
            <a:r>
              <a:rPr lang="ru-RU" dirty="0" err="1"/>
              <a:t>менінгіт</a:t>
            </a:r>
            <a:r>
              <a:rPr lang="ru-RU" dirty="0"/>
              <a:t>; г) </a:t>
            </a:r>
            <a:r>
              <a:rPr lang="ru-RU" dirty="0" err="1"/>
              <a:t>поліомієліт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</a:pPr>
            <a:r>
              <a:rPr lang="ru-RU" dirty="0"/>
              <a:t>5. Яке з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тверджень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ключову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неврозом та психозом: а) невроз є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психосоматичним</a:t>
            </a:r>
            <a:r>
              <a:rPr lang="ru-RU" dirty="0"/>
              <a:t> </a:t>
            </a:r>
            <a:r>
              <a:rPr lang="ru-RU" dirty="0" err="1"/>
              <a:t>розладом</a:t>
            </a:r>
            <a:r>
              <a:rPr lang="ru-RU" dirty="0"/>
              <a:t>; б) невроз </a:t>
            </a:r>
            <a:r>
              <a:rPr lang="ru-RU" dirty="0" err="1"/>
              <a:t>завжди</a:t>
            </a:r>
            <a:r>
              <a:rPr lang="ru-RU" dirty="0"/>
              <a:t> легший за психоз; в) психоз </a:t>
            </a:r>
            <a:r>
              <a:rPr lang="ru-RU" dirty="0" err="1"/>
              <a:t>лікується</a:t>
            </a:r>
            <a:r>
              <a:rPr lang="ru-RU" dirty="0"/>
              <a:t> медикаментами, а  невроз –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психотерапією</a:t>
            </a:r>
            <a:r>
              <a:rPr lang="ru-RU" dirty="0"/>
              <a:t>; г) при </a:t>
            </a:r>
            <a:r>
              <a:rPr lang="ru-RU" dirty="0" err="1"/>
              <a:t>психозі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з </a:t>
            </a:r>
            <a:r>
              <a:rPr lang="ru-RU" dirty="0" err="1"/>
              <a:t>реальністю</a:t>
            </a:r>
            <a:r>
              <a:rPr lang="ru-RU" dirty="0"/>
              <a:t>, а при </a:t>
            </a:r>
            <a:r>
              <a:rPr lang="ru-RU" dirty="0" err="1"/>
              <a:t>неврозі</a:t>
            </a:r>
            <a:r>
              <a:rPr lang="ru-RU" dirty="0"/>
              <a:t> – </a:t>
            </a:r>
            <a:r>
              <a:rPr lang="ru-RU" dirty="0" err="1"/>
              <a:t>ні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</a:pPr>
            <a:r>
              <a:rPr lang="ru-RU" dirty="0"/>
              <a:t>6. </a:t>
            </a:r>
            <a:r>
              <a:rPr lang="ru-RU" dirty="0" err="1"/>
              <a:t>Який</a:t>
            </a:r>
            <a:r>
              <a:rPr lang="ru-RU" dirty="0"/>
              <a:t> шлях </a:t>
            </a:r>
            <a:r>
              <a:rPr lang="ru-RU" dirty="0" err="1"/>
              <a:t>передачі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для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поліомієліту</a:t>
            </a:r>
            <a:r>
              <a:rPr lang="ru-RU" dirty="0"/>
              <a:t>: а) фекально-</a:t>
            </a:r>
            <a:r>
              <a:rPr lang="ru-RU" dirty="0" err="1"/>
              <a:t>оральний</a:t>
            </a:r>
            <a:r>
              <a:rPr lang="ru-RU" dirty="0"/>
              <a:t>, </a:t>
            </a:r>
          </a:p>
          <a:p>
            <a:r>
              <a:rPr lang="ru-RU" dirty="0"/>
              <a:t>б) через кров, в) </a:t>
            </a:r>
            <a:r>
              <a:rPr lang="ru-RU" dirty="0" err="1"/>
              <a:t>повітряно-крапельний</a:t>
            </a:r>
            <a:r>
              <a:rPr lang="ru-RU" dirty="0"/>
              <a:t>, г) через укуси комах.</a:t>
            </a:r>
          </a:p>
          <a:p>
            <a:pPr>
              <a:spcBef>
                <a:spcPts val="600"/>
              </a:spcBef>
            </a:pPr>
            <a:r>
              <a:rPr lang="ru-RU" dirty="0"/>
              <a:t>7. Яке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часто </a:t>
            </a:r>
            <a:r>
              <a:rPr lang="ru-RU" dirty="0" err="1"/>
              <a:t>розглядається</a:t>
            </a:r>
            <a:r>
              <a:rPr lang="ru-RU" dirty="0"/>
              <a:t> як «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на </a:t>
            </a:r>
            <a:r>
              <a:rPr lang="ru-RU" dirty="0" err="1"/>
              <a:t>важку</a:t>
            </a:r>
            <a:r>
              <a:rPr lang="ru-RU" dirty="0"/>
              <a:t> </a:t>
            </a:r>
            <a:r>
              <a:rPr lang="ru-RU" dirty="0" err="1"/>
              <a:t>психічну</a:t>
            </a:r>
            <a:r>
              <a:rPr lang="ru-RU" dirty="0"/>
              <a:t> </a:t>
            </a:r>
          </a:p>
          <a:p>
            <a:r>
              <a:rPr lang="ru-RU" dirty="0"/>
              <a:t>травму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хронічний</a:t>
            </a:r>
            <a:r>
              <a:rPr lang="ru-RU" dirty="0"/>
              <a:t> </a:t>
            </a:r>
            <a:r>
              <a:rPr lang="ru-RU" dirty="0" err="1"/>
              <a:t>стрес</a:t>
            </a:r>
            <a:r>
              <a:rPr lang="ru-RU" dirty="0"/>
              <a:t>» без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: а) </a:t>
            </a:r>
            <a:r>
              <a:rPr lang="ru-RU" dirty="0" err="1"/>
              <a:t>менінгіт</a:t>
            </a:r>
            <a:r>
              <a:rPr lang="ru-RU" dirty="0"/>
              <a:t>, </a:t>
            </a:r>
          </a:p>
          <a:p>
            <a:r>
              <a:rPr lang="ru-RU" dirty="0"/>
              <a:t>б) невроз, в) психоз, г) </a:t>
            </a:r>
            <a:r>
              <a:rPr lang="ru-RU" dirty="0" err="1"/>
              <a:t>поліомієліт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814" y="3890631"/>
            <a:ext cx="1332186" cy="12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92593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93346" y="1818570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13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205" y="2315183"/>
            <a:ext cx="3267075" cy="2552700"/>
          </a:xfrm>
          <a:prstGeom prst="rect">
            <a:avLst/>
          </a:prstGeom>
        </p:spPr>
      </p:pic>
      <p:sp>
        <p:nvSpPr>
          <p:cNvPr id="11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sp>
        <p:nvSpPr>
          <p:cNvPr id="11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8810" y="1385248"/>
            <a:ext cx="7474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solidFill>
                  <a:srgbClr val="212121"/>
                </a:solidFill>
                <a:latin typeface="Open Sans"/>
              </a:rPr>
              <a:t>Уроки</a:t>
            </a:r>
            <a:r>
              <a:rPr lang="uk-UA" dirty="0">
                <a:solidFill>
                  <a:srgbClr val="212121"/>
                </a:solidFill>
                <a:latin typeface="Open Sans"/>
              </a:rPr>
              <a:t> біології, </a:t>
            </a:r>
            <a:r>
              <a:rPr lang="uk-UA" dirty="0" err="1">
                <a:solidFill>
                  <a:srgbClr val="212121"/>
                </a:solidFill>
                <a:latin typeface="Open Sans"/>
              </a:rPr>
              <a:t>Тютюнникова</a:t>
            </a:r>
            <a:r>
              <a:rPr lang="uk-UA" dirty="0">
                <a:solidFill>
                  <a:srgbClr val="212121"/>
                </a:solidFill>
                <a:latin typeface="Open Sans"/>
              </a:rPr>
              <a:t> Наталія. Біологія людини. Профілактика захворювань нервової системи, 2022. </a:t>
            </a:r>
            <a:r>
              <a:rPr lang="en-US" i="1" dirty="0">
                <a:solidFill>
                  <a:srgbClr val="212121"/>
                </a:solidFill>
                <a:latin typeface="Open Sans"/>
              </a:rPr>
              <a:t>YouTube</a:t>
            </a:r>
            <a:r>
              <a:rPr lang="en-US" dirty="0">
                <a:solidFill>
                  <a:srgbClr val="212121"/>
                </a:solidFill>
                <a:latin typeface="Open Sans"/>
              </a:rPr>
              <a:t>. URL: </a:t>
            </a:r>
            <a:r>
              <a:rPr lang="en-US" dirty="0">
                <a:solidFill>
                  <a:srgbClr val="1A57AA"/>
                </a:solidFill>
                <a:latin typeface="Open Sans"/>
                <a:hlinkClick r:id="rId3"/>
              </a:rPr>
              <a:t>https://www.youtube.com/watch?v=8XcIoy-NH3o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9" y="696297"/>
            <a:ext cx="603031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0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6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Психічне здоров’я людини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291" y="844203"/>
            <a:ext cx="853093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Психічне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здоров’я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– стан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Психічне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благополуччя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endParaRPr lang="ru-RU" dirty="0"/>
          </a:p>
          <a:p>
            <a:pPr algn="ctr"/>
            <a:r>
              <a:rPr lang="ru-RU" dirty="0"/>
              <a:t>стан,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гармонію</a:t>
            </a:r>
            <a:r>
              <a:rPr lang="ru-RU" dirty="0"/>
              <a:t> та </a:t>
            </a:r>
            <a:r>
              <a:rPr lang="ru-RU" dirty="0" err="1"/>
              <a:t>задоволення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впевненість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долати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3291" y="1909605"/>
            <a:ext cx="3117273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b="1" dirty="0" err="1"/>
              <a:t>стабільного</a:t>
            </a:r>
            <a:r>
              <a:rPr lang="ru-RU" b="1" dirty="0"/>
              <a:t> </a:t>
            </a:r>
            <a:r>
              <a:rPr lang="ru-RU" b="1" dirty="0" err="1"/>
              <a:t>емоційного</a:t>
            </a:r>
            <a:r>
              <a:rPr lang="ru-RU" b="1" dirty="0"/>
              <a:t> стану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3176" y="2811638"/>
            <a:ext cx="360564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емоціями</a:t>
            </a:r>
            <a:r>
              <a:rPr lang="ru-RU" dirty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інтелектуальний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endParaRPr lang="ru-RU" dirty="0"/>
          </a:p>
        </p:txBody>
      </p:sp>
      <p:sp>
        <p:nvSpPr>
          <p:cNvPr id="14" name="Стрелка углом вверх 13"/>
          <p:cNvSpPr/>
          <p:nvPr/>
        </p:nvSpPr>
        <p:spPr>
          <a:xfrm rot="5400000">
            <a:off x="498114" y="2858152"/>
            <a:ext cx="634494" cy="383813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34042" y="1887410"/>
            <a:ext cx="333777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err="1"/>
              <a:t>Психічне</a:t>
            </a:r>
            <a:r>
              <a:rPr lang="ru-RU" b="1" dirty="0"/>
              <a:t> </a:t>
            </a:r>
            <a:r>
              <a:rPr lang="ru-RU" b="1" dirty="0" err="1"/>
              <a:t>здоров’я</a:t>
            </a:r>
            <a:r>
              <a:rPr lang="ru-RU" b="1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42347" y="2278937"/>
            <a:ext cx="26243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/>
              <a:t>усвідомлювати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err="1"/>
              <a:t>усвідомлювати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потреб</a:t>
            </a:r>
          </a:p>
        </p:txBody>
      </p:sp>
      <p:sp>
        <p:nvSpPr>
          <p:cNvPr id="18" name="Стрелка углом вверх 17"/>
          <p:cNvSpPr/>
          <p:nvPr/>
        </p:nvSpPr>
        <p:spPr>
          <a:xfrm rot="5400000">
            <a:off x="5354175" y="2456363"/>
            <a:ext cx="634494" cy="383813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Порушення діяльності нервової системи людини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327" y="844203"/>
            <a:ext cx="8291946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Причинами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зовнішні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впливи</a:t>
            </a:r>
            <a:r>
              <a:rPr lang="ru-RU" dirty="0"/>
              <a:t>: 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електричне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 і </a:t>
            </a:r>
            <a:r>
              <a:rPr lang="ru-RU" dirty="0" err="1"/>
              <a:t>периферичних</a:t>
            </a:r>
            <a:r>
              <a:rPr lang="ru-RU" dirty="0"/>
              <a:t> структур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ушкодження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струс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перегрівання</a:t>
            </a:r>
            <a:r>
              <a:rPr lang="ru-RU" dirty="0"/>
              <a:t> та </a:t>
            </a:r>
            <a:r>
              <a:rPr lang="ru-RU" dirty="0" err="1"/>
              <a:t>переохолодження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269" y="2757760"/>
            <a:ext cx="399026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спричиненими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вірусами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бактеріями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протозоями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тощо</a:t>
            </a:r>
            <a:endParaRPr lang="ru-RU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8822" y="2556338"/>
            <a:ext cx="101983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75000"/>
                  </a:schemeClr>
                </a:solidFill>
              </a:rPr>
              <a:t>Менінгіт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300" y="3445642"/>
            <a:ext cx="138211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75000"/>
                  </a:schemeClr>
                </a:solidFill>
              </a:rPr>
              <a:t>поліомієліт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300" y="2999834"/>
            <a:ext cx="136928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75000"/>
                  </a:schemeClr>
                </a:solidFill>
              </a:rPr>
              <a:t>поліневрит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>
            <a:stCxn id="6" idx="3"/>
            <a:endCxn id="8" idx="1"/>
          </p:cNvCxnSpPr>
          <p:nvPr/>
        </p:nvCxnSpPr>
        <p:spPr>
          <a:xfrm flipV="1">
            <a:off x="4187536" y="2710227"/>
            <a:ext cx="491286" cy="524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3"/>
            <a:endCxn id="10" idx="1"/>
          </p:cNvCxnSpPr>
          <p:nvPr/>
        </p:nvCxnSpPr>
        <p:spPr>
          <a:xfrm flipV="1">
            <a:off x="4187536" y="3153723"/>
            <a:ext cx="498764" cy="8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  <a:endCxn id="9" idx="1"/>
          </p:cNvCxnSpPr>
          <p:nvPr/>
        </p:nvCxnSpPr>
        <p:spPr>
          <a:xfrm>
            <a:off x="4187536" y="3234814"/>
            <a:ext cx="498764" cy="36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9910" y="4250309"/>
            <a:ext cx="163378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/>
              <a:t>Нервові розлади: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26536" y="4366777"/>
            <a:ext cx="106631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75000"/>
                  </a:schemeClr>
                </a:solidFill>
              </a:rPr>
              <a:t>НЕВРОЗИ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6536" y="3777712"/>
            <a:ext cx="147187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75000"/>
                  </a:schemeClr>
                </a:solidFill>
              </a:rPr>
              <a:t>КОГНІТИВНИЙ</a:t>
            </a:r>
          </a:p>
          <a:p>
            <a:r>
              <a:rPr lang="uk-UA" b="1" cap="all" dirty="0">
                <a:solidFill>
                  <a:schemeClr val="accent1">
                    <a:lumMod val="75000"/>
                  </a:schemeClr>
                </a:solidFill>
              </a:rPr>
              <a:t>ДИСОНАНС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stCxn id="17" idx="3"/>
            <a:endCxn id="19" idx="1"/>
          </p:cNvCxnSpPr>
          <p:nvPr/>
        </p:nvCxnSpPr>
        <p:spPr>
          <a:xfrm flipV="1">
            <a:off x="2733691" y="4039322"/>
            <a:ext cx="292845" cy="36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3"/>
            <a:endCxn id="18" idx="1"/>
          </p:cNvCxnSpPr>
          <p:nvPr/>
        </p:nvCxnSpPr>
        <p:spPr>
          <a:xfrm>
            <a:off x="2733691" y="4404198"/>
            <a:ext cx="292845" cy="11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023" y="3080459"/>
            <a:ext cx="2381250" cy="19050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026536" y="4740399"/>
            <a:ext cx="107593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 err="1">
                <a:solidFill>
                  <a:schemeClr val="accent1">
                    <a:lumMod val="75000"/>
                  </a:schemeClr>
                </a:solidFill>
              </a:rPr>
              <a:t>психОЗИ</a:t>
            </a: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9" name="Прямая со стрелкой 28"/>
          <p:cNvCxnSpPr>
            <a:stCxn id="17" idx="3"/>
            <a:endCxn id="27" idx="1"/>
          </p:cNvCxnSpPr>
          <p:nvPr/>
        </p:nvCxnSpPr>
        <p:spPr>
          <a:xfrm>
            <a:off x="2733691" y="4404198"/>
            <a:ext cx="292845" cy="490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3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МЕНІНГІТ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868" y="1192946"/>
            <a:ext cx="4198783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 як спинного, так і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менінгіт</a:t>
            </a:r>
            <a:r>
              <a:rPr lang="ru-RU" dirty="0"/>
              <a:t> (</a:t>
            </a:r>
            <a:r>
              <a:rPr lang="ru-RU" i="1" dirty="0" err="1"/>
              <a:t>від</a:t>
            </a:r>
            <a:r>
              <a:rPr lang="ru-RU" i="1" dirty="0"/>
              <a:t> лат. </a:t>
            </a:r>
            <a:r>
              <a:rPr lang="ru-RU" i="1" dirty="0" err="1"/>
              <a:t>менінгіс</a:t>
            </a:r>
            <a:r>
              <a:rPr lang="ru-RU" i="1" dirty="0"/>
              <a:t> – </a:t>
            </a:r>
            <a:r>
              <a:rPr lang="ru-RU" i="1" dirty="0" err="1"/>
              <a:t>мозкова</a:t>
            </a:r>
            <a:r>
              <a:rPr lang="ru-RU" i="1" dirty="0"/>
              <a:t> </a:t>
            </a:r>
            <a:r>
              <a:rPr lang="ru-RU" i="1" dirty="0" err="1"/>
              <a:t>оболонка</a:t>
            </a:r>
            <a:r>
              <a:rPr lang="ru-RU" i="1" dirty="0"/>
              <a:t> та </a:t>
            </a:r>
            <a:r>
              <a:rPr lang="ru-RU" i="1" dirty="0" err="1"/>
              <a:t>суфікс</a:t>
            </a:r>
            <a:r>
              <a:rPr lang="ru-RU" i="1" dirty="0"/>
              <a:t> -</a:t>
            </a:r>
            <a:r>
              <a:rPr lang="ru-RU" i="1" dirty="0" err="1"/>
              <a:t>ітіс</a:t>
            </a:r>
            <a:r>
              <a:rPr lang="ru-RU" i="1" dirty="0"/>
              <a:t> – </a:t>
            </a:r>
            <a:r>
              <a:rPr lang="ru-RU" i="1" dirty="0" err="1"/>
              <a:t>запалення</a:t>
            </a:r>
            <a:r>
              <a:rPr lang="ru-RU" dirty="0"/>
              <a:t>).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Збудниками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менінгіту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u="sng" dirty="0" err="1"/>
              <a:t>віруси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кліщового</a:t>
            </a:r>
            <a:r>
              <a:rPr lang="ru-RU" dirty="0"/>
              <a:t> </a:t>
            </a:r>
            <a:r>
              <a:rPr lang="ru-RU" dirty="0" err="1"/>
              <a:t>енцефаліту</a:t>
            </a:r>
            <a:r>
              <a:rPr lang="ru-RU" dirty="0"/>
              <a:t>, </a:t>
            </a:r>
            <a:r>
              <a:rPr lang="ru-RU" dirty="0" err="1"/>
              <a:t>переносниками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іксодові</a:t>
            </a:r>
            <a:r>
              <a:rPr lang="ru-RU" dirty="0"/>
              <a:t> </a:t>
            </a:r>
            <a:r>
              <a:rPr lang="ru-RU" dirty="0" err="1"/>
              <a:t>кліщі</a:t>
            </a:r>
            <a:r>
              <a:rPr lang="ru-RU" dirty="0"/>
              <a:t>), </a:t>
            </a:r>
            <a:r>
              <a:rPr lang="ru-RU" u="sng" dirty="0" err="1"/>
              <a:t>бактерії</a:t>
            </a:r>
            <a:r>
              <a:rPr lang="ru-RU" dirty="0"/>
              <a:t> (як ­от </a:t>
            </a:r>
            <a:r>
              <a:rPr lang="ru-RU" dirty="0" err="1"/>
              <a:t>менінгококи</a:t>
            </a:r>
            <a:r>
              <a:rPr lang="ru-RU" dirty="0"/>
              <a:t>), </a:t>
            </a:r>
            <a:r>
              <a:rPr lang="ru-RU" u="sng" dirty="0" err="1"/>
              <a:t>протозої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токсоплазма, </a:t>
            </a:r>
            <a:r>
              <a:rPr lang="ru-RU" dirty="0" err="1"/>
              <a:t>заразитись</a:t>
            </a:r>
            <a:r>
              <a:rPr lang="ru-RU" dirty="0"/>
              <a:t>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контакту з котами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кулінарно</a:t>
            </a:r>
            <a:r>
              <a:rPr lang="ru-RU" dirty="0"/>
              <a:t> </a:t>
            </a:r>
            <a:r>
              <a:rPr lang="ru-RU" dirty="0" err="1"/>
              <a:t>обробленого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) </a:t>
            </a:r>
            <a:r>
              <a:rPr lang="ru-RU" dirty="0" err="1"/>
              <a:t>тощо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42" y="728237"/>
            <a:ext cx="3184949" cy="411791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218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67741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cap="all" dirty="0" err="1">
                <a:solidFill>
                  <a:srgbClr val="339933"/>
                </a:solidFill>
                <a:latin typeface="Alegreya" charset="0"/>
                <a:ea typeface="Alegreya"/>
              </a:rPr>
              <a:t>Полінейропатія</a:t>
            </a:r>
            <a:r>
              <a:rPr lang="uk-UA" sz="1800" b="1" cap="all" dirty="0">
                <a:solidFill>
                  <a:srgbClr val="339933"/>
                </a:solidFill>
                <a:latin typeface="Alegreya" charset="0"/>
                <a:ea typeface="Alegreya"/>
              </a:rPr>
              <a:t> (ПОЛІНЕВРИТ), поліомієліт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 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923" y="980775"/>
            <a:ext cx="83023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Множинне</a:t>
            </a:r>
            <a:r>
              <a:rPr lang="ru-RU" dirty="0"/>
              <a:t> </a:t>
            </a:r>
            <a:r>
              <a:rPr lang="ru-RU" dirty="0" err="1"/>
              <a:t>запальне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периферичних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полінейропатія</a:t>
            </a:r>
            <a:r>
              <a:rPr lang="ru-RU" dirty="0"/>
              <a:t> (</a:t>
            </a:r>
            <a:r>
              <a:rPr lang="ru-RU" i="1" dirty="0"/>
              <a:t>стара </a:t>
            </a:r>
            <a:r>
              <a:rPr lang="ru-RU" i="1" dirty="0" err="1"/>
              <a:t>назва</a:t>
            </a:r>
            <a:r>
              <a:rPr lang="ru-RU" i="1" dirty="0"/>
              <a:t> – </a:t>
            </a:r>
            <a:r>
              <a:rPr lang="ru-RU" i="1" dirty="0" err="1"/>
              <a:t>поліневрит</a:t>
            </a:r>
            <a:r>
              <a:rPr lang="ru-RU" dirty="0"/>
              <a:t>).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болем</a:t>
            </a:r>
            <a:r>
              <a:rPr lang="ru-RU" dirty="0"/>
              <a:t>, </a:t>
            </a:r>
            <a:r>
              <a:rPr lang="ru-RU" dirty="0" err="1"/>
              <a:t>онімінням</a:t>
            </a:r>
            <a:r>
              <a:rPr lang="ru-RU" dirty="0"/>
              <a:t> у </a:t>
            </a:r>
            <a:r>
              <a:rPr lang="ru-RU" dirty="0" err="1"/>
              <a:t>кінцівках</a:t>
            </a:r>
            <a:r>
              <a:rPr lang="ru-RU" dirty="0"/>
              <a:t>,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Причинами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захворювання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u="sng" dirty="0" err="1"/>
              <a:t>вірусні</a:t>
            </a:r>
            <a:r>
              <a:rPr lang="ru-RU" u="sng" dirty="0"/>
              <a:t> та </a:t>
            </a:r>
            <a:r>
              <a:rPr lang="ru-RU" u="sng" dirty="0" err="1"/>
              <a:t>бактеріальні</a:t>
            </a:r>
            <a:r>
              <a:rPr lang="ru-RU" u="sng" dirty="0"/>
              <a:t> </a:t>
            </a:r>
            <a:r>
              <a:rPr lang="ru-RU" u="sng" dirty="0" err="1"/>
              <a:t>інфекції</a:t>
            </a:r>
            <a:r>
              <a:rPr lang="ru-RU" dirty="0"/>
              <a:t>, </a:t>
            </a:r>
            <a:r>
              <a:rPr lang="ru-RU" u="sng" dirty="0" err="1"/>
              <a:t>порушення</a:t>
            </a:r>
            <a:r>
              <a:rPr lang="ru-RU" u="sng" dirty="0"/>
              <a:t> </a:t>
            </a:r>
            <a:r>
              <a:rPr lang="ru-RU" u="sng" dirty="0" err="1"/>
              <a:t>обміну</a:t>
            </a:r>
            <a:r>
              <a:rPr lang="ru-RU" u="sng" dirty="0"/>
              <a:t> </a:t>
            </a:r>
            <a:r>
              <a:rPr lang="ru-RU" u="sng" dirty="0" err="1"/>
              <a:t>речовин</a:t>
            </a:r>
            <a:r>
              <a:rPr lang="ru-RU" u="sng" dirty="0"/>
              <a:t>, </a:t>
            </a:r>
            <a:r>
              <a:rPr lang="ru-RU" u="sng" dirty="0" err="1"/>
              <a:t>вплив</a:t>
            </a:r>
            <a:r>
              <a:rPr lang="ru-RU" u="sng" dirty="0"/>
              <a:t> </a:t>
            </a:r>
            <a:r>
              <a:rPr lang="ru-RU" u="sng" dirty="0" err="1"/>
              <a:t>токсинів</a:t>
            </a:r>
            <a:r>
              <a:rPr lang="ru-RU" u="sng" dirty="0"/>
              <a:t> </a:t>
            </a:r>
            <a:r>
              <a:rPr lang="ru-RU" dirty="0" err="1"/>
              <a:t>тощо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284" y="2057367"/>
            <a:ext cx="8399613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Паралітичний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поліомієліт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вірусне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систему.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потрапляти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через </a:t>
            </a:r>
            <a:r>
              <a:rPr lang="ru-RU" dirty="0" err="1"/>
              <a:t>ротову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з </a:t>
            </a:r>
            <a:r>
              <a:rPr lang="ru-RU" dirty="0" err="1"/>
              <a:t>брудних</a:t>
            </a:r>
            <a:r>
              <a:rPr lang="ru-RU" dirty="0"/>
              <a:t> рук, </a:t>
            </a:r>
            <a:r>
              <a:rPr lang="ru-RU" dirty="0" err="1"/>
              <a:t>рідше</a:t>
            </a:r>
            <a:r>
              <a:rPr lang="ru-RU" dirty="0"/>
              <a:t> – з </a:t>
            </a:r>
            <a:r>
              <a:rPr lang="ru-RU" dirty="0" err="1"/>
              <a:t>їжею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водою і </a:t>
            </a:r>
            <a:r>
              <a:rPr lang="ru-RU" dirty="0" err="1"/>
              <a:t>проникати</a:t>
            </a:r>
            <a:r>
              <a:rPr lang="ru-RU" dirty="0"/>
              <a:t> в </a:t>
            </a:r>
            <a:r>
              <a:rPr lang="ru-RU" dirty="0" err="1"/>
              <a:t>клітини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 та </a:t>
            </a:r>
            <a:r>
              <a:rPr lang="ru-RU" dirty="0" err="1"/>
              <a:t>руйнувати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(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нейрони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іннервують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).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захворіла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спостерігатись</a:t>
            </a:r>
            <a:r>
              <a:rPr lang="ru-RU" dirty="0"/>
              <a:t> </a:t>
            </a:r>
            <a:r>
              <a:rPr lang="ru-RU" dirty="0" err="1"/>
              <a:t>послаблення</a:t>
            </a:r>
            <a:r>
              <a:rPr lang="ru-RU" dirty="0"/>
              <a:t> </a:t>
            </a:r>
            <a:r>
              <a:rPr lang="ru-RU" dirty="0" err="1"/>
              <a:t>довільних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(парез)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унеможливлення</a:t>
            </a:r>
            <a:r>
              <a:rPr lang="ru-RU" dirty="0"/>
              <a:t> (</a:t>
            </a:r>
            <a:r>
              <a:rPr lang="ru-RU" dirty="0" err="1"/>
              <a:t>параліч</a:t>
            </a:r>
            <a:r>
              <a:rPr lang="ru-RU" dirty="0"/>
              <a:t>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02" y="3349403"/>
            <a:ext cx="4076700" cy="1638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082"/>
          <a:stretch/>
        </p:blipFill>
        <p:spPr>
          <a:xfrm>
            <a:off x="4793366" y="3716115"/>
            <a:ext cx="3917531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903" y="1341371"/>
            <a:ext cx="5774433" cy="2893100"/>
          </a:xfrm>
          <a:prstGeom prst="rect">
            <a:avLst/>
          </a:prstGeom>
          <a:solidFill>
            <a:srgbClr val="FFCC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Украй</a:t>
            </a:r>
            <a:r>
              <a:rPr lang="ru-RU" dirty="0"/>
              <a:t> негативно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нервову</a:t>
            </a:r>
            <a:r>
              <a:rPr lang="ru-RU" dirty="0"/>
              <a:t> систему </a:t>
            </a:r>
            <a:r>
              <a:rPr lang="ru-RU" dirty="0" err="1"/>
              <a:t>вживання</a:t>
            </a:r>
            <a:r>
              <a:rPr lang="ru-RU" dirty="0"/>
              <a:t>                          алкоголю, </a:t>
            </a:r>
            <a:r>
              <a:rPr lang="ru-RU" dirty="0" err="1"/>
              <a:t>наркотиків</a:t>
            </a:r>
            <a:r>
              <a:rPr lang="ru-RU" dirty="0"/>
              <a:t>, </a:t>
            </a:r>
            <a:r>
              <a:rPr lang="ru-RU" dirty="0" err="1"/>
              <a:t>куріння</a:t>
            </a:r>
            <a:r>
              <a:rPr lang="ru-RU" dirty="0"/>
              <a:t>. Алкоголь, </a:t>
            </a:r>
            <a:r>
              <a:rPr lang="ru-RU" dirty="0" err="1"/>
              <a:t>руйнуючи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</a:t>
            </a:r>
            <a:r>
              <a:rPr lang="ru-RU" dirty="0" err="1"/>
              <a:t>нейронів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кори  головного </a:t>
            </a:r>
            <a:r>
              <a:rPr lang="ru-RU" dirty="0" err="1"/>
              <a:t>мозку</a:t>
            </a:r>
            <a:r>
              <a:rPr lang="ru-RU" dirty="0"/>
              <a:t> та </a:t>
            </a:r>
            <a:r>
              <a:rPr lang="ru-RU" dirty="0" err="1"/>
              <a:t>мозочка</a:t>
            </a:r>
            <a:r>
              <a:rPr lang="ru-RU" dirty="0"/>
              <a:t>,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нервового</a:t>
            </a:r>
            <a:r>
              <a:rPr lang="ru-RU" dirty="0"/>
              <a:t> </a:t>
            </a:r>
            <a:r>
              <a:rPr lang="ru-RU" dirty="0" err="1"/>
              <a:t>імпульсу</a:t>
            </a:r>
            <a:r>
              <a:rPr lang="ru-RU" dirty="0"/>
              <a:t> нервами, передачу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 до </a:t>
            </a:r>
            <a:r>
              <a:rPr lang="ru-RU" dirty="0" err="1"/>
              <a:t>м’язів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погіршується</a:t>
            </a:r>
            <a:r>
              <a:rPr lang="ru-RU" dirty="0"/>
              <a:t> </a:t>
            </a:r>
            <a:r>
              <a:rPr lang="ru-RU" dirty="0" err="1"/>
              <a:t>координація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слабшають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,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тремтіння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,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розумова</a:t>
            </a:r>
            <a:r>
              <a:rPr lang="ru-RU" dirty="0"/>
              <a:t> </a:t>
            </a:r>
            <a:r>
              <a:rPr lang="ru-RU" dirty="0" err="1"/>
              <a:t>неповноцінність</a:t>
            </a:r>
            <a:r>
              <a:rPr lang="ru-RU" dirty="0"/>
              <a:t>. </a:t>
            </a:r>
            <a:r>
              <a:rPr lang="ru-RU" dirty="0" err="1"/>
              <a:t>Нікотин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тютюнового</a:t>
            </a:r>
            <a:r>
              <a:rPr lang="ru-RU" dirty="0"/>
              <a:t> </a:t>
            </a:r>
            <a:r>
              <a:rPr lang="ru-RU" dirty="0" err="1"/>
              <a:t>диму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спазми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головного та спинного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порушуючи</a:t>
            </a:r>
            <a:r>
              <a:rPr lang="ru-RU" dirty="0"/>
              <a:t> </a:t>
            </a:r>
            <a:r>
              <a:rPr lang="ru-RU" dirty="0" err="1"/>
              <a:t>кровопостачання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структур. Наркотики,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збуджувальну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снодійну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виснажують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 та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та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нюхової</a:t>
            </a:r>
            <a:r>
              <a:rPr lang="ru-RU" dirty="0"/>
              <a:t>, </a:t>
            </a:r>
            <a:r>
              <a:rPr lang="ru-RU" dirty="0" err="1"/>
              <a:t>смакової</a:t>
            </a:r>
            <a:r>
              <a:rPr lang="ru-RU" dirty="0"/>
              <a:t>, </a:t>
            </a:r>
            <a:r>
              <a:rPr lang="ru-RU" dirty="0" err="1"/>
              <a:t>зорової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endParaRPr lang="ru-RU" dirty="0"/>
          </a:p>
        </p:txBody>
      </p:sp>
      <p:pic>
        <p:nvPicPr>
          <p:cNvPr id="6" name="Google Shape;6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54" y="998186"/>
            <a:ext cx="615938" cy="6032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206285" y="1084633"/>
            <a:ext cx="2813025" cy="332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негативно </a:t>
            </a:r>
            <a:r>
              <a:rPr lang="ru-RU" dirty="0" err="1"/>
              <a:t>впливає</a:t>
            </a:r>
            <a:r>
              <a:rPr lang="ru-RU" dirty="0"/>
              <a:t> і </a:t>
            </a:r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нейронів</a:t>
            </a:r>
            <a:r>
              <a:rPr lang="ru-RU" dirty="0"/>
              <a:t>, 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ними, </a:t>
            </a:r>
            <a:r>
              <a:rPr lang="ru-RU" dirty="0" err="1"/>
              <a:t>уповільнення</a:t>
            </a:r>
            <a:r>
              <a:rPr lang="ru-RU" dirty="0"/>
              <a:t> </a:t>
            </a:r>
            <a:r>
              <a:rPr lang="ru-RU" dirty="0" err="1"/>
              <a:t>рефлексів</a:t>
            </a:r>
            <a:r>
              <a:rPr lang="ru-RU" dirty="0"/>
              <a:t>. Ось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, </a:t>
            </a:r>
            <a:r>
              <a:rPr lang="ru-RU" dirty="0" err="1"/>
              <a:t>ігри</a:t>
            </a:r>
            <a:r>
              <a:rPr lang="ru-RU" dirty="0"/>
              <a:t> та </a:t>
            </a:r>
            <a:r>
              <a:rPr lang="ru-RU" dirty="0" err="1"/>
              <a:t>заняття</a:t>
            </a:r>
            <a:r>
              <a:rPr lang="ru-RU" dirty="0"/>
              <a:t> спортом на </a:t>
            </a:r>
            <a:r>
              <a:rPr lang="ru-RU" dirty="0" err="1"/>
              <a:t>свіжому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, </a:t>
            </a:r>
            <a:r>
              <a:rPr lang="ru-RU" dirty="0" err="1"/>
              <a:t>періодичні</a:t>
            </a:r>
            <a:r>
              <a:rPr lang="ru-RU" dirty="0"/>
              <a:t> </a:t>
            </a:r>
            <a:r>
              <a:rPr lang="ru-RU" dirty="0" err="1"/>
              <a:t>провітрювання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перебуваєте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для</a:t>
            </a:r>
          </a:p>
          <a:p>
            <a:pPr algn="ctr"/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розумових</a:t>
            </a:r>
            <a:r>
              <a:rPr lang="ru-RU" dirty="0"/>
              <a:t> та </a:t>
            </a:r>
            <a:r>
              <a:rPr lang="ru-RU" dirty="0" err="1"/>
              <a:t>емоційних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198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55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Google Shape;99;p16"/>
          <p:cNvSpPr txBox="1"/>
          <p:nvPr/>
        </p:nvSpPr>
        <p:spPr>
          <a:xfrm>
            <a:off x="1160470" y="367741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cap="all" dirty="0">
                <a:solidFill>
                  <a:srgbClr val="339933"/>
                </a:solidFill>
                <a:latin typeface="Alegreya" charset="0"/>
                <a:ea typeface="Alegreya"/>
              </a:rPr>
              <a:t>Когнітивний дисонанс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848" y="975638"/>
            <a:ext cx="8291947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Людина, особливо в молодому </a:t>
            </a:r>
            <a:r>
              <a:rPr lang="ru-RU" sz="1600" dirty="0" err="1"/>
              <a:t>віці</a:t>
            </a:r>
            <a:r>
              <a:rPr lang="ru-RU" sz="1600" dirty="0"/>
              <a:t>,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стикатися</a:t>
            </a:r>
            <a:r>
              <a:rPr lang="ru-RU" sz="1600" dirty="0"/>
              <a:t> з </a:t>
            </a:r>
            <a:r>
              <a:rPr lang="ru-RU" sz="1600" dirty="0" err="1"/>
              <a:t>явищем</a:t>
            </a:r>
            <a:r>
              <a:rPr lang="ru-RU" sz="1600" dirty="0"/>
              <a:t> </a:t>
            </a:r>
            <a:r>
              <a:rPr lang="ru-RU" sz="1600" dirty="0" err="1"/>
              <a:t>психічного</a:t>
            </a:r>
            <a:r>
              <a:rPr lang="ru-RU" sz="1600" dirty="0"/>
              <a:t> дискомфорту, яке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когнітивним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дисонансом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/>
              <a:t>(</a:t>
            </a:r>
            <a:r>
              <a:rPr lang="ru-RU" sz="1600" i="1" dirty="0" err="1"/>
              <a:t>від</a:t>
            </a:r>
            <a:r>
              <a:rPr lang="ru-RU" sz="1600" i="1" dirty="0"/>
              <a:t> лат. </a:t>
            </a:r>
            <a:r>
              <a:rPr lang="ru-RU" sz="1600" i="1" dirty="0" err="1"/>
              <a:t>когніціо</a:t>
            </a:r>
            <a:r>
              <a:rPr lang="ru-RU" sz="1600" i="1" dirty="0"/>
              <a:t> – думка та </a:t>
            </a:r>
            <a:r>
              <a:rPr lang="ru-RU" sz="1600" i="1" dirty="0" err="1"/>
              <a:t>диссонація</a:t>
            </a:r>
            <a:r>
              <a:rPr lang="ru-RU" sz="1600" i="1" dirty="0"/>
              <a:t> – </a:t>
            </a:r>
            <a:r>
              <a:rPr lang="ru-RU" sz="1600" i="1" dirty="0" err="1"/>
              <a:t>неспівзвучність</a:t>
            </a:r>
            <a:r>
              <a:rPr lang="ru-RU" sz="1600" dirty="0"/>
              <a:t>).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явище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спричинити</a:t>
            </a:r>
            <a:r>
              <a:rPr lang="ru-RU" sz="1600" dirty="0"/>
              <a:t> </a:t>
            </a:r>
            <a:r>
              <a:rPr lang="ru-RU" sz="1600" dirty="0" err="1"/>
              <a:t>отримання</a:t>
            </a:r>
            <a:r>
              <a:rPr lang="ru-RU" sz="1600" dirty="0"/>
              <a:t> з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</a:t>
            </a:r>
            <a:r>
              <a:rPr lang="ru-RU" sz="1600" dirty="0" err="1"/>
              <a:t>знань</a:t>
            </a:r>
            <a:r>
              <a:rPr lang="ru-RU" sz="1600" dirty="0"/>
              <a:t>, </a:t>
            </a:r>
            <a:r>
              <a:rPr lang="ru-RU" sz="1600" dirty="0" err="1"/>
              <a:t>ідей</a:t>
            </a:r>
            <a:r>
              <a:rPr lang="ru-RU" sz="1600" dirty="0"/>
              <a:t>, </a:t>
            </a:r>
            <a:r>
              <a:rPr lang="ru-RU" sz="1600" dirty="0" err="1"/>
              <a:t>настанов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певних</a:t>
            </a:r>
            <a:r>
              <a:rPr lang="ru-RU" sz="1600" dirty="0"/>
              <a:t> </a:t>
            </a:r>
            <a:r>
              <a:rPr lang="ru-RU" sz="1600" dirty="0" err="1"/>
              <a:t>об’єктів</a:t>
            </a:r>
            <a:r>
              <a:rPr lang="ru-RU" sz="1600" dirty="0"/>
              <a:t>, </a:t>
            </a:r>
            <a:r>
              <a:rPr lang="ru-RU" sz="1600" dirty="0" err="1"/>
              <a:t>явищ</a:t>
            </a:r>
            <a:r>
              <a:rPr lang="ru-RU" sz="1600" dirty="0"/>
              <a:t>, </a:t>
            </a:r>
            <a:r>
              <a:rPr lang="ru-RU" sz="1600" dirty="0" err="1"/>
              <a:t>цінностей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суперечать</a:t>
            </a:r>
            <a:r>
              <a:rPr lang="ru-RU" sz="1600" dirty="0"/>
              <a:t> </a:t>
            </a:r>
            <a:r>
              <a:rPr lang="ru-RU" sz="1600" dirty="0" err="1"/>
              <a:t>одні</a:t>
            </a:r>
            <a:r>
              <a:rPr lang="ru-RU" sz="1600" dirty="0"/>
              <a:t> одним, </a:t>
            </a:r>
            <a:r>
              <a:rPr lang="ru-RU" sz="1600" dirty="0" err="1"/>
              <a:t>переконанням</a:t>
            </a:r>
            <a:r>
              <a:rPr lang="ru-RU" sz="1600" dirty="0"/>
              <a:t> особи, </a:t>
            </a:r>
            <a:r>
              <a:rPr lang="ru-RU" sz="1600" dirty="0" err="1"/>
              <a:t>уявленням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 З метою </a:t>
            </a:r>
            <a:r>
              <a:rPr lang="ru-RU" sz="1600" dirty="0" err="1"/>
              <a:t>уникнення</a:t>
            </a:r>
            <a:r>
              <a:rPr lang="ru-RU" sz="1600" dirty="0"/>
              <a:t> </a:t>
            </a:r>
            <a:r>
              <a:rPr lang="ru-RU" sz="1600" dirty="0" err="1"/>
              <a:t>когнітивного</a:t>
            </a:r>
            <a:r>
              <a:rPr lang="ru-RU" sz="1600" dirty="0"/>
              <a:t> </a:t>
            </a:r>
            <a:r>
              <a:rPr lang="ru-RU" sz="1600" dirty="0" err="1"/>
              <a:t>дисонансу</a:t>
            </a:r>
            <a:r>
              <a:rPr lang="ru-RU" sz="1600" dirty="0"/>
              <a:t> </a:t>
            </a:r>
            <a:r>
              <a:rPr lang="ru-RU" sz="1600" dirty="0" err="1"/>
              <a:t>інформацію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отримувати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з тих </a:t>
            </a:r>
            <a:r>
              <a:rPr lang="ru-RU" sz="1600" dirty="0" err="1"/>
              <a:t>джерел</a:t>
            </a:r>
            <a:r>
              <a:rPr lang="ru-RU" sz="1600" dirty="0"/>
              <a:t>,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довіряєте</a:t>
            </a:r>
            <a:r>
              <a:rPr lang="ru-RU" sz="1600" dirty="0"/>
              <a:t>. </a:t>
            </a:r>
            <a:r>
              <a:rPr lang="ru-RU" sz="1600" dirty="0" err="1"/>
              <a:t>Особливе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воєнного</a:t>
            </a:r>
            <a:r>
              <a:rPr lang="ru-RU" sz="1600" dirty="0"/>
              <a:t> стану, з </a:t>
            </a:r>
            <a:r>
              <a:rPr lang="ru-RU" sz="1600" dirty="0" err="1"/>
              <a:t>огляду</a:t>
            </a:r>
            <a:r>
              <a:rPr lang="ru-RU" sz="1600" dirty="0"/>
              <a:t> на те,</a:t>
            </a:r>
          </a:p>
          <a:p>
            <a:pPr algn="ctr"/>
            <a:r>
              <a:rPr lang="ru-RU" sz="1600" dirty="0" err="1"/>
              <a:t>що</a:t>
            </a:r>
            <a:r>
              <a:rPr lang="ru-RU" sz="1600" dirty="0"/>
              <a:t> вороги </a:t>
            </a:r>
            <a:r>
              <a:rPr lang="ru-RU" sz="1600" dirty="0" err="1"/>
              <a:t>України</a:t>
            </a:r>
            <a:r>
              <a:rPr lang="ru-RU" sz="1600" dirty="0"/>
              <a:t> та </a:t>
            </a:r>
            <a:r>
              <a:rPr lang="ru-RU" sz="1600" dirty="0" err="1"/>
              <a:t>їхні</a:t>
            </a:r>
            <a:r>
              <a:rPr lang="ru-RU" sz="1600" dirty="0"/>
              <a:t> </a:t>
            </a:r>
            <a:r>
              <a:rPr lang="ru-RU" sz="1600" dirty="0" err="1"/>
              <a:t>посібники</a:t>
            </a:r>
            <a:r>
              <a:rPr lang="ru-RU" sz="1600" dirty="0"/>
              <a:t> </a:t>
            </a:r>
            <a:r>
              <a:rPr lang="ru-RU" sz="1600" dirty="0" err="1"/>
              <a:t>спеціально</a:t>
            </a:r>
            <a:r>
              <a:rPr lang="ru-RU" sz="1600" dirty="0"/>
              <a:t> </a:t>
            </a:r>
            <a:r>
              <a:rPr lang="ru-RU" sz="1600" dirty="0" err="1"/>
              <a:t>поширюють</a:t>
            </a:r>
            <a:r>
              <a:rPr lang="ru-RU" sz="1600" dirty="0"/>
              <a:t> </a:t>
            </a:r>
            <a:r>
              <a:rPr lang="ru-RU" sz="1600" dirty="0" err="1"/>
              <a:t>недостовірну</a:t>
            </a:r>
            <a:r>
              <a:rPr lang="ru-RU" sz="1600" dirty="0"/>
              <a:t> </a:t>
            </a:r>
            <a:r>
              <a:rPr lang="ru-RU" sz="1600" dirty="0" err="1"/>
              <a:t>інформацію</a:t>
            </a:r>
            <a:r>
              <a:rPr lang="ru-RU" sz="1600" dirty="0"/>
              <a:t> з метою </a:t>
            </a:r>
            <a:r>
              <a:rPr lang="ru-RU" sz="1600" dirty="0" err="1"/>
              <a:t>викликати</a:t>
            </a:r>
            <a:r>
              <a:rPr lang="ru-RU" sz="1600" dirty="0"/>
              <a:t> в </a:t>
            </a:r>
            <a:r>
              <a:rPr lang="ru-RU" sz="1600" dirty="0" err="1"/>
              <a:t>населення</a:t>
            </a:r>
            <a:r>
              <a:rPr lang="ru-RU" sz="1600" dirty="0"/>
              <a:t> </a:t>
            </a:r>
            <a:r>
              <a:rPr lang="ru-RU" sz="1600" dirty="0" err="1"/>
              <a:t>панічні</a:t>
            </a:r>
            <a:r>
              <a:rPr lang="ru-RU" sz="1600" dirty="0"/>
              <a:t> </a:t>
            </a:r>
            <a:r>
              <a:rPr lang="ru-RU" sz="1600" dirty="0" err="1"/>
              <a:t>настрої</a:t>
            </a:r>
            <a:r>
              <a:rPr lang="ru-RU" sz="1600" dirty="0"/>
              <a:t>, </a:t>
            </a:r>
            <a:r>
              <a:rPr lang="ru-RU" sz="1600" dirty="0" err="1"/>
              <a:t>недовіру</a:t>
            </a:r>
            <a:r>
              <a:rPr lang="ru-RU" sz="1600" dirty="0"/>
              <a:t> до </a:t>
            </a:r>
            <a:r>
              <a:rPr lang="ru-RU" sz="1600" dirty="0" err="1"/>
              <a:t>влади</a:t>
            </a:r>
            <a:r>
              <a:rPr lang="ru-RU" sz="1600" dirty="0"/>
              <a:t> та </a:t>
            </a:r>
            <a:r>
              <a:rPr lang="ru-RU" sz="1600" dirty="0" err="1"/>
              <a:t>власної</a:t>
            </a:r>
            <a:r>
              <a:rPr lang="ru-RU" sz="1600" dirty="0"/>
              <a:t> </a:t>
            </a:r>
            <a:r>
              <a:rPr lang="ru-RU" sz="1600" dirty="0" err="1"/>
              <a:t>армії</a:t>
            </a:r>
            <a:r>
              <a:rPr lang="ru-RU" sz="1600" dirty="0"/>
              <a:t> (</a:t>
            </a:r>
            <a:r>
              <a:rPr lang="ru-RU" sz="1600" dirty="0" err="1"/>
              <a:t>це</a:t>
            </a:r>
            <a:r>
              <a:rPr lang="ru-RU" sz="1600" dirty="0"/>
              <a:t> приклад </a:t>
            </a:r>
            <a:r>
              <a:rPr lang="ru-RU" sz="1600" dirty="0" err="1"/>
              <a:t>інформаційно­психологічної</a:t>
            </a:r>
            <a:r>
              <a:rPr lang="ru-RU" sz="1600" dirty="0"/>
              <a:t> </a:t>
            </a:r>
            <a:r>
              <a:rPr lang="ru-RU" sz="1600" dirty="0" err="1"/>
              <a:t>операції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, </a:t>
            </a:r>
            <a:r>
              <a:rPr lang="ru-RU" sz="1600" dirty="0" err="1"/>
              <a:t>скорочено</a:t>
            </a:r>
            <a:r>
              <a:rPr lang="ru-RU" sz="1600" dirty="0"/>
              <a:t>, ІПСО). </a:t>
            </a:r>
            <a:r>
              <a:rPr lang="ru-RU" sz="1600" dirty="0" err="1"/>
              <a:t>Отже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вам </a:t>
            </a:r>
            <a:r>
              <a:rPr lang="ru-RU" sz="1600" dirty="0" err="1"/>
              <a:t>трапляється</a:t>
            </a:r>
            <a:endParaRPr lang="ru-RU" sz="1600" dirty="0"/>
          </a:p>
          <a:p>
            <a:pPr algn="ctr"/>
            <a:r>
              <a:rPr lang="ru-RU" sz="1600" dirty="0" err="1"/>
              <a:t>сумнівна</a:t>
            </a:r>
            <a:r>
              <a:rPr lang="ru-RU" sz="1600" dirty="0"/>
              <a:t> </a:t>
            </a:r>
            <a:r>
              <a:rPr lang="ru-RU" sz="1600" dirty="0" err="1"/>
              <a:t>інформація</a:t>
            </a:r>
            <a:r>
              <a:rPr lang="ru-RU" sz="1600" dirty="0"/>
              <a:t>, </a:t>
            </a:r>
            <a:r>
              <a:rPr lang="ru-RU" sz="1600" dirty="0" err="1"/>
              <a:t>зверніться</a:t>
            </a:r>
            <a:r>
              <a:rPr lang="ru-RU" sz="1600" dirty="0"/>
              <a:t> до </a:t>
            </a:r>
            <a:r>
              <a:rPr lang="ru-RU" sz="1600" dirty="0" err="1"/>
              <a:t>батьків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вчительок</a:t>
            </a:r>
            <a:r>
              <a:rPr lang="ru-RU" sz="1600" dirty="0"/>
              <a:t> / </a:t>
            </a:r>
            <a:r>
              <a:rPr lang="ru-RU" sz="1600" dirty="0" err="1"/>
              <a:t>учителів</a:t>
            </a:r>
            <a:r>
              <a:rPr lang="ru-RU" sz="1600" dirty="0"/>
              <a:t>, </a:t>
            </a:r>
            <a:r>
              <a:rPr lang="ru-RU" sz="1600" dirty="0" err="1"/>
              <a:t>щоби</a:t>
            </a:r>
            <a:r>
              <a:rPr lang="ru-RU" sz="1600" dirty="0"/>
              <a:t> вони </a:t>
            </a:r>
            <a:r>
              <a:rPr lang="ru-RU" sz="1600" dirty="0" err="1"/>
              <a:t>допомогли</a:t>
            </a:r>
            <a:r>
              <a:rPr lang="ru-RU" sz="1600" dirty="0"/>
              <a:t> вам </a:t>
            </a:r>
            <a:r>
              <a:rPr lang="ru-RU" sz="1600" dirty="0" err="1"/>
              <a:t>розібратися</a:t>
            </a:r>
            <a:r>
              <a:rPr lang="ru-RU" sz="1600" dirty="0"/>
              <a:t> в </a:t>
            </a:r>
            <a:r>
              <a:rPr lang="ru-RU" sz="1600" dirty="0" err="1"/>
              <a:t>ній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610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55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Google Shape;99;p16"/>
          <p:cNvSpPr txBox="1"/>
          <p:nvPr/>
        </p:nvSpPr>
        <p:spPr>
          <a:xfrm>
            <a:off x="1160470" y="367741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cap="all" dirty="0">
                <a:solidFill>
                  <a:srgbClr val="339933"/>
                </a:solidFill>
                <a:latin typeface="Alegreya" charset="0"/>
                <a:ea typeface="Alegreya"/>
              </a:rPr>
              <a:t>Неврози, психози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923" y="844203"/>
            <a:ext cx="859328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Найпоширенішими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є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неврози</a:t>
            </a:r>
            <a:r>
              <a:rPr lang="ru-RU" dirty="0"/>
              <a:t>. Для них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нав’язливі</a:t>
            </a:r>
            <a:r>
              <a:rPr lang="ru-RU" dirty="0"/>
              <a:t>, </a:t>
            </a:r>
            <a:r>
              <a:rPr lang="ru-RU" dirty="0" err="1"/>
              <a:t>істеричні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,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та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праце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. </a:t>
            </a:r>
            <a:r>
              <a:rPr lang="ru-RU" dirty="0" err="1"/>
              <a:t>Спостерігають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нестабільність</a:t>
            </a:r>
            <a:r>
              <a:rPr lang="ru-RU" dirty="0"/>
              <a:t> настрою, </a:t>
            </a:r>
            <a:r>
              <a:rPr lang="ru-RU" dirty="0" err="1"/>
              <a:t>занижену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завищену</a:t>
            </a:r>
            <a:r>
              <a:rPr lang="ru-RU" dirty="0"/>
              <a:t> </a:t>
            </a:r>
            <a:r>
              <a:rPr lang="ru-RU" dirty="0" err="1"/>
              <a:t>самооцінку</a:t>
            </a:r>
            <a:r>
              <a:rPr lang="ru-RU" dirty="0"/>
              <a:t>, </a:t>
            </a:r>
            <a:r>
              <a:rPr lang="ru-RU" dirty="0" err="1"/>
              <a:t>часте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, страху,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дратівливість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неврози</a:t>
            </a:r>
            <a:r>
              <a:rPr lang="ru-RU" dirty="0"/>
              <a:t> </a:t>
            </a:r>
            <a:r>
              <a:rPr lang="ru-RU" dirty="0" err="1"/>
              <a:t>тривалі</a:t>
            </a:r>
            <a:r>
              <a:rPr lang="ru-RU" dirty="0"/>
              <a:t>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труднощами</a:t>
            </a:r>
            <a:r>
              <a:rPr lang="ru-RU" dirty="0"/>
              <a:t> в </a:t>
            </a:r>
            <a:r>
              <a:rPr lang="ru-RU" dirty="0" err="1"/>
              <a:t>навчанні</a:t>
            </a:r>
            <a:r>
              <a:rPr lang="ru-RU" dirty="0"/>
              <a:t>, проблемами в </a:t>
            </a:r>
            <a:r>
              <a:rPr lang="ru-RU" dirty="0" err="1"/>
              <a:t>побуті</a:t>
            </a:r>
            <a:r>
              <a:rPr lang="ru-RU" dirty="0"/>
              <a:t>, трудовому </a:t>
            </a:r>
            <a:r>
              <a:rPr lang="ru-RU" dirty="0" err="1"/>
              <a:t>колективі</a:t>
            </a:r>
            <a:r>
              <a:rPr lang="ru-RU" dirty="0"/>
              <a:t> та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/>
              <a:t>неврози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форм: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неврастенію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істерію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психастенію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828" y="2339947"/>
            <a:ext cx="6019800" cy="666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04310" y="3006697"/>
            <a:ext cx="573231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Стійкі</a:t>
            </a:r>
            <a:r>
              <a:rPr lang="ru-RU" dirty="0"/>
              <a:t> </a:t>
            </a:r>
            <a:r>
              <a:rPr lang="ru-RU" dirty="0" err="1"/>
              <a:t>неврози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перерости</a:t>
            </a:r>
            <a:r>
              <a:rPr lang="ru-RU" dirty="0"/>
              <a:t> 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психози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ушкодженням</a:t>
            </a:r>
            <a:r>
              <a:rPr lang="ru-RU" dirty="0"/>
              <a:t> структур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Психоз (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грец</a:t>
            </a:r>
            <a:r>
              <a:rPr lang="ru-RU" i="1" dirty="0"/>
              <a:t>. </a:t>
            </a:r>
            <a:r>
              <a:rPr lang="ru-RU" i="1" dirty="0" err="1"/>
              <a:t>психозіс</a:t>
            </a:r>
            <a:r>
              <a:rPr lang="ru-RU" i="1" dirty="0"/>
              <a:t> – </a:t>
            </a:r>
            <a:r>
              <a:rPr lang="ru-RU" i="1" dirty="0" err="1"/>
              <a:t>душевний</a:t>
            </a:r>
            <a:r>
              <a:rPr lang="ru-RU" i="1" dirty="0"/>
              <a:t> </a:t>
            </a:r>
            <a:r>
              <a:rPr lang="ru-RU" i="1" dirty="0" err="1"/>
              <a:t>розлад</a:t>
            </a:r>
            <a:r>
              <a:rPr lang="ru-RU" dirty="0"/>
              <a:t>) –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психічної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коли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не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реальній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порушується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реального </a:t>
            </a:r>
            <a:r>
              <a:rPr lang="ru-RU" dirty="0" err="1"/>
              <a:t>світу</a:t>
            </a:r>
            <a:r>
              <a:rPr lang="ru-RU" dirty="0"/>
              <a:t>, а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неадекватною. Причинами </a:t>
            </a:r>
            <a:r>
              <a:rPr lang="ru-RU" dirty="0" err="1"/>
              <a:t>психозів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стати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булінг</a:t>
            </a:r>
            <a:r>
              <a:rPr lang="ru-RU" dirty="0"/>
              <a:t>),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в </a:t>
            </a:r>
            <a:r>
              <a:rPr lang="ru-RU" dirty="0" err="1"/>
              <a:t>дитинстві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насилля</a:t>
            </a:r>
            <a:r>
              <a:rPr lang="ru-RU" dirty="0"/>
              <a:t>,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психотропних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без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9923" y="2731922"/>
            <a:ext cx="2656905" cy="1600438"/>
          </a:xfrm>
          <a:prstGeom prst="rect">
            <a:avLst/>
          </a:prstGeom>
          <a:solidFill>
            <a:srgbClr val="FFCC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   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спостерігаєте</a:t>
            </a:r>
            <a:r>
              <a:rPr lang="ru-RU" dirty="0"/>
              <a:t> </a:t>
            </a:r>
            <a:r>
              <a:rPr lang="ru-RU" dirty="0" err="1"/>
              <a:t>надмірне</a:t>
            </a:r>
            <a:r>
              <a:rPr lang="ru-RU" dirty="0"/>
              <a:t> </a:t>
            </a:r>
            <a:r>
              <a:rPr lang="ru-RU" dirty="0" err="1"/>
              <a:t>перевантаження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</a:t>
            </a:r>
          </a:p>
          <a:p>
            <a:pPr algn="ctr"/>
            <a:r>
              <a:rPr lang="ru-RU" dirty="0" err="1"/>
              <a:t>зверніться</a:t>
            </a:r>
            <a:r>
              <a:rPr lang="ru-RU" dirty="0"/>
              <a:t> до </a:t>
            </a:r>
            <a:r>
              <a:rPr lang="ru-RU" dirty="0" err="1"/>
              <a:t>шкільного</a:t>
            </a:r>
            <a:r>
              <a:rPr lang="ru-RU" dirty="0"/>
              <a:t> психолога,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вислухає</a:t>
            </a:r>
            <a:r>
              <a:rPr lang="ru-RU" dirty="0"/>
              <a:t> вас і </a:t>
            </a:r>
            <a:r>
              <a:rPr lang="ru-RU" dirty="0" err="1"/>
              <a:t>надасть</a:t>
            </a:r>
            <a:r>
              <a:rPr lang="ru-RU" dirty="0"/>
              <a:t> </a:t>
            </a:r>
            <a:r>
              <a:rPr lang="ru-RU" dirty="0" err="1"/>
              <a:t>кваліфіковану</a:t>
            </a:r>
            <a:endParaRPr lang="ru-RU" dirty="0"/>
          </a:p>
          <a:p>
            <a:pPr algn="ctr"/>
            <a:r>
              <a:rPr lang="ru-RU" dirty="0" err="1"/>
              <a:t>допомогу</a:t>
            </a:r>
            <a:r>
              <a:rPr lang="ru-RU" dirty="0"/>
              <a:t>.</a:t>
            </a:r>
          </a:p>
        </p:txBody>
      </p:sp>
      <p:pic>
        <p:nvPicPr>
          <p:cNvPr id="9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548" y="2370233"/>
            <a:ext cx="638772" cy="62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31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13. ПРОФІЛАКТИКА ЗАХВОРЮВАНЬ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НЕРВОВОЇ СИСТЕМИ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55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Google Shape;99;p16"/>
          <p:cNvSpPr txBox="1"/>
          <p:nvPr/>
        </p:nvSpPr>
        <p:spPr>
          <a:xfrm>
            <a:off x="1160470" y="367741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cap="all" dirty="0">
                <a:solidFill>
                  <a:srgbClr val="339933"/>
                </a:solidFill>
                <a:latin typeface="Alegreya" charset="0"/>
                <a:ea typeface="Alegreya"/>
              </a:rPr>
              <a:t>Як запобігти захворюванням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286" y="803507"/>
            <a:ext cx="8129267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погіршувати</a:t>
            </a:r>
            <a:r>
              <a:rPr lang="ru-RU" dirty="0"/>
              <a:t> </a:t>
            </a:r>
            <a:r>
              <a:rPr lang="ru-RU" dirty="0" err="1"/>
              <a:t>самопочуття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обмежувати</a:t>
            </a:r>
            <a:r>
              <a:rPr lang="ru-RU" dirty="0"/>
              <a:t> </a:t>
            </a:r>
            <a:r>
              <a:rPr lang="ru-RU" dirty="0" err="1"/>
              <a:t>нормальне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 і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способом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. Часто для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стану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й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час активного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перебуваєте</a:t>
            </a:r>
            <a:r>
              <a:rPr lang="ru-RU" dirty="0"/>
              <a:t>, </a:t>
            </a:r>
            <a:r>
              <a:rPr lang="ru-RU" dirty="0" err="1"/>
              <a:t>усунути</a:t>
            </a:r>
            <a:r>
              <a:rPr lang="ru-RU" dirty="0"/>
              <a:t> причини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3483" y="4658958"/>
            <a:ext cx="4960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2"/>
              </a:rPr>
              <a:t>Профілактика захворювань нервової системи</a:t>
            </a:r>
            <a:endParaRPr lang="ru-RU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93286" y="2106330"/>
            <a:ext cx="371621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Найефективнішими</a:t>
            </a:r>
            <a:r>
              <a:rPr lang="ru-RU" dirty="0"/>
              <a:t> і </a:t>
            </a:r>
            <a:r>
              <a:rPr lang="ru-RU" dirty="0" err="1"/>
              <a:t>найнадійнішими</a:t>
            </a:r>
            <a:r>
              <a:rPr lang="ru-RU" dirty="0"/>
              <a:t> способами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психологічне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, яке часто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підлітків</a:t>
            </a:r>
            <a:r>
              <a:rPr lang="ru-RU" dirty="0"/>
              <a:t>, є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творчістю</a:t>
            </a:r>
            <a:r>
              <a:rPr lang="ru-RU" dirty="0"/>
              <a:t>, </a:t>
            </a:r>
            <a:r>
              <a:rPr lang="ru-RU" dirty="0" err="1"/>
              <a:t>музикою</a:t>
            </a:r>
            <a:r>
              <a:rPr lang="ru-RU" dirty="0"/>
              <a:t>, туризмом, </a:t>
            </a:r>
            <a:r>
              <a:rPr lang="ru-RU" dirty="0" err="1"/>
              <a:t>фізичною</a:t>
            </a:r>
            <a:r>
              <a:rPr lang="ru-RU" dirty="0"/>
              <a:t> культурою і спортом. </a:t>
            </a:r>
            <a:r>
              <a:rPr lang="ru-RU" dirty="0" err="1"/>
              <a:t>Важливо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заповнене</a:t>
            </a:r>
            <a:r>
              <a:rPr lang="ru-RU" dirty="0"/>
              <a:t> </a:t>
            </a:r>
            <a:r>
              <a:rPr lang="ru-RU" dirty="0" err="1"/>
              <a:t>потрібною</a:t>
            </a:r>
            <a:r>
              <a:rPr lang="ru-RU" dirty="0"/>
              <a:t> й </a:t>
            </a:r>
            <a:r>
              <a:rPr lang="ru-RU" dirty="0" err="1"/>
              <a:t>цікавою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яка б </a:t>
            </a:r>
            <a:r>
              <a:rPr lang="ru-RU" dirty="0" err="1"/>
              <a:t>забезпечувала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і давала </a:t>
            </a:r>
            <a:r>
              <a:rPr lang="ru-RU" dirty="0" err="1"/>
              <a:t>духовне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9193"/>
          <a:stretch/>
        </p:blipFill>
        <p:spPr>
          <a:xfrm>
            <a:off x="4257919" y="1810875"/>
            <a:ext cx="4627523" cy="28480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1" y="4570575"/>
            <a:ext cx="484542" cy="4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448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1566</Words>
  <Application>Microsoft Office PowerPoint</Application>
  <PresentationFormat>Екран (16:9)</PresentationFormat>
  <Paragraphs>111</Paragraphs>
  <Slides>13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Comic Sans MS</vt:lpstr>
      <vt:lpstr>Alegreya</vt:lpstr>
      <vt:lpstr>Open Sans</vt:lpstr>
      <vt:lpstr>Arial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Ludmila Mialkivska</cp:lastModifiedBy>
  <cp:revision>216</cp:revision>
  <dcterms:modified xsi:type="dcterms:W3CDTF">2025-08-21T12:13:38Z</dcterms:modified>
</cp:coreProperties>
</file>