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73" r:id="rId5"/>
    <p:sldId id="258" r:id="rId6"/>
    <p:sldId id="260" r:id="rId7"/>
    <p:sldId id="261" r:id="rId8"/>
    <p:sldId id="262" r:id="rId9"/>
    <p:sldId id="269" r:id="rId10"/>
    <p:sldId id="270" r:id="rId11"/>
    <p:sldId id="271" r:id="rId12"/>
    <p:sldId id="263" r:id="rId13"/>
    <p:sldId id="264" r:id="rId14"/>
    <p:sldId id="265" r:id="rId15"/>
    <p:sldId id="267" r:id="rId16"/>
    <p:sldId id="26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677" autoAdjust="0"/>
  </p:normalViewPr>
  <p:slideViewPr>
    <p:cSldViewPr showGuides="1">
      <p:cViewPr varScale="1">
        <p:scale>
          <a:sx n="56" d="100"/>
          <a:sy n="56" d="100"/>
        </p:scale>
        <p:origin x="-100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hyperlink" Target="https://mon.gov.ua/npa/pro-zatverdzhennya-profesijnogo-standartu-vihovatel-zakladu-doshkilnoyi-osviti" TargetMode="External"/><Relationship Id="rId6" Type="http://schemas.openxmlformats.org/officeDocument/2006/relationships/hyperlink" Target="https://zakon.rada.gov.ua/laws/show/z0563-16" TargetMode="External"/><Relationship Id="rId5" Type="http://schemas.openxmlformats.org/officeDocument/2006/relationships/hyperlink" Target="https://sqe.gov.ua/law/postanova-kabinetu-ministriv-ukrain-52/" TargetMode="External"/><Relationship Id="rId4" Type="http://schemas.openxmlformats.org/officeDocument/2006/relationships/hyperlink" Target="https://zakon.rada.gov.ua/laws/show/z1649-22" TargetMode="External"/><Relationship Id="rId3" Type="http://schemas.openxmlformats.org/officeDocument/2006/relationships/hyperlink" Target="https://mon.gov.ua/storage/app/uploads/public/5d0/22c/59b/5d022c59be3c3201681800.pdf" TargetMode="External"/><Relationship Id="rId2" Type="http://schemas.openxmlformats.org/officeDocument/2006/relationships/hyperlink" Target="https://mon.gov.ua/ua/npa/shodo-metodichnih-rekomendacij-do-onovlenogo-bazovogo-komponenta-doshkilnoyi-osviti" TargetMode="External"/><Relationship Id="rId1" Type="http://schemas.openxmlformats.org/officeDocument/2006/relationships/hyperlink" Target="https://mon.gov.ua/storage/app/media/rizne/2021/12.01/Pro_novu_redaktsiyu%20Bazovoho%20komponenta%20doshkilnoyi%20osvity.pdf" TargetMode="Externa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hyperlink" Target="https://www.facebook.com/groups/469566153599151/user/100021264875634" TargetMode="External"/><Relationship Id="rId2" Type="http://schemas.openxmlformats.org/officeDocument/2006/relationships/hyperlink" Target="https://vseosvita.ua/user/id980290/blog" TargetMode="External"/><Relationship Id="rId1" Type="http://schemas.openxmlformats.org/officeDocument/2006/relationships/hyperlink" Target="https://fs06.vseosvita.ua/o/06019qdo-3db5.pptx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14290"/>
            <a:ext cx="7772400" cy="1470025"/>
          </a:xfrm>
        </p:spPr>
        <p:txBody>
          <a:bodyPr>
            <a:noAutofit/>
          </a:bodyPr>
          <a:lstStyle/>
          <a:p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Прилуцький заклад дошкільної освіти (ясла-садок)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комбінованого типу</a:t>
            </a:r>
            <a:b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Прилуцької міської ради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Чернігівської області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1571612"/>
            <a:ext cx="5214974" cy="5286388"/>
          </a:xfrm>
        </p:spPr>
        <p:txBody>
          <a:bodyPr>
            <a:normAutofit fontScale="30000" lnSpcReduction="20000"/>
          </a:bodyPr>
          <a:lstStyle/>
          <a:p>
            <a:r>
              <a:rPr lang="uk-UA" sz="4500" dirty="0" smtClean="0"/>
              <a:t> </a:t>
            </a:r>
            <a:r>
              <a:rPr lang="uk-UA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ПОРТФОЛІО</a:t>
            </a:r>
            <a:endParaRPr lang="ru-RU" sz="8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8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Рудніченко</a:t>
            </a:r>
            <a:r>
              <a:rPr lang="uk-UA" sz="8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8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8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Оксани Олександрівни,</a:t>
            </a:r>
            <a:endParaRPr lang="ru-RU" sz="8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вихователя</a:t>
            </a:r>
            <a:endParaRPr lang="uk-UA" sz="1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6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80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Моє життєве кредо :</a:t>
            </a:r>
            <a:endParaRPr lang="uk-UA" sz="6700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6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6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67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6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67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трапилось</a:t>
            </a:r>
            <a:r>
              <a:rPr lang="ru-RU" sz="6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endParaRPr lang="ru-RU" sz="67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67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вір</a:t>
            </a:r>
            <a:r>
              <a:rPr lang="ru-RU" sz="6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себе, </a:t>
            </a:r>
            <a:r>
              <a:rPr lang="ru-RU" sz="67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вір</a:t>
            </a:r>
            <a:r>
              <a:rPr lang="ru-RU" sz="6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67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6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67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вір</a:t>
            </a:r>
            <a:r>
              <a:rPr lang="ru-RU" sz="6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7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6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7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завтрашній</a:t>
            </a:r>
            <a:r>
              <a:rPr lang="ru-RU" sz="6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день, </a:t>
            </a:r>
            <a:r>
              <a:rPr lang="ru-RU" sz="67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вір</a:t>
            </a:r>
            <a:r>
              <a:rPr lang="ru-RU" sz="6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те, </a:t>
            </a:r>
            <a:r>
              <a:rPr lang="ru-RU" sz="67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6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7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</a:t>
            </a:r>
            <a:r>
              <a:rPr lang="ru-RU" sz="6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7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робиш</a:t>
            </a:r>
            <a:r>
              <a:rPr lang="ru-RU" sz="6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uk-UA" sz="6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en-US" sz="67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6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endParaRPr lang="ru-RU" sz="67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6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k-UA" sz="67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Моє педагогічне кредо : </a:t>
            </a:r>
            <a:endParaRPr lang="uk-UA" sz="6700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6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uk-UA" sz="6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«До роботи – творчо, до дітей – </a:t>
            </a:r>
            <a:r>
              <a:rPr lang="uk-UA" sz="67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любов’</a:t>
            </a:r>
            <a:r>
              <a:rPr lang="uk-UA" sz="6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ю»</a:t>
            </a:r>
            <a:endParaRPr lang="uk-UA" sz="47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33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33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47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47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6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Прилуки 2025 р.</a:t>
            </a:r>
            <a:endParaRPr lang="uk-UA" sz="67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E:\Desktop\Pictures\Оксана\DSC_0471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500694" y="1500174"/>
            <a:ext cx="3428992" cy="51434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085"/>
            <a:ext cx="8229600" cy="715010"/>
          </a:xfrm>
        </p:spPr>
        <p:txBody>
          <a:bodyPr>
            <a:noAutofit/>
          </a:bodyPr>
          <a:p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Перспективний план роботи за педагогічним вектором за період 2025-2030 </a:t>
            </a:r>
            <a:r>
              <a:rPr lang="uk-UA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н.р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uk-UA" alt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graphicFrame>
        <p:nvGraphicFramePr>
          <p:cNvPr id="4" name="Объект 3"/>
          <p:cNvGraphicFramePr/>
          <p:nvPr>
            <p:ph idx="1"/>
            <p:custDataLst>
              <p:tags r:id="rId1"/>
            </p:custDataLst>
          </p:nvPr>
        </p:nvGraphicFramePr>
        <p:xfrm>
          <a:off x="107950" y="765175"/>
          <a:ext cx="8895080" cy="6103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3405"/>
                <a:gridCol w="4878070"/>
                <a:gridCol w="2009140"/>
                <a:gridCol w="1434465"/>
              </a:tblGrid>
              <a:tr h="640080">
                <a:tc>
                  <a:txBody>
                    <a:bodyPr/>
                    <a:p>
                      <a:r>
                        <a:rPr lang="uk-UA" dirty="0" smtClean="0"/>
                        <a:t>№ п/</a:t>
                      </a:r>
                      <a:r>
                        <a:rPr lang="uk-UA" dirty="0" err="1" smtClean="0"/>
                        <a:t>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p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План роботи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Форми роботи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Рік роботи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14400">
                <a:tc>
                  <a:txBody>
                    <a:bodyPr/>
                    <a:p>
                      <a:r>
                        <a:rPr lang="uk-UA" dirty="0" smtClean="0"/>
                        <a:t>1.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p>
                      <a:r>
                        <a:rPr lang="uk-UA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Всеукраїнський День дошкілля. Дозвілля “А у нашім у садочку”.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uk-UA" alt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Дозвілля</a:t>
                      </a:r>
                      <a:endParaRPr lang="uk-UA" alt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26.09.25</a:t>
                      </a:r>
                      <a:r>
                        <a:rPr lang="uk-UA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р.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257300">
                <a:tc>
                  <a:txBody>
                    <a:bodyPr/>
                    <a:p>
                      <a:r>
                        <a:rPr lang="uk-UA" dirty="0" smtClean="0"/>
                        <a:t> 2.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p>
                      <a:r>
                        <a:rPr lang="uk-UA" alt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Сімейний вернісаж. Ментальне здоров’я крізь призму сприйняття світу. “Скажи чесно: ти як?”</a:t>
                      </a:r>
                      <a:endParaRPr lang="uk-UA" alt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r>
                        <a:rPr lang="uk-UA" alt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Тематична виставка</a:t>
                      </a:r>
                      <a:endParaRPr lang="uk-UA" alt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r>
                        <a:rPr lang="uk-UA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вересень-жовтень 2025р.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188720">
                <a:tc>
                  <a:txBody>
                    <a:bodyPr/>
                    <a:p>
                      <a:r>
                        <a:rPr lang="uk-UA" dirty="0" smtClean="0"/>
                        <a:t>3.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p>
                      <a:r>
                        <a:rPr lang="uk-UA" alt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Тиждень підтримки ментального здоров’я “Гратися і не боятися”</a:t>
                      </a:r>
                      <a:endParaRPr lang="uk-UA" alt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r>
                        <a:rPr lang="uk-UA" alt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Тематичний тиждень</a:t>
                      </a:r>
                      <a:endParaRPr lang="uk-UA" alt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r>
                        <a:rPr lang="uk-UA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06.10.-10.10.2025р.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188720">
                <a:tc>
                  <a:txBody>
                    <a:bodyPr/>
                    <a:p>
                      <a:r>
                        <a:rPr lang="uk-UA" dirty="0" smtClean="0"/>
                        <a:t>4.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p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Поповнити базу дидактичних посібників</a:t>
                      </a:r>
                      <a:r>
                        <a:rPr lang="uk-UA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 питання: “Використання кругів </a:t>
                      </a:r>
                      <a:r>
                        <a:rPr lang="uk-UA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Луллія</a:t>
                      </a:r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 дітьми 5-6 р.ж”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r>
                        <a:rPr lang="uk-UA" alt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Дидактичні посібники</a:t>
                      </a:r>
                      <a:endParaRPr lang="uk-UA" alt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r>
                        <a:rPr lang="uk-UA" alt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2025-2026 н.р.</a:t>
                      </a:r>
                      <a:endParaRPr lang="uk-UA" alt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14400">
                <a:tc>
                  <a:txBody>
                    <a:bodyPr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/>
          <a:lstStyle/>
          <a:p>
            <a:pPr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Моя фотогалерея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94098"/>
            <a:ext cx="2699792" cy="3923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594098"/>
            <a:ext cx="2760665" cy="4405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616968"/>
            <a:ext cx="2736304" cy="4908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0" y="565767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ІІ половина дня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Літературне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образотворення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Мовлення.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“Розповім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улюблену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казку”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2022-2023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н.р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90" y="500043"/>
            <a:ext cx="3429024" cy="535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214290"/>
            <a:ext cx="3601955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5103674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Природний світ. Екологія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Ігрова вправа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“Розкажи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весну”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2023-2024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н.р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929190" y="5929330"/>
            <a:ext cx="344222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Сенсорно-пізнавальна діяльність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Дидактична гра «Цифри-сусіди»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2022-2023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н.р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Desktop\Мої проведення і фото\фото дітей КОЛА ЛУЛЛІЯ\2020213093253.jpg"/>
          <p:cNvPicPr>
            <a:picLocks noGrp="1" noChangeAspect="1" noChangeArrowheads="1"/>
          </p:cNvPicPr>
          <p:nvPr>
            <p:ph idx="1"/>
          </p:nvPr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14282" y="1785926"/>
            <a:ext cx="3797416" cy="4811715"/>
          </a:xfrm>
          <a:prstGeom prst="rect">
            <a:avLst/>
          </a:prstGeom>
          <a:noFill/>
        </p:spPr>
      </p:pic>
      <p:pic>
        <p:nvPicPr>
          <p:cNvPr id="5" name="Picture 4" descr="E:\Desktop\Мої проведення і фото\фото дітей КОЛА ЛУЛЛІЯ\20202130933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14290"/>
            <a:ext cx="3868205" cy="515760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214810" y="550070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ІІ половина дня.</a:t>
            </a:r>
            <a:b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СХД. Круги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Луллія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“Звукарики”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Нормативні документи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00108"/>
            <a:ext cx="8715436" cy="5643602"/>
          </a:xfrm>
        </p:spPr>
        <p:txBody>
          <a:bodyPr>
            <a:normAutofit fontScale="25000" lnSpcReduction="20000"/>
          </a:bodyPr>
          <a:lstStyle/>
          <a:p>
            <a:pPr fontAlgn="base"/>
            <a:r>
              <a:rPr lang="ru-RU" sz="6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Базовий</a:t>
            </a:r>
            <a:r>
              <a:rPr lang="ru-RU" sz="6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компонент </a:t>
            </a:r>
            <a:r>
              <a:rPr lang="ru-RU" sz="6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дошкільної</a:t>
            </a:r>
            <a:r>
              <a:rPr lang="ru-RU" sz="6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6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(наказ МОН </a:t>
            </a:r>
            <a:r>
              <a:rPr lang="ru-RU" sz="6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6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12.01.2021 № 33) </a:t>
            </a:r>
            <a:endParaRPr lang="en-US" sz="6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r>
              <a:rPr lang="en-US" sz="6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"/>
              </a:rPr>
              <a:t>https://mon.gov.ua/storage/app/media/rizne/2021/12.01/Pro_novu_redaktsiyu%20Bazovoho%20komponenta%20doshkilnoyi%20osvity.pdf</a:t>
            </a:r>
            <a:endParaRPr lang="en-US" sz="6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br>
              <a:rPr lang="en-US" sz="6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6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методичних</a:t>
            </a:r>
            <a:r>
              <a:rPr lang="ru-RU" sz="6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рекомендацій</a:t>
            </a:r>
            <a:r>
              <a:rPr lang="ru-RU" sz="6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6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оновленого</a:t>
            </a:r>
            <a:r>
              <a:rPr lang="ru-RU" sz="6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Базового компонента </a:t>
            </a:r>
            <a:r>
              <a:rPr lang="ru-RU" sz="6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дошкільної</a:t>
            </a:r>
            <a:r>
              <a:rPr lang="ru-RU" sz="6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6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(лист МОН </a:t>
            </a:r>
            <a:r>
              <a:rPr lang="ru-RU" sz="6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6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16.03.2021 № 1/9-148) </a:t>
            </a:r>
            <a:endParaRPr lang="ru-RU" sz="6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6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https://mon.gov.ua/ua/npa/shodo-metodichnih-rekomendacij-do-onovlenogo-bazovogo-komponenta-doshkilnoyi-osviti</a:t>
            </a:r>
            <a:endParaRPr lang="en-US" sz="6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buNone/>
            </a:pPr>
            <a:endParaRPr lang="en-US" sz="6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br>
              <a:rPr lang="en-US" sz="6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ru-RU" sz="6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затвердження</a:t>
            </a:r>
            <a:r>
              <a:rPr lang="ru-RU" sz="6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Методичних</a:t>
            </a:r>
            <a:r>
              <a:rPr lang="ru-RU" sz="6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рекомендацій</a:t>
            </a:r>
            <a:r>
              <a:rPr lang="ru-RU" sz="6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6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6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6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змісту</a:t>
            </a:r>
            <a:r>
              <a:rPr lang="ru-RU" sz="6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6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завантаження</a:t>
            </a:r>
            <a:r>
              <a:rPr lang="ru-RU" sz="6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е-портфоліо</a:t>
            </a:r>
            <a:r>
              <a:rPr lang="ru-RU" sz="6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6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наказ МОН </a:t>
            </a:r>
            <a:r>
              <a:rPr lang="ru-RU" sz="64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від</a:t>
            </a:r>
            <a:r>
              <a:rPr lang="ru-RU" sz="6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30.05.2019 № 755</a:t>
            </a:r>
            <a:r>
              <a:rPr lang="ru-RU" sz="6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6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endParaRPr lang="ru-RU" sz="6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6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«Про </a:t>
            </a:r>
            <a:r>
              <a:rPr lang="ru-RU" sz="64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забезпечення</a:t>
            </a:r>
            <a:r>
              <a:rPr lang="ru-RU" sz="6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64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психологічного</a:t>
            </a:r>
            <a:r>
              <a:rPr lang="ru-RU" sz="6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64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супроводу</a:t>
            </a:r>
            <a:r>
              <a:rPr lang="ru-RU" sz="6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64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учасників</a:t>
            </a:r>
            <a:r>
              <a:rPr lang="ru-RU" sz="6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64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освітнього</a:t>
            </a:r>
            <a:r>
              <a:rPr lang="ru-RU" sz="6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64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процесу</a:t>
            </a:r>
            <a:r>
              <a:rPr lang="ru-RU" sz="6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sz="64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умовах</a:t>
            </a:r>
            <a:r>
              <a:rPr lang="ru-RU" sz="6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64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воєнного</a:t>
            </a:r>
            <a:r>
              <a:rPr lang="ru-RU" sz="6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стану </a:t>
            </a:r>
            <a:r>
              <a:rPr lang="ru-RU" sz="64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вУкраїні</a:t>
            </a:r>
            <a:r>
              <a:rPr lang="ru-RU" sz="6400" b="1" dirty="0" smtClean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 </a:t>
            </a:r>
            <a:r>
              <a:rPr lang="ru-RU" sz="6400" b="1" u="sng" dirty="0" smtClean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лист МОН N 1/3737-22 </a:t>
            </a:r>
            <a:r>
              <a:rPr lang="ru-RU" sz="6400" b="1" u="sng" dirty="0" err="1" smtClean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</a:t>
            </a:r>
            <a:r>
              <a:rPr lang="ru-RU" sz="6400" b="1" u="sng" dirty="0" smtClean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29.03. 2022</a:t>
            </a:r>
            <a:endParaRPr lang="ru-RU" sz="6400" b="1" u="sng" dirty="0" smtClean="0">
              <a:solidFill>
                <a:schemeClr val="accent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6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Положення про атестацію педагогічних працівників </a:t>
            </a:r>
            <a:r>
              <a:rPr lang="en-US" sz="6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https://zakon.rada.gov.ua/laws/show/z1649-22#n22</a:t>
            </a:r>
            <a:r>
              <a:rPr lang="uk-UA" sz="6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uk-UA" sz="6400" b="1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sz="6400" b="1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6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Постанова </a:t>
            </a:r>
            <a:r>
              <a:rPr lang="ru-RU" sz="6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Кабінету</a:t>
            </a:r>
            <a:r>
              <a:rPr lang="ru-RU" sz="6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Міністрів</a:t>
            </a:r>
            <a:r>
              <a:rPr lang="ru-RU" sz="6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6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№ 800 “</a:t>
            </a:r>
            <a:r>
              <a:rPr lang="ru-RU" sz="6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Деякі</a:t>
            </a:r>
            <a:r>
              <a:rPr lang="ru-RU" sz="6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</a:t>
            </a:r>
            <a:r>
              <a:rPr lang="ru-RU" sz="6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</a:t>
            </a:r>
            <a:r>
              <a:rPr lang="ru-RU" sz="6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кваліфікації</a:t>
            </a:r>
            <a:r>
              <a:rPr lang="ru-RU" sz="6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педагогічних</a:t>
            </a:r>
            <a:r>
              <a:rPr lang="ru-RU" sz="6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6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науково-педагогічних</a:t>
            </a:r>
            <a:r>
              <a:rPr lang="ru-RU" sz="6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працівників</a:t>
            </a:r>
            <a:r>
              <a:rPr lang="ru-RU" sz="6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64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https://sqe.gov.ua/law/postanova-kabinetu-ministriv-ukrain-52/</a:t>
            </a:r>
            <a:r>
              <a:rPr lang="uk-UA" sz="6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6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sz="6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6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Санітарний</a:t>
            </a:r>
            <a:r>
              <a:rPr lang="ru-RU" sz="6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регламент для </a:t>
            </a:r>
            <a:r>
              <a:rPr lang="ru-RU" sz="6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дошкільних</a:t>
            </a:r>
            <a:r>
              <a:rPr lang="ru-RU" sz="6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навчальних</a:t>
            </a:r>
            <a:r>
              <a:rPr lang="ru-RU" sz="6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закладів</a:t>
            </a:r>
            <a:r>
              <a:rPr lang="ru-RU" sz="6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https://zakon.rada.gov.ua/laws/show/z0563-16#Text</a:t>
            </a:r>
            <a:r>
              <a:rPr lang="uk-UA" sz="6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6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sz="6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64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Професійний</a:t>
            </a:r>
            <a:r>
              <a:rPr lang="ru-RU" sz="6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стандарт </a:t>
            </a:r>
            <a:r>
              <a:rPr lang="ru-RU" sz="64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вихователя</a:t>
            </a:r>
            <a:r>
              <a:rPr lang="ru-RU" sz="6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ЗДО </a:t>
            </a:r>
            <a:r>
              <a:rPr lang="en-US" sz="64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https://mon.gov.ua/npa/pro-zatverdzhennya-profesijnogo-standartu-vihovatel-zakladu-doshkilnoyi-osviti</a:t>
            </a:r>
            <a:r>
              <a:rPr lang="uk-UA" sz="6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6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45" y="461010"/>
            <a:ext cx="8065770" cy="534670"/>
          </a:xfrm>
        </p:spPr>
        <p:txBody>
          <a:bodyPr>
            <a:normAutofit fontScale="90000"/>
          </a:bodyPr>
          <a:lstStyle/>
          <a:p>
            <a:r>
              <a:rPr lang="uk-UA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заходів з метою поширення власного досвіду за 2020-2025 </a:t>
            </a:r>
            <a:r>
              <a:rPr lang="uk-UA" sz="3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н.р</a:t>
            </a:r>
            <a:r>
              <a:rPr lang="uk-UA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.:</a:t>
            </a:r>
            <a:br>
              <a:rPr lang="uk-UA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92933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З досвіду роботи </a:t>
            </a:r>
            <a:r>
              <a:rPr lang="uk-UA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Рудніченко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О.О.</a:t>
            </a:r>
            <a:endParaRPr 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2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"/>
              </a:rPr>
              <a:t>https://fs06.vseosvita.ua/o/06019qdo-3db5.pptx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Особистий </a:t>
            </a:r>
            <a:r>
              <a:rPr lang="uk-UA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блог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https://vseosvita.ua/user/id980290/blog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Група ЗДО </a:t>
            </a:r>
            <a:r>
              <a:rPr lang="uk-UA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№26 : </a:t>
            </a:r>
            <a:endParaRPr 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2" indent="-342900">
              <a:buNone/>
            </a:pPr>
            <a:r>
              <a:rPr lang="en-US" sz="2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https://www.facebook.com/groups/469566153599151/user/100021264875634</a:t>
            </a:r>
            <a:endParaRPr lang="uk-UA" sz="2000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2" indent="-342900">
              <a:buNone/>
            </a:pPr>
            <a:r>
              <a:rPr lang="uk-UA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x-none" sz="2000" b="1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Підсумкова</a:t>
            </a:r>
            <a:r>
              <a:rPr lang="ru-RU" altLang="x-none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altLang="x-none" sz="2000" b="1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самооцінка</a:t>
            </a:r>
            <a:r>
              <a:rPr lang="ru-RU" altLang="x-none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altLang="x-none" sz="2000" b="1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власної</a:t>
            </a:r>
            <a:r>
              <a:rPr lang="ru-RU" altLang="x-none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altLang="x-none" sz="2000" b="1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професійної</a:t>
            </a:r>
            <a:r>
              <a:rPr lang="ru-RU" altLang="x-none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altLang="x-none" sz="2000" b="1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діяльності</a:t>
            </a:r>
            <a:r>
              <a:rPr lang="ru-RU" altLang="x-none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за </a:t>
            </a:r>
            <a:r>
              <a:rPr lang="ru-RU" altLang="x-none" sz="2000" b="1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Професійним</a:t>
            </a:r>
            <a:r>
              <a:rPr lang="ru-RU" altLang="x-none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стандартом 2024-2025рр</a:t>
            </a:r>
            <a:r>
              <a:rPr lang="uk-UA" altLang="ru-RU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uk-UA" altLang="ru-RU" sz="20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342900" lvl="2" indent="-342900">
              <a:buNone/>
            </a:pPr>
            <a:r>
              <a:rPr lang="en-US" altLang="ru-RU" sz="2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https://vseosvita.ua/blogs/pidsumkova-samootsinka-vlasnoi-profesiinoi-diialnosti-za-profesiinym-standartom-2024-2025rr-113248.html</a:t>
            </a:r>
            <a:endParaRPr lang="en-US" altLang="ru-RU" sz="2000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2" indent="-342900">
              <a:buNone/>
            </a:pP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5. Індивідуальна освітня траєкторія професійного розвитку педагога:</a:t>
            </a:r>
            <a:endParaRPr 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2" indent="-342900">
              <a:buNone/>
            </a:pPr>
            <a:r>
              <a:rPr lang="en-US" altLang="ru-RU" sz="2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https://vseosvita.ua/blogs/indyvidualna-osvitnia-traektoriia-profesiinoho-rozvytku-pedahoha-rudnichenko-oo-za-2020-2026-nr-113249.html</a:t>
            </a:r>
            <a:endParaRPr lang="en-US" altLang="ru-RU" sz="2000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2" indent="-342900">
              <a:buNone/>
            </a:pPr>
            <a:endPara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2" indent="-342900">
              <a:buNone/>
            </a:pPr>
            <a:endPara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2" indent="-342900">
              <a:buNone/>
            </a:pPr>
            <a:endParaRPr lang="ru-RU" b="1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290"/>
            <a:ext cx="8229600" cy="664371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</a:t>
            </a:r>
            <a:r>
              <a:rPr lang="uk-UA" sz="1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Будемо знайомі</a:t>
            </a:r>
            <a:endParaRPr lang="uk-UA" sz="6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Дата народження: </a:t>
            </a:r>
            <a:r>
              <a:rPr lang="uk-UA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30.10.76 р.</a:t>
            </a:r>
            <a:endParaRPr lang="uk-UA" sz="8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Освіта: </a:t>
            </a:r>
            <a:r>
              <a:rPr lang="uk-UA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повна вища, 2009 рік – Ніжинський державний університет імені Миколи Гоголя по спеціальності «Дошкільне виховання»</a:t>
            </a:r>
            <a:endParaRPr lang="uk-UA" sz="8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8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Професійний  шлях: </a:t>
            </a:r>
            <a:r>
              <a:rPr lang="uk-UA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 15.08.1998 року працюю на посаді вихователя ЗДО </a:t>
            </a:r>
            <a:r>
              <a:rPr lang="uk-UA" sz="8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</a:t>
            </a:r>
            <a:r>
              <a:rPr lang="uk-UA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№26 «Білочка»</a:t>
            </a:r>
            <a:endParaRPr lang="uk-UA" sz="8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Педагогічний стаж роботи у ЗДО </a:t>
            </a:r>
            <a:r>
              <a:rPr lang="uk-UA" sz="8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</a:t>
            </a:r>
            <a:r>
              <a:rPr lang="uk-UA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№26: </a:t>
            </a:r>
            <a:r>
              <a:rPr lang="uk-UA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 років</a:t>
            </a:r>
            <a:endParaRPr lang="uk-UA" sz="8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8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Посада: </a:t>
            </a:r>
            <a:r>
              <a:rPr lang="uk-UA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вихователь</a:t>
            </a:r>
            <a:endParaRPr lang="uk-UA" sz="8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8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Кваліфікаційна категорія: </a:t>
            </a:r>
            <a:r>
              <a:rPr lang="uk-UA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«спеціаліст вищої категорії»</a:t>
            </a:r>
            <a:endParaRPr lang="uk-UA" sz="8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8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Відомості про атестацію</a:t>
            </a:r>
            <a:r>
              <a:rPr lang="uk-UA" sz="8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uk-UA" sz="8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присвоєно </a:t>
            </a:r>
            <a:r>
              <a:rPr lang="uk-UA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кваліфікаційну категорію </a:t>
            </a:r>
            <a:r>
              <a:rPr lang="uk-UA" sz="8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“Спеціаліст</a:t>
            </a:r>
            <a:r>
              <a:rPr lang="uk-UA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вищої </a:t>
            </a:r>
            <a:r>
              <a:rPr lang="uk-UA" sz="8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категорії”</a:t>
            </a:r>
            <a:r>
              <a:rPr lang="uk-UA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2025р.</a:t>
            </a:r>
            <a:endParaRPr lang="uk-UA" sz="8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uk-UA" altLang="ru-RU" sz="3600">
                <a:latin typeface="Times New Roman" panose="02020603050405020304" pitchFamily="18" charset="0"/>
                <a:cs typeface="Times New Roman" panose="02020603050405020304" pitchFamily="18" charset="0"/>
              </a:rPr>
              <a:t>Курси підвищення кваліфікації:</a:t>
            </a:r>
            <a:endParaRPr lang="uk-UA" altLang="ru-RU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uk-UA" altLang="en-US" sz="1800"/>
              <a:t>ГО “ІППО” Сертифікат №377363721625514791 від 09.05.2024р. - 9 год. Інклюзивна компетентність;</a:t>
            </a:r>
            <a:endParaRPr lang="uk-UA" altLang="en-US" sz="1800"/>
          </a:p>
          <a:p>
            <a:pPr marL="0" indent="0">
              <a:buNone/>
            </a:pPr>
            <a:r>
              <a:rPr lang="uk-UA" altLang="en-US" sz="1800"/>
              <a:t>ГО “ІППО” Сертифікат №6311769176273187272 від 10.03.2025р. - 2 год. Тренінг “Інклюзія. Корекційно-розвиткова робота”. Педрада №6 від 10.03.2025р.</a:t>
            </a:r>
            <a:endParaRPr lang="uk-UA" altLang="en-US" sz="1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0"/>
            <a:ext cx="4000496" cy="1857364"/>
          </a:xfrm>
        </p:spPr>
        <p:txBody>
          <a:bodyPr>
            <a:normAutofit fontScale="90000"/>
          </a:bodyPr>
          <a:lstStyle/>
          <a:p>
            <a:b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4" name="Picture 2" descr="E:\Desktop\IMG_9243.jpg"/>
          <p:cNvPicPr>
            <a:picLocks noGrp="1" noChangeAspect="1" noChangeArrowheads="1"/>
          </p:cNvPicPr>
          <p:nvPr>
            <p:ph idx="1"/>
          </p:nvPr>
        </p:nvPicPr>
        <p:blipFill>
          <a:blip r:embed="rId1" cstate="print"/>
          <a:srcRect/>
          <a:stretch>
            <a:fillRect/>
          </a:stretch>
        </p:blipFill>
        <p:spPr bwMode="auto">
          <a:xfrm rot="5400000">
            <a:off x="-501119" y="2713575"/>
            <a:ext cx="4931264" cy="3357586"/>
          </a:xfrm>
          <a:prstGeom prst="rect">
            <a:avLst/>
          </a:prstGeom>
          <a:noFill/>
        </p:spPr>
      </p:pic>
      <p:pic>
        <p:nvPicPr>
          <p:cNvPr id="5" name="Picture 2" descr="E:\Desktop\IMG_08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607723" y="2607468"/>
            <a:ext cx="4857751" cy="3643314"/>
          </a:xfrm>
          <a:prstGeom prst="rect">
            <a:avLst/>
          </a:prstGeom>
          <a:noFill/>
        </p:spPr>
      </p:pic>
      <p:sp>
        <p:nvSpPr>
          <p:cNvPr id="6" name="Заголовок 1"/>
          <p:cNvSpPr txBox="1"/>
          <p:nvPr/>
        </p:nvSpPr>
        <p:spPr>
          <a:xfrm>
            <a:off x="4714876" y="357166"/>
            <a:ext cx="4000496" cy="13573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27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</a:t>
            </a:r>
            <a:r>
              <a:rPr kumimoji="0" lang="uk-UA" sz="27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сумлінну працю, досягнуті успіхи у справі  навчання та виховання підростаючого покоління та з нагоди Дня працівників освіти. Вересень, 2016 р.</a:t>
            </a:r>
            <a:br>
              <a:rPr kumimoji="0" lang="uk-UA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b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/>
          <p:nvPr/>
        </p:nvSpPr>
        <p:spPr>
          <a:xfrm>
            <a:off x="0" y="0"/>
            <a:ext cx="4000496" cy="18573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6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        Мої нагороди</a:t>
            </a:r>
            <a:br>
              <a:rPr kumimoji="0" lang="uk-UA" sz="6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uk-UA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Міжнародний українсько-канадський конкурс. Фундація «</a:t>
            </a:r>
            <a:r>
              <a:rPr kumimoji="0" lang="uk-UA" sz="4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Україна-діаспора</a:t>
            </a:r>
            <a:r>
              <a:rPr kumimoji="0" lang="uk-UA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». Фонд професора Ореста Цапа. Сертифікат за інновації в навчанні на знак визнання значного впливу та внеску в освіту в області. Грудень, 2023р </a:t>
            </a:r>
            <a:br>
              <a:rPr kumimoji="0" lang="uk-UA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b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57166"/>
            <a:ext cx="8572560" cy="6500834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uk-UA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Моє педагогічне есе</a:t>
            </a:r>
            <a:endParaRPr lang="uk-UA" sz="8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Таке покликання нам долею дано –</a:t>
            </a:r>
            <a:endParaRPr lang="ru-RU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 любов’ю серце дітям віддавати.</a:t>
            </a:r>
            <a:endParaRPr lang="ru-RU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Цей шлях життєвий обрано давно,</a:t>
            </a:r>
            <a:endParaRPr lang="ru-RU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Професія чудова – вихователь!</a:t>
            </a:r>
            <a:endParaRPr lang="ru-RU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В. Сухомлинський</a:t>
            </a:r>
            <a:endParaRPr lang="uk-UA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все ж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дивна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професія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Робота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дітьми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дає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мені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проявити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все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найкраще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закладено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душевні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здібності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душевними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якостями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зрозуміло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 от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здібності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...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часто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здібності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але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завжди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тих масштабах,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вийти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ними на "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велику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сцену":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співаєш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але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голос не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звучний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пишеш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вірші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але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друкувати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вишивати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але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того,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потім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виставляти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свої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продаж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т.д. А в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дитячому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саду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скромні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таланти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я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можу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реалізувати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адже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діти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найгуманніші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судді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Вони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захоплюються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всім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чого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вміють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робити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самі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Діти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оцінять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вірші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розповіді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малюнки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пісні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 головне - саму вашу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фантазію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адже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вони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самі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великі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світі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фантазери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Я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вважаю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вихователь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дивовижна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професія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один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плюс в тому,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вона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дає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заглянути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країну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дитинства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світ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І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хоч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ми родом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детсва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але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ми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швидко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забуваємо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чарівний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світ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не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розуміючи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навіть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власних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Дитячий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світ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набагато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цікавіше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безмежне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багатше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світ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дорослого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Моє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- не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зруйнувати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цю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дитячу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ілюзорність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влитися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неї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вихователь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повинен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розмовляти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дітьми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одній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мові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розуміти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І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нарешті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хіба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багатьом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доступно бути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коханою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шанованою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зразком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наслідування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ідеалом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Виховательці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дитячого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садка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цілком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доступно, все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залежить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неї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329642" cy="664371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uk-UA" sz="5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Педагогічний вектор </a:t>
            </a:r>
            <a:r>
              <a:rPr lang="uk-UA" sz="5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“Круги</a:t>
            </a:r>
            <a:r>
              <a:rPr lang="uk-UA" sz="5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5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Луллія</a:t>
            </a:r>
            <a:r>
              <a:rPr lang="uk-UA" sz="5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як засіб активізації мовленнєвої діяльності </a:t>
            </a:r>
            <a:r>
              <a:rPr lang="uk-UA" sz="5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дошкільників”</a:t>
            </a:r>
            <a:endParaRPr lang="uk-UA" sz="51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400" dirty="0" smtClean="0"/>
              <a:t>Працюючи з дітьми з порушенням мовлення, я вирішила переорієнтувати свою діяльність на щоденне опрацювання пізнавальних, мовленнєвих  та особистісних проблем, пошук можливих рішень у спільній діяльності, застосування умінь з урахуванням соціальних, міжособистісних і предметних контекстів, постійно змінюваних умов та викликів життя, що забезпечує досягнення взаєморозуміння з оточуючим світом і внутрішню гармонію. </a:t>
            </a:r>
            <a:endParaRPr lang="ru-RU" sz="3400" dirty="0" smtClean="0"/>
          </a:p>
          <a:p>
            <a:r>
              <a:rPr lang="uk-UA" sz="3400" dirty="0" smtClean="0"/>
              <a:t>Розвиток мовлення – це не лише збагачення словника, формування звукової, граматичної культури та вдосконалення зв’язного мовлення. Насамперед - це розвиток вміння спілкуватися.</a:t>
            </a:r>
            <a:endParaRPr lang="ru-RU" sz="3400" dirty="0" smtClean="0"/>
          </a:p>
          <a:p>
            <a:pPr>
              <a:buNone/>
            </a:pPr>
            <a:r>
              <a:rPr lang="uk-UA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Початок роботи: 2020 рік</a:t>
            </a:r>
            <a:endParaRPr lang="uk-UA" sz="3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uk-UA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Мета:</a:t>
            </a:r>
            <a:r>
              <a:rPr lang="uk-UA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Розширити і поповнити базу методичного матеріалу, дидактичних посібників з питання, пропагувати практичний досвід  серед колег. Удосконалювати педагогічну майстерність. Формувати асоціативність та системність мислення, поступове розширення та поглиблення пізнавальних інтересів. Збагачувати досвід дитини. Насичувати  знання у різних сферах діяльності.</a:t>
            </a:r>
            <a:r>
              <a:rPr lang="uk-UA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uk-UA" sz="3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uk-UA" sz="4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Завдання:</a:t>
            </a:r>
            <a:endParaRPr lang="uk-UA" sz="4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Своє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надалі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я </a:t>
            </a:r>
            <a:r>
              <a:rPr lang="ru-RU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вбачаю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тому, </a:t>
            </a:r>
            <a:r>
              <a:rPr lang="ru-RU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переглянути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матеріально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методичну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базу </a:t>
            </a:r>
            <a:r>
              <a:rPr lang="ru-RU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свого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мікрометод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кабінету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Виявила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матеріалів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недостатньо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для </a:t>
            </a:r>
            <a:r>
              <a:rPr lang="ru-RU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завдань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Тому я </a:t>
            </a:r>
            <a:r>
              <a:rPr lang="ru-RU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розробила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підібрала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згрупувала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Удосконалювати співпрацю з батьками активними формами взаємодії;</a:t>
            </a:r>
            <a:endParaRPr lang="ru-RU" sz="3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Поширювати педагогічний досвід з даного питання:”Круги Луллія як засіб активізації мовленнєвої діяльності дошкільників”;</a:t>
            </a:r>
            <a:endParaRPr lang="ru-RU" sz="3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Друк в газеті “Педагогічний вектор ПЦПРПП”;</a:t>
            </a:r>
            <a:endParaRPr lang="uk-UA" sz="3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Поповнити картотеку дидактичних ігор за колами </a:t>
            </a:r>
            <a:r>
              <a:rPr lang="uk-UA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Луллія</a:t>
            </a:r>
            <a:r>
              <a:rPr lang="uk-UA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3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Участь у Всеукраїнських Міжнародних фахових конкурсах;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571504"/>
          </a:xfrm>
        </p:spPr>
        <p:txBody>
          <a:bodyPr>
            <a:noAutofit/>
          </a:bodyPr>
          <a:lstStyle/>
          <a:p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Перспективний план роботи за педагогічним вектором за період 2020-2025 </a:t>
            </a:r>
            <a:r>
              <a:rPr lang="uk-UA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н.р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>
            <a:normAutofit/>
          </a:bodyPr>
          <a:lstStyle/>
          <a:p>
            <a:pPr lvl="0">
              <a:buNone/>
            </a:pPr>
            <a:endParaRPr lang="ru-RU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graphicFrame>
        <p:nvGraphicFramePr>
          <p:cNvPr id="4" name="Объект 3"/>
          <p:cNvGraphicFramePr/>
          <p:nvPr/>
        </p:nvGraphicFramePr>
        <p:xfrm>
          <a:off x="107950" y="928669"/>
          <a:ext cx="8928546" cy="640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5618"/>
                <a:gridCol w="4896544"/>
                <a:gridCol w="2016224"/>
                <a:gridCol w="1440160"/>
              </a:tblGrid>
              <a:tr h="454386">
                <a:tc>
                  <a:txBody>
                    <a:bodyPr/>
                    <a:lstStyle/>
                    <a:p>
                      <a:r>
                        <a:rPr lang="uk-UA" dirty="0" smtClean="0"/>
                        <a:t>№ п/</a:t>
                      </a:r>
                      <a:r>
                        <a:rPr lang="uk-UA" dirty="0" err="1" smtClean="0"/>
                        <a:t>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План роботи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Форми роботи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Рік роботи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08283">
                <a:tc>
                  <a:txBody>
                    <a:bodyPr/>
                    <a:lstStyle/>
                    <a:p>
                      <a:r>
                        <a:rPr lang="uk-UA" dirty="0" smtClean="0"/>
                        <a:t>1.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Ознайомитися</a:t>
                      </a:r>
                      <a:r>
                        <a:rPr lang="uk-UA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 кругами </a:t>
                      </a:r>
                      <a:r>
                        <a:rPr lang="uk-UA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Луллія</a:t>
                      </a:r>
                      <a:r>
                        <a:rPr lang="uk-UA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Підбір теоретичного матеріалу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2020-2021 </a:t>
                      </a:r>
                      <a:r>
                        <a:rPr lang="uk-UA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н.р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180768">
                <a:tc>
                  <a:txBody>
                    <a:bodyPr/>
                    <a:lstStyle/>
                    <a:p>
                      <a:r>
                        <a:rPr lang="uk-UA" dirty="0" smtClean="0"/>
                        <a:t> 2.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Розширити і поповнити базу методичного матеріалу дидактичних посібників  з питання.</a:t>
                      </a:r>
                      <a:endParaRPr lang="uk-UA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Використання кругів </a:t>
                      </a:r>
                      <a:r>
                        <a:rPr lang="uk-UA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Луллія</a:t>
                      </a:r>
                      <a:r>
                        <a:rPr lang="uk-UA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мовленнєвого спрямування.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Ігри, заняття</a:t>
                      </a:r>
                      <a:endParaRPr lang="uk-UA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Педагогічна</a:t>
                      </a:r>
                      <a:r>
                        <a:rPr lang="uk-UA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рада</a:t>
                      </a:r>
                      <a:endParaRPr lang="uk-UA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uk-UA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Інформаційний кейс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2021-2022 </a:t>
                      </a:r>
                      <a:r>
                        <a:rPr lang="uk-UA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н.р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180768">
                <a:tc>
                  <a:txBody>
                    <a:bodyPr/>
                    <a:lstStyle/>
                    <a:p>
                      <a:r>
                        <a:rPr lang="uk-UA" dirty="0" smtClean="0"/>
                        <a:t>3.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Поповнити базу дидактичних посібників з питання.</a:t>
                      </a:r>
                      <a:endParaRPr lang="uk-UA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Використання кругів  </a:t>
                      </a:r>
                      <a:r>
                        <a:rPr lang="uk-UA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Луллія</a:t>
                      </a:r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 дітьми 6 </a:t>
                      </a:r>
                      <a:r>
                        <a:rPr lang="uk-UA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р.ж</a:t>
                      </a:r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Педагогічна рада</a:t>
                      </a:r>
                      <a:endParaRPr lang="uk-UA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Дидактичні ігри, демонстраційний матеріал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2022-2023</a:t>
                      </a:r>
                      <a:r>
                        <a:rPr lang="uk-UA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н.р</a:t>
                      </a:r>
                      <a:r>
                        <a:rPr lang="uk-UA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180768">
                <a:tc>
                  <a:txBody>
                    <a:bodyPr/>
                    <a:lstStyle/>
                    <a:p>
                      <a:r>
                        <a:rPr lang="uk-UA" dirty="0" smtClean="0"/>
                        <a:t>4.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Поповнити базу дидактичних посібників</a:t>
                      </a:r>
                      <a:r>
                        <a:rPr lang="uk-UA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 питання.</a:t>
                      </a:r>
                      <a:endParaRPr lang="uk-UA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Використання кругів </a:t>
                      </a:r>
                      <a:r>
                        <a:rPr lang="uk-UA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Луллія</a:t>
                      </a:r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 дітьми 5 </a:t>
                      </a:r>
                      <a:r>
                        <a:rPr lang="uk-UA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р.ж</a:t>
                      </a:r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Марафон інновацій</a:t>
                      </a:r>
                      <a:endParaRPr lang="uk-UA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Відкритий показ</a:t>
                      </a:r>
                      <a:endParaRPr lang="uk-UA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Педагогічна</a:t>
                      </a:r>
                      <a:r>
                        <a:rPr lang="uk-UA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рада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2023-2024 </a:t>
                      </a:r>
                      <a:r>
                        <a:rPr lang="uk-UA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н.р</a:t>
                      </a:r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08283">
                <a:tc>
                  <a:txBody>
                    <a:bodyPr/>
                    <a:lstStyle/>
                    <a:p>
                      <a:r>
                        <a:rPr lang="uk-UA" dirty="0" smtClean="0"/>
                        <a:t>5.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uk-UA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“Педагогічний</a:t>
                      </a:r>
                      <a:r>
                        <a:rPr lang="uk-UA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супровід ігрової </a:t>
                      </a:r>
                      <a:r>
                        <a:rPr lang="uk-UA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діяльності”</a:t>
                      </a:r>
                      <a:r>
                        <a:rPr lang="uk-UA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З досвіду роботи.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Педагогічна рада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Листопад,</a:t>
                      </a:r>
                      <a:r>
                        <a:rPr lang="uk-UA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2021р.</a:t>
                      </a:r>
                      <a:endParaRPr lang="ru-RU" dirty="0"/>
                    </a:p>
                  </a:txBody>
                  <a:tcPr/>
                </a:tc>
              </a:tr>
              <a:tr h="36331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/>
          </a:bodyPr>
          <a:lstStyle/>
          <a:p>
            <a:pPr fontAlgn="t">
              <a:buNone/>
            </a:pPr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>
              <a:buNone/>
            </a:pPr>
            <a:endParaRPr lang="ru-RU" dirty="0"/>
          </a:p>
        </p:txBody>
      </p:sp>
      <p:graphicFrame>
        <p:nvGraphicFramePr>
          <p:cNvPr id="4" name="Объект 3"/>
          <p:cNvGraphicFramePr/>
          <p:nvPr/>
        </p:nvGraphicFramePr>
        <p:xfrm>
          <a:off x="0" y="285727"/>
          <a:ext cx="9036497" cy="7008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2577"/>
                <a:gridCol w="4955747"/>
                <a:gridCol w="2040601"/>
                <a:gridCol w="1457572"/>
              </a:tblGrid>
              <a:tr h="716002">
                <a:tc>
                  <a:txBody>
                    <a:bodyPr/>
                    <a:lstStyle/>
                    <a:p>
                      <a:r>
                        <a:rPr lang="uk-UA" dirty="0" smtClean="0"/>
                        <a:t>№ п/</a:t>
                      </a:r>
                      <a:r>
                        <a:rPr lang="uk-UA" dirty="0" err="1" smtClean="0"/>
                        <a:t>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План роботи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Форми роботи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Рік роботи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022860">
                <a:tc>
                  <a:txBody>
                    <a:bodyPr/>
                    <a:lstStyle/>
                    <a:p>
                      <a:r>
                        <a:rPr lang="uk-UA" dirty="0" smtClean="0"/>
                        <a:t>6.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Практикум</a:t>
                      </a:r>
                      <a:r>
                        <a:rPr lang="uk-UA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“Круги</a:t>
                      </a:r>
                      <a:r>
                        <a:rPr lang="uk-UA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Луллія</a:t>
                      </a:r>
                      <a:r>
                        <a:rPr lang="uk-UA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 сучасному </a:t>
                      </a:r>
                      <a:r>
                        <a:rPr lang="uk-UA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дошкіллі”</a:t>
                      </a:r>
                      <a:r>
                        <a:rPr lang="uk-UA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uk-UA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Інформаційний кейс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Лютий,</a:t>
                      </a:r>
                      <a:r>
                        <a:rPr lang="uk-UA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2022р.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329718">
                <a:tc>
                  <a:txBody>
                    <a:bodyPr/>
                    <a:lstStyle/>
                    <a:p>
                      <a:r>
                        <a:rPr lang="uk-UA" dirty="0" smtClean="0"/>
                        <a:t> 7.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Мультимедійна</a:t>
                      </a:r>
                      <a:r>
                        <a:rPr lang="uk-UA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презентація з досвіду роботи </a:t>
                      </a:r>
                      <a:r>
                        <a:rPr lang="uk-UA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“Створення</a:t>
                      </a:r>
                      <a:r>
                        <a:rPr lang="uk-UA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умов для </a:t>
                      </a:r>
                      <a:r>
                        <a:rPr lang="uk-UA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еколого-дослідницької</a:t>
                      </a:r>
                      <a:r>
                        <a:rPr lang="uk-UA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діяльності”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Педагогічна рада</a:t>
                      </a:r>
                      <a:endParaRPr lang="uk-UA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Листопад, 2022</a:t>
                      </a:r>
                      <a:r>
                        <a:rPr lang="uk-UA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р.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329718">
                <a:tc>
                  <a:txBody>
                    <a:bodyPr/>
                    <a:lstStyle/>
                    <a:p>
                      <a:r>
                        <a:rPr lang="uk-UA" dirty="0" smtClean="0"/>
                        <a:t>8.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</a:t>
                      </a:r>
                      <a:r>
                        <a:rPr lang="uk-UA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складі робочої групи ВСЗЯО напрям </a:t>
                      </a:r>
                      <a:r>
                        <a:rPr lang="uk-UA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“Управлінські</a:t>
                      </a:r>
                      <a:r>
                        <a:rPr lang="uk-UA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процеси закладу дошкільної </a:t>
                      </a:r>
                      <a:r>
                        <a:rPr lang="uk-UA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освіти”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Робоча група ЗДО </a:t>
                      </a:r>
                      <a:r>
                        <a:rPr lang="uk-UA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КТ</a:t>
                      </a:r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№26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uk-UA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2022-2023н.р.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329718">
                <a:tc>
                  <a:txBody>
                    <a:bodyPr/>
                    <a:lstStyle/>
                    <a:p>
                      <a:r>
                        <a:rPr lang="uk-UA" dirty="0" smtClean="0"/>
                        <a:t>9.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Логопедична гра з колами </a:t>
                      </a:r>
                      <a:r>
                        <a:rPr lang="uk-UA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Луллія</a:t>
                      </a:r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Тренінг для педагогів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Січень, </a:t>
                      </a:r>
                      <a:endParaRPr lang="uk-UA" dirty="0" smtClean="0"/>
                    </a:p>
                    <a:p>
                      <a:r>
                        <a:rPr lang="uk-UA" dirty="0" smtClean="0"/>
                        <a:t>2024р.</a:t>
                      </a:r>
                      <a:endParaRPr lang="ru-RU" dirty="0" smtClean="0"/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14826">
                <a:tc>
                  <a:txBody>
                    <a:bodyPr/>
                    <a:lstStyle/>
                    <a:p>
                      <a:r>
                        <a:rPr lang="uk-UA" dirty="0" smtClean="0"/>
                        <a:t>10.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Інтегрована діяльність </a:t>
                      </a:r>
                      <a:r>
                        <a:rPr lang="uk-UA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“Хто</a:t>
                      </a:r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душею світлий, лагідний, </a:t>
                      </a:r>
                      <a:r>
                        <a:rPr lang="uk-UA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привітний”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Відкритий показ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Жовтень, 2023р.</a:t>
                      </a:r>
                      <a:endParaRPr lang="ru-RU" dirty="0"/>
                    </a:p>
                  </a:txBody>
                  <a:tcPr/>
                </a:tc>
              </a:tr>
              <a:tr h="414826">
                <a:tc>
                  <a:txBody>
                    <a:bodyPr/>
                    <a:lstStyle/>
                    <a:p>
                      <a:r>
                        <a:rPr lang="uk-UA" dirty="0" smtClean="0"/>
                        <a:t>11.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Пізнавальний проект “Я говорю </a:t>
                      </a:r>
                      <a:r>
                        <a:rPr lang="uk-UA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українською”</a:t>
                      </a:r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(4т. Лютого)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Проектна діяльність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Лютий, </a:t>
                      </a:r>
                      <a:endParaRPr lang="uk-UA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р.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8"/>
            <a:ext cx="8501122" cy="62865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Участь у роботі методичної служби ЗДО </a:t>
            </a:r>
            <a:r>
              <a:rPr lang="uk-UA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№26 за період 2020-2025н.р.</a:t>
            </a:r>
            <a:endPara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2" y="857232"/>
          <a:ext cx="8715436" cy="46434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27092"/>
                <a:gridCol w="1888344"/>
              </a:tblGrid>
              <a:tr h="773474">
                <a:tc>
                  <a:txBody>
                    <a:bodyPr/>
                    <a:lstStyle/>
                    <a:p>
                      <a:r>
                        <a:rPr lang="uk-UA" dirty="0" smtClean="0"/>
                        <a:t>Педрада. Про підсумки роботи за технологією ПІСНЕЗНАЙКО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Травень, 2021р.</a:t>
                      </a:r>
                      <a:endParaRPr lang="ru-RU" dirty="0"/>
                    </a:p>
                  </a:txBody>
                  <a:tcPr/>
                </a:tc>
              </a:tr>
              <a:tr h="843790">
                <a:tc>
                  <a:txBody>
                    <a:bodyPr/>
                    <a:lstStyle/>
                    <a:p>
                      <a:r>
                        <a:rPr lang="uk-UA" dirty="0" smtClean="0"/>
                        <a:t>Педрада. </a:t>
                      </a:r>
                      <a:r>
                        <a:rPr lang="uk-UA" dirty="0" err="1" smtClean="0"/>
                        <a:t>“Педагогічний</a:t>
                      </a:r>
                      <a:r>
                        <a:rPr lang="uk-UA" dirty="0" smtClean="0"/>
                        <a:t> супровід ігрової </a:t>
                      </a:r>
                      <a:r>
                        <a:rPr lang="uk-UA" dirty="0" err="1" smtClean="0"/>
                        <a:t>діяльності”</a:t>
                      </a:r>
                      <a:r>
                        <a:rPr lang="uk-UA" dirty="0" smtClean="0"/>
                        <a:t>. </a:t>
                      </a:r>
                      <a:endParaRPr lang="uk-UA" smtClean="0"/>
                    </a:p>
                    <a:p>
                      <a:r>
                        <a:rPr lang="uk-UA" smtClean="0"/>
                        <a:t>З </a:t>
                      </a:r>
                      <a:r>
                        <a:rPr lang="uk-UA" dirty="0" smtClean="0"/>
                        <a:t>досвіду роботи.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Листопад, 2021р.</a:t>
                      </a:r>
                      <a:endParaRPr lang="ru-RU" dirty="0"/>
                    </a:p>
                  </a:txBody>
                  <a:tcPr/>
                </a:tc>
              </a:tr>
              <a:tr h="914106">
                <a:tc>
                  <a:txBody>
                    <a:bodyPr/>
                    <a:lstStyle/>
                    <a:p>
                      <a:r>
                        <a:rPr lang="uk-UA" dirty="0" smtClean="0"/>
                        <a:t>Педрада. Мультимедійна презентація з досвіду роботи </a:t>
                      </a:r>
                      <a:r>
                        <a:rPr lang="uk-UA" dirty="0" err="1" smtClean="0"/>
                        <a:t>“Створення</a:t>
                      </a:r>
                      <a:r>
                        <a:rPr lang="uk-UA" dirty="0" smtClean="0"/>
                        <a:t> умов для </a:t>
                      </a:r>
                      <a:r>
                        <a:rPr lang="uk-UA" dirty="0" err="1" smtClean="0"/>
                        <a:t>еколого-дослідницької</a:t>
                      </a:r>
                      <a:r>
                        <a:rPr lang="uk-UA" dirty="0" smtClean="0"/>
                        <a:t> </a:t>
                      </a:r>
                      <a:r>
                        <a:rPr lang="uk-UA" dirty="0" err="1" smtClean="0"/>
                        <a:t>роботи”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Листопад, 2022р.</a:t>
                      </a:r>
                      <a:endParaRPr lang="ru-RU" dirty="0"/>
                    </a:p>
                  </a:txBody>
                  <a:tcPr/>
                </a:tc>
              </a:tr>
              <a:tr h="914106">
                <a:tc>
                  <a:txBody>
                    <a:bodyPr/>
                    <a:lstStyle/>
                    <a:p>
                      <a:r>
                        <a:rPr lang="uk-UA" dirty="0" smtClean="0"/>
                        <a:t>У складі робочої групи ВСЗЯО напрям </a:t>
                      </a:r>
                      <a:r>
                        <a:rPr lang="uk-UA" dirty="0" err="1" smtClean="0"/>
                        <a:t>“Управлінські</a:t>
                      </a:r>
                      <a:r>
                        <a:rPr lang="uk-UA" dirty="0" smtClean="0"/>
                        <a:t> процеси закладу дошкільної </a:t>
                      </a:r>
                      <a:r>
                        <a:rPr lang="uk-UA" dirty="0" err="1" smtClean="0"/>
                        <a:t>освіти”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2022-2023 </a:t>
                      </a:r>
                      <a:r>
                        <a:rPr lang="uk-UA" dirty="0" err="1" smtClean="0"/>
                        <a:t>н.р</a:t>
                      </a:r>
                      <a:r>
                        <a:rPr lang="uk-UA" dirty="0" smtClean="0"/>
                        <a:t>.</a:t>
                      </a:r>
                      <a:endParaRPr lang="ru-RU" dirty="0"/>
                    </a:p>
                  </a:txBody>
                  <a:tcPr/>
                </a:tc>
              </a:tr>
              <a:tr h="1197994">
                <a:tc>
                  <a:txBody>
                    <a:bodyPr/>
                    <a:lstStyle/>
                    <a:p>
                      <a:r>
                        <a:rPr lang="uk-UA" dirty="0" smtClean="0"/>
                        <a:t>Музично-літературне дійство до Дня захисту дітей </a:t>
                      </a:r>
                      <a:r>
                        <a:rPr lang="uk-UA" dirty="0" err="1" smtClean="0"/>
                        <a:t>“Щасливе</a:t>
                      </a:r>
                      <a:r>
                        <a:rPr lang="uk-UA" dirty="0" smtClean="0"/>
                        <a:t> </a:t>
                      </a:r>
                      <a:r>
                        <a:rPr lang="uk-UA" dirty="0" err="1" smtClean="0"/>
                        <a:t>дитинство”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Червень, 2023р.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4282" y="5252109"/>
          <a:ext cx="8715436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42698"/>
                <a:gridCol w="1872738"/>
              </a:tblGrid>
              <a:tr h="1143008">
                <a:tc>
                  <a:txBody>
                    <a:bodyPr/>
                    <a:lstStyle/>
                    <a:p>
                      <a:r>
                        <a:rPr lang="uk-UA" dirty="0" smtClean="0"/>
                        <a:t>Участь у Міжнародному  </a:t>
                      </a:r>
                      <a:r>
                        <a:rPr lang="uk-UA" dirty="0" err="1" smtClean="0"/>
                        <a:t>українсько</a:t>
                      </a:r>
                      <a:r>
                        <a:rPr lang="uk-UA" dirty="0" smtClean="0"/>
                        <a:t> - канадському  конкурсі . Фундація </a:t>
                      </a:r>
                      <a:r>
                        <a:rPr lang="uk-UA" dirty="0" err="1" smtClean="0"/>
                        <a:t>“Україна</a:t>
                      </a:r>
                      <a:r>
                        <a:rPr lang="uk-UA" dirty="0" smtClean="0"/>
                        <a:t> - </a:t>
                      </a:r>
                      <a:r>
                        <a:rPr lang="uk-UA" dirty="0" err="1" smtClean="0"/>
                        <a:t>діаспора”</a:t>
                      </a:r>
                      <a:r>
                        <a:rPr lang="uk-UA" dirty="0" smtClean="0"/>
                        <a:t>. </a:t>
                      </a:r>
                      <a:endParaRPr lang="uk-UA" dirty="0" smtClean="0"/>
                    </a:p>
                    <a:p>
                      <a:r>
                        <a:rPr lang="uk-UA" dirty="0" smtClean="0"/>
                        <a:t>Фонд професора Ореста Цапа.</a:t>
                      </a:r>
                      <a:endParaRPr lang="uk-UA" dirty="0" smtClean="0"/>
                    </a:p>
                    <a:p>
                      <a:endParaRPr lang="uk-UA" dirty="0" smtClean="0"/>
                    </a:p>
                    <a:p>
                      <a:r>
                        <a:rPr lang="uk-UA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Грудень, 2023р.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tags/tag1.xml><?xml version="1.0" encoding="utf-8"?>
<p:tagLst xmlns:p="http://schemas.openxmlformats.org/presentationml/2006/main">
  <p:tag name="TABLE_ENDDRAG_ORIGIN_RECT" val="700*455"/>
  <p:tag name="TABLE_ENDDRAG_RECT" val="7*58*700*455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9983</Words>
  <Application>WPS Presentation</Application>
  <PresentationFormat>Экран (4:3)</PresentationFormat>
  <Paragraphs>336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3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Тема Office</vt:lpstr>
      <vt:lpstr>Прилуцький заклад дошкільної освіти (ясла-садок)  комбінованого типу  Прилуцької міської ради  Чернігівської області</vt:lpstr>
      <vt:lpstr>PowerPoint 演示文稿</vt:lpstr>
      <vt:lpstr>Курси підвищення кваліфікації:</vt:lpstr>
      <vt:lpstr>   </vt:lpstr>
      <vt:lpstr>PowerPoint 演示文稿</vt:lpstr>
      <vt:lpstr>PowerPoint 演示文稿</vt:lpstr>
      <vt:lpstr>Перспективний план роботи за педагогічним вектором за період 2020-2025 н.р.</vt:lpstr>
      <vt:lpstr>PowerPoint 演示文稿</vt:lpstr>
      <vt:lpstr>PowerPoint 演示文稿</vt:lpstr>
      <vt:lpstr>Перспективний план роботи за педагогічним вектором за період 2025-2030 н.р.</vt:lpstr>
      <vt:lpstr>PowerPoint 演示文稿</vt:lpstr>
      <vt:lpstr>PowerPoint 演示文稿</vt:lpstr>
      <vt:lpstr>PowerPoint 演示文稿</vt:lpstr>
      <vt:lpstr> Нормативні документи</vt:lpstr>
      <vt:lpstr>Система заходів з метою поширення власного досвіду за 2020-2025 н.р.: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Прилуцький заклад дошкільної освіти (ясла-садок)  комбінованого типу  Прилуцької міської ради  Чернігівської області</dc:title>
  <dc:creator>Set</dc:creator>
  <cp:lastModifiedBy>Set</cp:lastModifiedBy>
  <cp:revision>48</cp:revision>
  <dcterms:created xsi:type="dcterms:W3CDTF">2024-08-25T18:50:00Z</dcterms:created>
  <dcterms:modified xsi:type="dcterms:W3CDTF">2025-10-14T16:53:02Z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F0E5ECA843CC4D31B970C80AF3034B30_12</vt:lpwstr>
  </property>
  <property fmtid="{D5CDD505-2E9C-101B-9397-08002B2CF9AE}" pid="3" name="KSOProductBuildVer">
    <vt:lpwstr>1049-12.2.0.22549</vt:lpwstr>
  </property>
</Properties>
</file>