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317" r:id="rId2"/>
    <p:sldId id="318" r:id="rId3"/>
    <p:sldId id="365" r:id="rId4"/>
    <p:sldId id="366" r:id="rId5"/>
    <p:sldId id="367" r:id="rId6"/>
    <p:sldId id="368" r:id="rId7"/>
    <p:sldId id="369" r:id="rId8"/>
    <p:sldId id="259" r:id="rId9"/>
    <p:sldId id="364" r:id="rId10"/>
    <p:sldId id="370" r:id="rId11"/>
    <p:sldId id="279" r:id="rId12"/>
    <p:sldId id="371" r:id="rId13"/>
  </p:sldIdLst>
  <p:sldSz cx="9144000" cy="5143500" type="screen16x9"/>
  <p:notesSz cx="6858000" cy="9144000"/>
  <p:embeddedFontLst>
    <p:embeddedFont>
      <p:font typeface="Alegreya" panose="020B060402020202020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A66"/>
    <a:srgbClr val="FFCCCC"/>
    <a:srgbClr val="7D8A00"/>
    <a:srgbClr val="0000FF"/>
    <a:srgbClr val="339933"/>
    <a:srgbClr val="99CCFF"/>
    <a:srgbClr val="626C00"/>
    <a:srgbClr val="6B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31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7982820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rive.google.com/file/d/1k4UUZVl03OpoSt0e0YBXU3vom2puyMKb/view?usp=drive_lin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oIm1cO66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utt.ly/NebD9eGD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9193504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РЕГУЛЯТОРНІ СИСТЕМИ ОРГАНІЗМУ ЛЮДИНИ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73555" y="1863180"/>
            <a:ext cx="8219727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1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4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Гуморальна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регуляція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діяльності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організму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людини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Гормони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нейрогормони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87" y="4299526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47739" y="4280456"/>
            <a:ext cx="455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відкриття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гормонів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організм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змінило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лікування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захворювань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пов’язаних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порушенням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ендокринної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591" y="3026362"/>
            <a:ext cx="2700770" cy="192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0" y="471103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551089" y="1945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14. ГУМОРАЛЬНА РЕГУЛЯЦІЯ ДІЯЛЬНОСТІ ОРГАНІЗМУ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3" name="Google Shape;208;p25"/>
          <p:cNvSpPr txBox="1"/>
          <p:nvPr/>
        </p:nvSpPr>
        <p:spPr>
          <a:xfrm>
            <a:off x="871655" y="548785"/>
            <a:ext cx="742029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cap="small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ВПРАВА «ЗНАЙДИ ПОМИЛКУ У ТВЕРДЖЕННІ»</a:t>
            </a:r>
            <a:endParaRPr sz="1600" b="1" cap="small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pic>
        <p:nvPicPr>
          <p:cNvPr id="4" name="Google Shape;20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6884" y="965113"/>
            <a:ext cx="8603673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Гормони</a:t>
            </a:r>
            <a:r>
              <a:rPr lang="ru-RU" sz="1600" dirty="0"/>
              <a:t> </a:t>
            </a:r>
            <a:r>
              <a:rPr lang="ru-RU" sz="1600" dirty="0" err="1"/>
              <a:t>синтезуються</a:t>
            </a:r>
            <a:r>
              <a:rPr lang="ru-RU" sz="1600" dirty="0"/>
              <a:t> в </a:t>
            </a:r>
            <a:r>
              <a:rPr lang="ru-RU" sz="1600" dirty="0" err="1"/>
              <a:t>печінці</a:t>
            </a:r>
            <a:r>
              <a:rPr lang="ru-RU" sz="1600" dirty="0"/>
              <a:t> та </a:t>
            </a:r>
            <a:r>
              <a:rPr lang="ru-RU" sz="1600" dirty="0" err="1"/>
              <a:t>надходять</a:t>
            </a:r>
            <a:r>
              <a:rPr lang="ru-RU" sz="1600" dirty="0"/>
              <a:t> до </a:t>
            </a:r>
            <a:r>
              <a:rPr lang="ru-RU" sz="1600" dirty="0" err="1"/>
              <a:t>організму</a:t>
            </a:r>
            <a:r>
              <a:rPr lang="ru-RU" sz="1600" dirty="0"/>
              <a:t> через </a:t>
            </a:r>
            <a:r>
              <a:rPr lang="ru-RU" sz="1600" dirty="0" err="1"/>
              <a:t>дихальну</a:t>
            </a:r>
            <a:r>
              <a:rPr lang="ru-RU" sz="1600" dirty="0"/>
              <a:t> систему.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Вазопресин</a:t>
            </a:r>
            <a:r>
              <a:rPr lang="ru-RU" sz="1600" dirty="0"/>
              <a:t> </a:t>
            </a:r>
            <a:r>
              <a:rPr lang="ru-RU" sz="1600" dirty="0" err="1"/>
              <a:t>посилює</a:t>
            </a:r>
            <a:r>
              <a:rPr lang="ru-RU" sz="1600" dirty="0"/>
              <a:t> </a:t>
            </a:r>
            <a:r>
              <a:rPr lang="ru-RU" sz="1600" dirty="0" err="1"/>
              <a:t>виведення</a:t>
            </a:r>
            <a:r>
              <a:rPr lang="ru-RU" sz="1600" dirty="0"/>
              <a:t> води з </a:t>
            </a:r>
            <a:r>
              <a:rPr lang="ru-RU" sz="1600" dirty="0" err="1"/>
              <a:t>організму</a:t>
            </a:r>
            <a:r>
              <a:rPr lang="ru-RU" sz="1600" dirty="0"/>
              <a:t>, </a:t>
            </a:r>
            <a:r>
              <a:rPr lang="ru-RU" sz="1600" dirty="0" err="1"/>
              <a:t>знижуючи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реабсорбцію</a:t>
            </a:r>
            <a:r>
              <a:rPr lang="ru-RU" sz="1600" dirty="0"/>
              <a:t> в </a:t>
            </a:r>
            <a:r>
              <a:rPr lang="ru-RU" sz="1600" dirty="0" err="1"/>
              <a:t>нирках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Гормон росту </a:t>
            </a:r>
            <a:r>
              <a:rPr lang="ru-RU" sz="1600" dirty="0" err="1"/>
              <a:t>виділяється</a:t>
            </a:r>
            <a:r>
              <a:rPr lang="ru-RU" sz="1600" dirty="0"/>
              <a:t> </a:t>
            </a:r>
            <a:r>
              <a:rPr lang="ru-RU" sz="1600" dirty="0" err="1"/>
              <a:t>шлунком</a:t>
            </a:r>
            <a:r>
              <a:rPr lang="ru-RU" sz="1600" dirty="0"/>
              <a:t> і </a:t>
            </a:r>
            <a:r>
              <a:rPr lang="ru-RU" sz="1600" dirty="0" err="1"/>
              <a:t>регулює</a:t>
            </a:r>
            <a:r>
              <a:rPr lang="ru-RU" sz="1600" dirty="0"/>
              <a:t> </a:t>
            </a:r>
            <a:r>
              <a:rPr lang="ru-RU" sz="1600" dirty="0" err="1"/>
              <a:t>травлення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Нейрогормони</a:t>
            </a:r>
            <a:r>
              <a:rPr lang="ru-RU" sz="1600" dirty="0"/>
              <a:t> –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гормони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виробляються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наднирковими</a:t>
            </a:r>
            <a:r>
              <a:rPr lang="ru-RU" sz="1600" dirty="0"/>
              <a:t> </a:t>
            </a:r>
            <a:r>
              <a:rPr lang="ru-RU" sz="1600" dirty="0" err="1"/>
              <a:t>залозами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Гормони</a:t>
            </a:r>
            <a:r>
              <a:rPr lang="ru-RU" sz="1600" dirty="0"/>
              <a:t> </a:t>
            </a:r>
            <a:r>
              <a:rPr lang="ru-RU" sz="1600" dirty="0" err="1"/>
              <a:t>взаємодіють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з рецепторами на </a:t>
            </a:r>
            <a:r>
              <a:rPr lang="ru-RU" sz="1600" dirty="0" err="1"/>
              <a:t>поверхні</a:t>
            </a:r>
            <a:r>
              <a:rPr lang="ru-RU" sz="1600" dirty="0"/>
              <a:t> </a:t>
            </a:r>
            <a:r>
              <a:rPr lang="ru-RU" sz="1600" dirty="0" err="1"/>
              <a:t>клітини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Гуморальна</a:t>
            </a:r>
            <a:r>
              <a:rPr lang="ru-RU" sz="1600" dirty="0"/>
              <a:t> </a:t>
            </a:r>
            <a:r>
              <a:rPr lang="ru-RU" sz="1600" dirty="0" err="1"/>
              <a:t>регуляція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</a:t>
            </a:r>
            <a:r>
              <a:rPr lang="ru-RU" sz="1600" dirty="0" err="1"/>
              <a:t>миттєво</a:t>
            </a:r>
            <a:r>
              <a:rPr lang="ru-RU" sz="1600" dirty="0"/>
              <a:t> й </a:t>
            </a:r>
            <a:r>
              <a:rPr lang="ru-RU" sz="1600" dirty="0" err="1"/>
              <a:t>зупиняється</a:t>
            </a:r>
            <a:r>
              <a:rPr lang="ru-RU" sz="1600" dirty="0"/>
              <a:t> </a:t>
            </a:r>
            <a:r>
              <a:rPr lang="ru-RU" sz="1600" dirty="0" err="1"/>
              <a:t>одразу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подразнення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Гормони</a:t>
            </a:r>
            <a:r>
              <a:rPr lang="ru-RU" sz="1600" dirty="0"/>
              <a:t> </a:t>
            </a:r>
            <a:r>
              <a:rPr lang="ru-RU" sz="1600" dirty="0" err="1"/>
              <a:t>діють</a:t>
            </a:r>
            <a:r>
              <a:rPr lang="ru-RU" sz="1600" dirty="0"/>
              <a:t> на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клітини</a:t>
            </a:r>
            <a:r>
              <a:rPr lang="ru-RU" sz="1600" dirty="0"/>
              <a:t> </a:t>
            </a:r>
            <a:r>
              <a:rPr lang="ru-RU" sz="1600" dirty="0" err="1"/>
              <a:t>організму</a:t>
            </a:r>
            <a:r>
              <a:rPr lang="ru-RU" sz="1600" dirty="0"/>
              <a:t>, </a:t>
            </a:r>
            <a:r>
              <a:rPr lang="ru-RU" sz="1600" dirty="0" err="1"/>
              <a:t>незалежно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наявності</a:t>
            </a:r>
            <a:r>
              <a:rPr lang="ru-RU" sz="1600" dirty="0"/>
              <a:t> </a:t>
            </a:r>
            <a:r>
              <a:rPr lang="ru-RU" sz="1600" dirty="0" err="1"/>
              <a:t>рецепторів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Гіпоталамус</a:t>
            </a:r>
            <a:r>
              <a:rPr lang="ru-RU" sz="1600" dirty="0"/>
              <a:t> не </a:t>
            </a:r>
            <a:r>
              <a:rPr lang="ru-RU" sz="1600" dirty="0" err="1"/>
              <a:t>бере</a:t>
            </a:r>
            <a:r>
              <a:rPr lang="ru-RU" sz="1600" dirty="0"/>
              <a:t> </a:t>
            </a:r>
            <a:r>
              <a:rPr lang="ru-RU" sz="1600" dirty="0" err="1"/>
              <a:t>участі</a:t>
            </a:r>
            <a:r>
              <a:rPr lang="ru-RU" sz="1600" dirty="0"/>
              <a:t> в </a:t>
            </a:r>
            <a:r>
              <a:rPr lang="ru-RU" sz="1600" dirty="0" err="1"/>
              <a:t>ендокринній</a:t>
            </a:r>
            <a:r>
              <a:rPr lang="ru-RU" sz="1600" dirty="0"/>
              <a:t> </a:t>
            </a:r>
            <a:r>
              <a:rPr lang="ru-RU" sz="1600" dirty="0" err="1"/>
              <a:t>регуляції</a:t>
            </a:r>
            <a:r>
              <a:rPr lang="ru-RU" sz="1600" dirty="0"/>
              <a:t>, </a:t>
            </a:r>
            <a:r>
              <a:rPr lang="ru-RU" sz="1600" dirty="0" err="1"/>
              <a:t>оскільки</a:t>
            </a:r>
            <a:r>
              <a:rPr lang="ru-RU" sz="1600" dirty="0"/>
              <a:t> не </a:t>
            </a:r>
            <a:r>
              <a:rPr lang="ru-RU" sz="1600" dirty="0" err="1"/>
              <a:t>виробляє</a:t>
            </a:r>
            <a:r>
              <a:rPr lang="ru-RU" sz="1600" dirty="0"/>
              <a:t> </a:t>
            </a:r>
            <a:r>
              <a:rPr lang="ru-RU" sz="1600" dirty="0" err="1"/>
              <a:t>гормони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Гормон росту </a:t>
            </a:r>
            <a:r>
              <a:rPr lang="ru-RU" sz="1600" dirty="0" err="1"/>
              <a:t>стимулює</a:t>
            </a:r>
            <a:r>
              <a:rPr lang="ru-RU" sz="1600" dirty="0"/>
              <a:t> </a:t>
            </a:r>
            <a:r>
              <a:rPr lang="ru-RU" sz="1600" dirty="0" err="1"/>
              <a:t>зниження</a:t>
            </a:r>
            <a:r>
              <a:rPr lang="ru-RU" sz="1600" dirty="0"/>
              <a:t>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  <a:r>
              <a:rPr lang="ru-RU" sz="1600" dirty="0" err="1"/>
              <a:t>глюкози</a:t>
            </a:r>
            <a:r>
              <a:rPr lang="ru-RU" sz="1600" dirty="0"/>
              <a:t> в </a:t>
            </a:r>
            <a:r>
              <a:rPr lang="ru-RU" sz="1600" dirty="0" err="1"/>
              <a:t>крові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Вазопресин</a:t>
            </a:r>
            <a:r>
              <a:rPr lang="ru-RU" sz="1600" dirty="0"/>
              <a:t> </a:t>
            </a:r>
            <a:r>
              <a:rPr lang="ru-RU" sz="1600" dirty="0" err="1"/>
              <a:t>виділяє</a:t>
            </a:r>
            <a:r>
              <a:rPr lang="ru-RU" sz="1600" dirty="0"/>
              <a:t> кора </a:t>
            </a:r>
            <a:r>
              <a:rPr lang="ru-RU" sz="1600" dirty="0" err="1"/>
              <a:t>надниркових</a:t>
            </a:r>
            <a:r>
              <a:rPr lang="ru-RU" sz="1600" dirty="0"/>
              <a:t> </a:t>
            </a:r>
            <a:r>
              <a:rPr lang="ru-RU" sz="1600" dirty="0" err="1"/>
              <a:t>залоз</a:t>
            </a:r>
            <a:r>
              <a:rPr lang="ru-RU" sz="1600" dirty="0"/>
              <a:t> у </a:t>
            </a:r>
            <a:r>
              <a:rPr lang="ru-RU" sz="1600" dirty="0" err="1"/>
              <a:t>відповідь</a:t>
            </a:r>
            <a:r>
              <a:rPr lang="ru-RU" sz="1600" dirty="0"/>
              <a:t> </a:t>
            </a:r>
          </a:p>
          <a:p>
            <a:pPr marL="361950"/>
            <a:r>
              <a:rPr lang="ru-RU" sz="1600" dirty="0"/>
              <a:t>на </a:t>
            </a:r>
            <a:r>
              <a:rPr lang="ru-RU" sz="1600" dirty="0" err="1"/>
              <a:t>зменшення</a:t>
            </a:r>
            <a:r>
              <a:rPr lang="ru-RU" sz="1600" dirty="0"/>
              <a:t> </a:t>
            </a:r>
            <a:r>
              <a:rPr lang="ru-RU" sz="1600" dirty="0" err="1"/>
              <a:t>об’єму</a:t>
            </a:r>
            <a:r>
              <a:rPr lang="ru-RU" sz="1600" dirty="0"/>
              <a:t> </a:t>
            </a:r>
            <a:r>
              <a:rPr lang="ru-RU" sz="1600" dirty="0" err="1"/>
              <a:t>крові</a:t>
            </a:r>
            <a:r>
              <a:rPr lang="ru-RU" sz="16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5355" y="4404170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https://wordwall.net/uk/resource/79828202</a:t>
            </a:r>
            <a:endParaRPr lang="ru-RU" dirty="0"/>
          </a:p>
        </p:txBody>
      </p:sp>
      <p:pic>
        <p:nvPicPr>
          <p:cNvPr id="2050" name="Picture 2" descr="https://wordwall.net/resourceajax/qr?shareLocation=1&amp;activityId=79828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63" y="3507940"/>
            <a:ext cx="1500764" cy="15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05" y="4254508"/>
            <a:ext cx="593850" cy="5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7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925930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sp>
        <p:nvSpPr>
          <p:cNvPr id="9" name="Google Shape;232;p27"/>
          <p:cNvSpPr txBox="1"/>
          <p:nvPr/>
        </p:nvSpPr>
        <p:spPr>
          <a:xfrm>
            <a:off x="282243" y="1482230"/>
            <a:ext cx="6766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82231" y="1874606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14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060" y="4322682"/>
            <a:ext cx="4477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Гуморальна регуляція діяльності організму людини</a:t>
            </a:r>
            <a:endParaRPr lang="ru-RU" dirty="0"/>
          </a:p>
        </p:txBody>
      </p:sp>
      <p:sp>
        <p:nvSpPr>
          <p:cNvPr id="11" name="Google Shape;230;p27"/>
          <p:cNvSpPr txBox="1"/>
          <p:nvPr/>
        </p:nvSpPr>
        <p:spPr>
          <a:xfrm>
            <a:off x="289974" y="3742961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ДІЗНАЙТЕСЯ БІЛЬШЕ</a:t>
            </a:r>
          </a:p>
        </p:txBody>
      </p:sp>
      <p:sp>
        <p:nvSpPr>
          <p:cNvPr id="1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14. ГУМОРАЛЬНА РЕГУЛЯЦІЯ ДІЯЛЬНОСТІ ОРГАНІЗМУ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18" y="1874606"/>
            <a:ext cx="2666943" cy="2825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5" y="4214829"/>
            <a:ext cx="523485" cy="5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0;p27"/>
          <p:cNvSpPr txBox="1"/>
          <p:nvPr/>
        </p:nvSpPr>
        <p:spPr>
          <a:xfrm>
            <a:off x="920406" y="83769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95522" y="1367610"/>
            <a:ext cx="70802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Маргарита </a:t>
            </a:r>
            <a:r>
              <a:rPr lang="uk-UA" dirty="0" err="1"/>
              <a:t>Атаманчук</a:t>
            </a:r>
            <a:r>
              <a:rPr lang="uk-UA" dirty="0"/>
              <a:t> Шкільна Біологія. Біологія 8 клас НУШ Гуморальна регуляція діяльності організму людини Гормони, </a:t>
            </a:r>
            <a:r>
              <a:rPr lang="uk-UA" dirty="0" err="1"/>
              <a:t>нейрогормони</a:t>
            </a:r>
            <a:r>
              <a:rPr lang="uk-UA" dirty="0"/>
              <a:t>, 2024. </a:t>
            </a:r>
            <a:r>
              <a:rPr lang="en-US" i="1" dirty="0"/>
              <a:t>YouTube</a:t>
            </a:r>
            <a:r>
              <a:rPr lang="en-US" dirty="0"/>
              <a:t>. URL: </a:t>
            </a:r>
            <a:r>
              <a:rPr lang="en-US" dirty="0">
                <a:hlinkClick r:id="rId3"/>
              </a:rPr>
              <a:t>https://www.youtube.com/watch?v=fzoIm1cO66U</a:t>
            </a:r>
            <a:endParaRPr lang="uk-UA" dirty="0"/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9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14. ГУМОРАЛЬНА РЕГУЛЯЦІЯ ДІЯЛЬНОСТІ ОРГАНІЗМУ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5" y="641117"/>
            <a:ext cx="603031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4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14. ГУМОРАЛЬНА РЕГУЛЯЦІЯ ДІЯЛЬНОСТІ ОРГАНІЗМУ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56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6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Особливості гуморальної регуляції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rot="5400000">
            <a:off x="4820573" y="2511300"/>
            <a:ext cx="634494" cy="383813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вверх 17"/>
          <p:cNvSpPr/>
          <p:nvPr/>
        </p:nvSpPr>
        <p:spPr>
          <a:xfrm rot="5400000">
            <a:off x="1485250" y="2511299"/>
            <a:ext cx="634494" cy="383813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8208" y="755923"/>
            <a:ext cx="866601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Одним з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координації</a:t>
            </a:r>
            <a:r>
              <a:rPr lang="ru-RU" dirty="0"/>
              <a:t> </a:t>
            </a:r>
            <a:r>
              <a:rPr lang="ru-RU" dirty="0" err="1"/>
              <a:t>взаємодій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, тканинами, органами та </a:t>
            </a:r>
            <a:r>
              <a:rPr lang="ru-RU" dirty="0" err="1"/>
              <a:t>фізіологічними</a:t>
            </a:r>
            <a:r>
              <a:rPr lang="ru-RU" dirty="0"/>
              <a:t> системами є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гумо­ральна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регуляція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i="1" dirty="0" err="1"/>
              <a:t>від</a:t>
            </a:r>
            <a:r>
              <a:rPr lang="ru-RU" i="1" dirty="0"/>
              <a:t> лат. </a:t>
            </a:r>
            <a:r>
              <a:rPr lang="ru-RU" i="1" dirty="0" err="1"/>
              <a:t>гумор</a:t>
            </a:r>
            <a:r>
              <a:rPr lang="ru-RU" i="1" dirty="0"/>
              <a:t> – </a:t>
            </a:r>
            <a:r>
              <a:rPr lang="ru-RU" i="1" dirty="0" err="1"/>
              <a:t>рідина</a:t>
            </a:r>
            <a:r>
              <a:rPr lang="ru-RU" dirty="0"/>
              <a:t>). Вона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біологічно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активних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гормонів</a:t>
            </a:r>
            <a:r>
              <a:rPr lang="ru-RU" dirty="0"/>
              <a:t>, </a:t>
            </a:r>
            <a:r>
              <a:rPr lang="ru-RU" dirty="0" err="1"/>
              <a:t>нейрогормонів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які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переносять</a:t>
            </a:r>
            <a:r>
              <a:rPr lang="ru-RU" dirty="0"/>
              <a:t> кров, </a:t>
            </a:r>
            <a:r>
              <a:rPr lang="ru-RU" dirty="0" err="1"/>
              <a:t>лімфа</a:t>
            </a:r>
            <a:r>
              <a:rPr lang="ru-RU" dirty="0"/>
              <a:t>, </a:t>
            </a:r>
            <a:r>
              <a:rPr lang="ru-RU" dirty="0" err="1"/>
              <a:t>спинномозкова</a:t>
            </a:r>
            <a:r>
              <a:rPr lang="ru-RU" dirty="0"/>
              <a:t> й </a:t>
            </a:r>
            <a:r>
              <a:rPr lang="ru-RU" dirty="0" err="1"/>
              <a:t>міжклітинна</a:t>
            </a:r>
            <a:r>
              <a:rPr lang="ru-RU" dirty="0"/>
              <a:t> (</a:t>
            </a:r>
            <a:r>
              <a:rPr lang="ru-RU" dirty="0" err="1"/>
              <a:t>тканинна</a:t>
            </a:r>
            <a:r>
              <a:rPr lang="ru-RU" dirty="0"/>
              <a:t>) </a:t>
            </a:r>
            <a:r>
              <a:rPr lang="ru-RU" dirty="0" err="1"/>
              <a:t>рідина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0591" y="2078182"/>
            <a:ext cx="21547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75000"/>
                  </a:schemeClr>
                </a:solidFill>
              </a:rPr>
              <a:t>Нервова регуляція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4893" y="2078182"/>
            <a:ext cx="252344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75000"/>
                  </a:schemeClr>
                </a:solidFill>
              </a:rPr>
              <a:t>гуморальна регуляція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4404" y="2618509"/>
            <a:ext cx="149592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/>
              <a:t>Реакція швидка</a:t>
            </a:r>
          </a:p>
          <a:p>
            <a:r>
              <a:rPr lang="uk-UA" dirty="0"/>
              <a:t>Дія нетривала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29727" y="2618509"/>
            <a:ext cx="160172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/>
              <a:t>Реакція повільна</a:t>
            </a:r>
          </a:p>
          <a:p>
            <a:r>
              <a:rPr lang="uk-UA" dirty="0"/>
              <a:t>Дія тривала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5217" y="3328231"/>
            <a:ext cx="4572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err="1"/>
              <a:t>Провідну</a:t>
            </a:r>
            <a:r>
              <a:rPr lang="ru-RU" dirty="0"/>
              <a:t> роль у </a:t>
            </a:r>
            <a:r>
              <a:rPr lang="ru-RU" dirty="0" err="1"/>
              <a:t>гуморальній</a:t>
            </a:r>
            <a:r>
              <a:rPr lang="ru-RU" dirty="0"/>
              <a:t> </a:t>
            </a:r>
            <a:r>
              <a:rPr lang="ru-RU" dirty="0" err="1"/>
              <a:t>регуляції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ендокринні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залози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грец</a:t>
            </a:r>
            <a:r>
              <a:rPr lang="ru-RU" i="1" dirty="0"/>
              <a:t>. </a:t>
            </a:r>
            <a:r>
              <a:rPr lang="ru-RU" i="1" dirty="0" err="1"/>
              <a:t>ендон</a:t>
            </a:r>
            <a:r>
              <a:rPr lang="ru-RU" i="1" dirty="0"/>
              <a:t> – </a:t>
            </a:r>
            <a:r>
              <a:rPr lang="ru-RU" i="1" dirty="0" err="1"/>
              <a:t>всередині</a:t>
            </a:r>
            <a:r>
              <a:rPr lang="ru-RU" i="1" dirty="0"/>
              <a:t> та </a:t>
            </a:r>
            <a:r>
              <a:rPr lang="ru-RU" i="1" dirty="0" err="1"/>
              <a:t>крино</a:t>
            </a:r>
            <a:r>
              <a:rPr lang="ru-RU" i="1" dirty="0"/>
              <a:t> – </a:t>
            </a:r>
            <a:r>
              <a:rPr lang="ru-RU" i="1" dirty="0" err="1"/>
              <a:t>виділяти</a:t>
            </a:r>
            <a:r>
              <a:rPr lang="ru-RU" i="1" dirty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залози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внутрішньої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змішаної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секреції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9823" y="4468840"/>
            <a:ext cx="17812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Залози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зовнішньої</a:t>
            </a:r>
            <a:r>
              <a:rPr lang="uk-UA" dirty="0"/>
              <a:t> </a:t>
            </a:r>
          </a:p>
          <a:p>
            <a:pPr algn="ctr"/>
            <a:r>
              <a:rPr lang="uk-UA" dirty="0" err="1"/>
              <a:t>секреціі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504353" y="4468840"/>
            <a:ext cx="161614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Залози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змішаної</a:t>
            </a:r>
            <a:r>
              <a:rPr lang="uk-UA" dirty="0"/>
              <a:t> </a:t>
            </a:r>
          </a:p>
          <a:p>
            <a:pPr algn="ctr"/>
            <a:r>
              <a:rPr lang="uk-UA" dirty="0" err="1"/>
              <a:t>секреціі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615704" y="4468840"/>
            <a:ext cx="187102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Залози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внутрішньої</a:t>
            </a:r>
            <a:r>
              <a:rPr lang="uk-UA" dirty="0"/>
              <a:t> </a:t>
            </a:r>
          </a:p>
          <a:p>
            <a:pPr algn="ctr"/>
            <a:r>
              <a:rPr lang="uk-UA" dirty="0" err="1"/>
              <a:t>секреціі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>
            <a:stCxn id="8" idx="2"/>
            <a:endCxn id="21" idx="0"/>
          </p:cNvCxnSpPr>
          <p:nvPr/>
        </p:nvCxnSpPr>
        <p:spPr>
          <a:xfrm flipH="1">
            <a:off x="2100452" y="4282338"/>
            <a:ext cx="2450765" cy="186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" idx="2"/>
            <a:endCxn id="23" idx="0"/>
          </p:cNvCxnSpPr>
          <p:nvPr/>
        </p:nvCxnSpPr>
        <p:spPr>
          <a:xfrm>
            <a:off x="4551217" y="4282338"/>
            <a:ext cx="0" cy="186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8" idx="2"/>
            <a:endCxn id="22" idx="0"/>
          </p:cNvCxnSpPr>
          <p:nvPr/>
        </p:nvCxnSpPr>
        <p:spPr>
          <a:xfrm>
            <a:off x="4551217" y="4282338"/>
            <a:ext cx="2761210" cy="186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12427" y="2693730"/>
            <a:ext cx="1696491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Знайди в підручнику інформацію </a:t>
            </a:r>
          </a:p>
          <a:p>
            <a:pPr algn="ctr"/>
            <a:r>
              <a:rPr lang="uk-UA" dirty="0"/>
              <a:t>про наявність вивідних </a:t>
            </a:r>
            <a:r>
              <a:rPr lang="uk-UA" dirty="0" err="1"/>
              <a:t>проток</a:t>
            </a:r>
            <a:r>
              <a:rPr lang="uk-UA" dirty="0"/>
              <a:t> </a:t>
            </a:r>
          </a:p>
          <a:p>
            <a:pPr algn="ctr"/>
            <a:r>
              <a:rPr lang="uk-UA" dirty="0"/>
              <a:t>у різних типах залоз.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824" y="2607683"/>
            <a:ext cx="460805" cy="4817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14. ГУМОРАЛЬНА РЕГУЛЯЦІЯ ДІЯЛЬНОСТІ ОРГАНІЗМУ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2280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Типи залоз організму людини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57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3" y="820930"/>
            <a:ext cx="8886823" cy="32315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99163" y="3996299"/>
            <a:ext cx="4572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Гормони</a:t>
            </a:r>
            <a:r>
              <a:rPr lang="ru-RU" dirty="0"/>
              <a:t> (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грец</a:t>
            </a:r>
            <a:r>
              <a:rPr lang="ru-RU" i="1" dirty="0"/>
              <a:t>. </a:t>
            </a:r>
            <a:r>
              <a:rPr lang="ru-RU" i="1" dirty="0" err="1"/>
              <a:t>гормао</a:t>
            </a:r>
            <a:r>
              <a:rPr lang="ru-RU" i="1" dirty="0"/>
              <a:t> – </a:t>
            </a:r>
            <a:r>
              <a:rPr lang="ru-RU" i="1" dirty="0" err="1"/>
              <a:t>рухаю</a:t>
            </a:r>
            <a:r>
              <a:rPr lang="ru-RU" i="1" dirty="0"/>
              <a:t>, </a:t>
            </a:r>
            <a:r>
              <a:rPr lang="ru-RU" i="1" dirty="0" err="1"/>
              <a:t>спонукаю</a:t>
            </a:r>
            <a:r>
              <a:rPr lang="ru-RU" dirty="0"/>
              <a:t>) – </a:t>
            </a:r>
          </a:p>
          <a:p>
            <a:pPr algn="ctr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включатись</a:t>
            </a:r>
            <a:r>
              <a:rPr lang="ru-RU" dirty="0"/>
              <a:t> у цикл </a:t>
            </a:r>
            <a:r>
              <a:rPr lang="ru-RU" dirty="0" err="1"/>
              <a:t>біохімічних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та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595" y="3925614"/>
            <a:ext cx="2052441" cy="112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14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14. ГУМОРАЛЬНА РЕГУЛЯЦІЯ ДІЯЛЬНОСТІ ОРГАНІЗМУ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1241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 err="1">
                <a:solidFill>
                  <a:srgbClr val="339933"/>
                </a:solidFill>
                <a:latin typeface="Alegreya" charset="0"/>
                <a:ea typeface="Alegreya"/>
              </a:rPr>
              <a:t>Нейрогормони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0576" y="810539"/>
            <a:ext cx="3278107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/>
              <a:t>У </a:t>
            </a:r>
            <a:r>
              <a:rPr lang="ru-RU" sz="1500" dirty="0" err="1"/>
              <a:t>нейросекреторних</a:t>
            </a:r>
            <a:r>
              <a:rPr lang="ru-RU" sz="1500" dirty="0"/>
              <a:t> нейронах </a:t>
            </a:r>
          </a:p>
          <a:p>
            <a:pPr algn="ctr"/>
            <a:r>
              <a:rPr lang="ru-RU" sz="1500" dirty="0" err="1"/>
              <a:t>синтезуються</a:t>
            </a:r>
            <a:r>
              <a:rPr lang="ru-RU" sz="1500" dirty="0"/>
              <a:t> </a:t>
            </a:r>
            <a:r>
              <a:rPr lang="ru-RU" sz="1500" dirty="0" err="1"/>
              <a:t>гормоноподібні</a:t>
            </a:r>
            <a:r>
              <a:rPr lang="ru-RU" sz="1500" dirty="0"/>
              <a:t> </a:t>
            </a:r>
            <a:r>
              <a:rPr lang="ru-RU" sz="1500" dirty="0" err="1"/>
              <a:t>речовини</a:t>
            </a:r>
            <a:r>
              <a:rPr lang="ru-RU" sz="1500" dirty="0"/>
              <a:t> –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</a:rPr>
              <a:t>нейрогормони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500" dirty="0"/>
              <a:t>(</a:t>
            </a:r>
            <a:r>
              <a:rPr lang="ru-RU" sz="1500" i="1" dirty="0" err="1"/>
              <a:t>від</a:t>
            </a:r>
            <a:r>
              <a:rPr lang="ru-RU" sz="1500" i="1" dirty="0"/>
              <a:t> </a:t>
            </a:r>
            <a:r>
              <a:rPr lang="ru-RU" sz="1500" i="1" dirty="0" err="1"/>
              <a:t>грец</a:t>
            </a:r>
            <a:r>
              <a:rPr lang="ru-RU" sz="1500" i="1" dirty="0"/>
              <a:t>. нейрон – нерв і </a:t>
            </a:r>
            <a:r>
              <a:rPr lang="ru-RU" sz="1500" i="1" dirty="0" err="1"/>
              <a:t>гормао</a:t>
            </a:r>
            <a:r>
              <a:rPr lang="ru-RU" sz="1500" dirty="0"/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080" y="2259896"/>
            <a:ext cx="5107439" cy="240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500" dirty="0"/>
              <a:t>надходять в кров, лімфу, або спинномозкову рідину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00" dirty="0" err="1"/>
              <a:t>беруть</a:t>
            </a:r>
            <a:r>
              <a:rPr lang="ru-RU" sz="1500" dirty="0"/>
              <a:t> участь у </a:t>
            </a:r>
            <a:r>
              <a:rPr lang="ru-RU" sz="1500" dirty="0" err="1"/>
              <a:t>регуляції</a:t>
            </a:r>
            <a:r>
              <a:rPr lang="ru-RU" sz="1500" dirty="0"/>
              <a:t> </a:t>
            </a:r>
            <a:r>
              <a:rPr lang="ru-RU" sz="1500" dirty="0" err="1"/>
              <a:t>обміну</a:t>
            </a:r>
            <a:r>
              <a:rPr lang="ru-RU" sz="1500" dirty="0"/>
              <a:t> </a:t>
            </a:r>
            <a:r>
              <a:rPr lang="ru-RU" sz="1500" dirty="0" err="1"/>
              <a:t>речовин</a:t>
            </a:r>
            <a:r>
              <a:rPr lang="ru-RU" sz="1500" dirty="0"/>
              <a:t>, </a:t>
            </a:r>
            <a:r>
              <a:rPr lang="ru-RU" sz="1500" dirty="0" err="1"/>
              <a:t>діяльності</a:t>
            </a:r>
            <a:r>
              <a:rPr lang="ru-RU" sz="1500" dirty="0"/>
              <a:t> </a:t>
            </a:r>
            <a:r>
              <a:rPr lang="ru-RU" sz="1500" dirty="0" err="1"/>
              <a:t>ендокринних</a:t>
            </a:r>
            <a:r>
              <a:rPr lang="ru-RU" sz="1500" dirty="0"/>
              <a:t> </a:t>
            </a:r>
            <a:r>
              <a:rPr lang="ru-RU" sz="1500" dirty="0" err="1"/>
              <a:t>залоз</a:t>
            </a:r>
            <a:r>
              <a:rPr lang="ru-RU" sz="1500" dirty="0"/>
              <a:t>, </a:t>
            </a:r>
            <a:r>
              <a:rPr lang="ru-RU" sz="1500" dirty="0" err="1"/>
              <a:t>нервової</a:t>
            </a:r>
            <a:r>
              <a:rPr lang="ru-RU" sz="1500" dirty="0"/>
              <a:t> </a:t>
            </a:r>
            <a:r>
              <a:rPr lang="ru-RU" sz="1500" dirty="0" err="1"/>
              <a:t>системи</a:t>
            </a:r>
            <a:r>
              <a:rPr lang="ru-RU" sz="1500" dirty="0"/>
              <a:t>, тонусу </a:t>
            </a:r>
            <a:r>
              <a:rPr lang="ru-RU" sz="1500" dirty="0" err="1"/>
              <a:t>непосмугованої</a:t>
            </a:r>
            <a:r>
              <a:rPr lang="ru-RU" sz="1500" dirty="0"/>
              <a:t> </a:t>
            </a:r>
            <a:r>
              <a:rPr lang="ru-RU" sz="1500" dirty="0" err="1"/>
              <a:t>мускулатури</a:t>
            </a:r>
            <a:r>
              <a:rPr lang="ru-RU" sz="1500" dirty="0"/>
              <a:t>, </a:t>
            </a:r>
            <a:r>
              <a:rPr lang="ru-RU" sz="1500" dirty="0" err="1"/>
              <a:t>підтриманні</a:t>
            </a:r>
            <a:r>
              <a:rPr lang="ru-RU" sz="1500" dirty="0"/>
              <a:t> гомеостазу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00" dirty="0" err="1"/>
              <a:t>синтезуються</a:t>
            </a:r>
            <a:r>
              <a:rPr lang="ru-RU" sz="1500" dirty="0"/>
              <a:t> </a:t>
            </a:r>
            <a:r>
              <a:rPr lang="ru-RU" sz="1500" dirty="0" err="1"/>
              <a:t>нейросекреторними</a:t>
            </a:r>
            <a:r>
              <a:rPr lang="ru-RU" sz="1500" dirty="0"/>
              <a:t> нейронами </a:t>
            </a:r>
            <a:r>
              <a:rPr lang="ru-RU" sz="1500" dirty="0" err="1"/>
              <a:t>гіпоталамуса</a:t>
            </a:r>
            <a:r>
              <a:rPr lang="ru-RU" sz="1500" dirty="0"/>
              <a:t>, а </a:t>
            </a:r>
            <a:r>
              <a:rPr lang="ru-RU" sz="1500" dirty="0" err="1"/>
              <a:t>також</a:t>
            </a:r>
            <a:r>
              <a:rPr lang="ru-RU" sz="1500" dirty="0"/>
              <a:t> спинного </a:t>
            </a:r>
            <a:r>
              <a:rPr lang="ru-RU" sz="1500" dirty="0" err="1"/>
              <a:t>мозку</a:t>
            </a:r>
            <a:r>
              <a:rPr lang="ru-RU" sz="1500" dirty="0"/>
              <a:t> та </a:t>
            </a:r>
            <a:r>
              <a:rPr lang="ru-RU" sz="1500" dirty="0" err="1"/>
              <a:t>мозко­вою</a:t>
            </a:r>
            <a:r>
              <a:rPr lang="ru-RU" sz="1500" dirty="0"/>
              <a:t> </a:t>
            </a:r>
            <a:r>
              <a:rPr lang="ru-RU" sz="1500" dirty="0" err="1"/>
              <a:t>речовиною</a:t>
            </a:r>
            <a:r>
              <a:rPr lang="ru-RU" sz="1500" dirty="0"/>
              <a:t> </a:t>
            </a:r>
            <a:r>
              <a:rPr lang="ru-RU" sz="1500" dirty="0" err="1"/>
              <a:t>надниркових</a:t>
            </a:r>
            <a:r>
              <a:rPr lang="ru-RU" sz="1500" dirty="0"/>
              <a:t> </a:t>
            </a:r>
            <a:r>
              <a:rPr lang="ru-RU" sz="1500" dirty="0" err="1"/>
              <a:t>залоз</a:t>
            </a:r>
            <a:endParaRPr lang="ru-RU" sz="15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00" dirty="0" err="1"/>
              <a:t>нейрогормони</a:t>
            </a:r>
            <a:r>
              <a:rPr lang="ru-RU" sz="1500" dirty="0"/>
              <a:t>, </a:t>
            </a:r>
            <a:r>
              <a:rPr lang="ru-RU" sz="1500" dirty="0" err="1"/>
              <a:t>які</a:t>
            </a:r>
            <a:r>
              <a:rPr lang="ru-RU" sz="1500" dirty="0"/>
              <a:t> </a:t>
            </a:r>
            <a:r>
              <a:rPr lang="ru-RU" sz="1500" dirty="0" err="1"/>
              <a:t>синтезуються</a:t>
            </a:r>
            <a:r>
              <a:rPr lang="ru-RU" sz="1500" dirty="0"/>
              <a:t> в </a:t>
            </a:r>
            <a:r>
              <a:rPr lang="ru-RU" sz="1500" dirty="0" err="1"/>
              <a:t>гіпоталамусі</a:t>
            </a:r>
            <a:r>
              <a:rPr lang="ru-RU" sz="1500" dirty="0"/>
              <a:t>, </a:t>
            </a:r>
            <a:r>
              <a:rPr lang="ru-RU" sz="1500" dirty="0" err="1"/>
              <a:t>надходять</a:t>
            </a:r>
            <a:r>
              <a:rPr lang="ru-RU" sz="1500" dirty="0"/>
              <a:t> до </a:t>
            </a:r>
            <a:r>
              <a:rPr lang="ru-RU" sz="1500" dirty="0" err="1"/>
              <a:t>гіпофіза</a:t>
            </a:r>
            <a:r>
              <a:rPr lang="ru-RU" sz="1500" dirty="0"/>
              <a:t>, де вони </a:t>
            </a:r>
            <a:r>
              <a:rPr lang="ru-RU" sz="1500" dirty="0" err="1"/>
              <a:t>потрапляють</a:t>
            </a:r>
            <a:r>
              <a:rPr lang="ru-RU" sz="1500" dirty="0"/>
              <a:t> у кров</a:t>
            </a:r>
          </a:p>
        </p:txBody>
      </p:sp>
      <p:sp>
        <p:nvSpPr>
          <p:cNvPr id="8" name="Развернутая стрелка 7"/>
          <p:cNvSpPr/>
          <p:nvPr/>
        </p:nvSpPr>
        <p:spPr>
          <a:xfrm rot="16200000" flipH="1">
            <a:off x="564743" y="1023584"/>
            <a:ext cx="2325454" cy="2547828"/>
          </a:xfrm>
          <a:prstGeom prst="uturnArrow">
            <a:avLst>
              <a:gd name="adj1" fmla="val 11567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5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14. ГУМОРАЛЬНА РЕГУЛЯЦІЯ ДІЯЛЬНОСТІ ОРГАНІЗМУ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 err="1">
                <a:solidFill>
                  <a:srgbClr val="339933"/>
                </a:solidFill>
                <a:latin typeface="Alegreya" charset="0"/>
                <a:ea typeface="Alegreya"/>
              </a:rPr>
              <a:t>Нейрогормон</a:t>
            </a:r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 вазопресин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800" y="931708"/>
            <a:ext cx="8471744" cy="1246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</a:rPr>
              <a:t>Вазопресин</a:t>
            </a:r>
            <a:r>
              <a:rPr lang="ru-RU" sz="1500" dirty="0"/>
              <a:t> (</a:t>
            </a:r>
            <a:r>
              <a:rPr lang="ru-RU" sz="1500" i="1" dirty="0" err="1"/>
              <a:t>його</a:t>
            </a:r>
            <a:r>
              <a:rPr lang="ru-RU" sz="1500" i="1" dirty="0"/>
              <a:t> </a:t>
            </a:r>
            <a:r>
              <a:rPr lang="ru-RU" sz="1500" i="1" dirty="0" err="1"/>
              <a:t>ще</a:t>
            </a:r>
            <a:r>
              <a:rPr lang="ru-RU" sz="1500" i="1" dirty="0"/>
              <a:t> </a:t>
            </a:r>
            <a:r>
              <a:rPr lang="ru-RU" sz="1500" i="1" dirty="0" err="1"/>
              <a:t>називають</a:t>
            </a:r>
            <a:r>
              <a:rPr lang="ru-RU" sz="1500" i="1" dirty="0"/>
              <a:t> </a:t>
            </a:r>
            <a:r>
              <a:rPr lang="ru-RU" sz="1500" i="1" dirty="0" err="1"/>
              <a:t>антидіуретичним</a:t>
            </a:r>
            <a:r>
              <a:rPr lang="ru-RU" sz="1500" i="1" dirty="0"/>
              <a:t> гормоном</a:t>
            </a:r>
            <a:r>
              <a:rPr lang="ru-RU" sz="1500" dirty="0"/>
              <a:t>) </a:t>
            </a:r>
            <a:r>
              <a:rPr lang="ru-RU" sz="1500" dirty="0" err="1"/>
              <a:t>спричиняє</a:t>
            </a:r>
            <a:r>
              <a:rPr lang="ru-RU" sz="1500" dirty="0"/>
              <a:t> </a:t>
            </a:r>
            <a:r>
              <a:rPr lang="ru-RU" sz="1500" dirty="0" err="1"/>
              <a:t>звуження</a:t>
            </a:r>
            <a:r>
              <a:rPr lang="ru-RU" sz="1500" dirty="0"/>
              <a:t> </a:t>
            </a:r>
            <a:r>
              <a:rPr lang="ru-RU" sz="1500" dirty="0" err="1"/>
              <a:t>кровоносних</a:t>
            </a:r>
            <a:r>
              <a:rPr lang="ru-RU" sz="1500" dirty="0"/>
              <a:t> </a:t>
            </a:r>
            <a:r>
              <a:rPr lang="ru-RU" sz="1500" dirty="0" err="1"/>
              <a:t>судин</a:t>
            </a:r>
            <a:r>
              <a:rPr lang="ru-RU" sz="1500" dirty="0"/>
              <a:t> і </a:t>
            </a:r>
            <a:r>
              <a:rPr lang="ru-RU" sz="1500" dirty="0" err="1"/>
              <a:t>тим</a:t>
            </a:r>
            <a:r>
              <a:rPr lang="ru-RU" sz="1500" dirty="0"/>
              <a:t> самим </a:t>
            </a:r>
            <a:r>
              <a:rPr lang="ru-RU" sz="1500" dirty="0" err="1"/>
              <a:t>сприяє</a:t>
            </a:r>
            <a:r>
              <a:rPr lang="ru-RU" sz="1500" dirty="0"/>
              <a:t> </a:t>
            </a:r>
            <a:r>
              <a:rPr lang="ru-RU" sz="1500" dirty="0" err="1"/>
              <a:t>збереженню</a:t>
            </a:r>
            <a:r>
              <a:rPr lang="ru-RU" sz="1500" dirty="0"/>
              <a:t> води в </a:t>
            </a:r>
            <a:r>
              <a:rPr lang="ru-RU" sz="1500" dirty="0" err="1"/>
              <a:t>організмі</a:t>
            </a:r>
            <a:r>
              <a:rPr lang="ru-RU" sz="1500" dirty="0"/>
              <a:t> (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має</a:t>
            </a:r>
            <a:r>
              <a:rPr lang="ru-RU" sz="1500" dirty="0"/>
              <a:t> </a:t>
            </a:r>
            <a:r>
              <a:rPr lang="ru-RU" sz="1500" dirty="0" err="1"/>
              <a:t>важливе</a:t>
            </a:r>
            <a:r>
              <a:rPr lang="ru-RU" sz="1500" dirty="0"/>
              <a:t> </a:t>
            </a:r>
            <a:r>
              <a:rPr lang="ru-RU" sz="1500" dirty="0" err="1"/>
              <a:t>значення</a:t>
            </a:r>
            <a:r>
              <a:rPr lang="ru-RU" sz="1500" dirty="0"/>
              <a:t> в </a:t>
            </a:r>
            <a:r>
              <a:rPr lang="ru-RU" sz="1500" dirty="0" err="1"/>
              <a:t>разі</a:t>
            </a:r>
            <a:r>
              <a:rPr lang="ru-RU" sz="1500" dirty="0"/>
              <a:t> </a:t>
            </a:r>
            <a:r>
              <a:rPr lang="ru-RU" sz="1500" dirty="0" err="1"/>
              <a:t>зневоднення</a:t>
            </a:r>
            <a:r>
              <a:rPr lang="ru-RU" sz="1500" dirty="0"/>
              <a:t> </a:t>
            </a:r>
            <a:r>
              <a:rPr lang="ru-RU" sz="1500" dirty="0" err="1"/>
              <a:t>організму</a:t>
            </a:r>
            <a:r>
              <a:rPr lang="ru-RU" sz="1500" dirty="0"/>
              <a:t>). </a:t>
            </a:r>
            <a:r>
              <a:rPr lang="ru-RU" sz="1500" dirty="0" err="1"/>
              <a:t>Отже</a:t>
            </a:r>
            <a:r>
              <a:rPr lang="ru-RU" sz="1500" dirty="0"/>
              <a:t>, </a:t>
            </a:r>
            <a:r>
              <a:rPr lang="ru-RU" sz="1500" dirty="0" err="1"/>
              <a:t>вазопресин</a:t>
            </a:r>
            <a:r>
              <a:rPr lang="ru-RU" sz="1500" dirty="0"/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регулює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вміст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води в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організмі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кількість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сечі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утворюється</a:t>
            </a:r>
            <a:r>
              <a:rPr lang="ru-RU" sz="1500" dirty="0"/>
              <a:t>. </a:t>
            </a:r>
            <a:r>
              <a:rPr lang="ru-RU" sz="1500" dirty="0" err="1"/>
              <a:t>Одночасно</a:t>
            </a:r>
            <a:r>
              <a:rPr lang="ru-RU" sz="1500" dirty="0"/>
              <a:t> </a:t>
            </a:r>
            <a:r>
              <a:rPr lang="ru-RU" sz="1500" dirty="0" err="1"/>
              <a:t>його</a:t>
            </a:r>
            <a:r>
              <a:rPr lang="ru-RU" sz="1500" dirty="0"/>
              <a:t> </a:t>
            </a:r>
            <a:r>
              <a:rPr lang="ru-RU" sz="1500" dirty="0" err="1"/>
              <a:t>дія</a:t>
            </a:r>
            <a:r>
              <a:rPr lang="ru-RU" sz="1500" dirty="0"/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підвищує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артеріальний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тиск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регулює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вміст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глюкози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крові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923" y="2490981"/>
            <a:ext cx="4572000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A9A66"/>
            </a:solidFill>
            <a:prstDash val="dash"/>
          </a:ln>
        </p:spPr>
        <p:txBody>
          <a:bodyPr>
            <a:spAutoFit/>
          </a:bodyPr>
          <a:lstStyle/>
          <a:p>
            <a:pPr algn="ctr"/>
            <a:r>
              <a:rPr lang="ru-RU" dirty="0" err="1"/>
              <a:t>Недостатній</a:t>
            </a:r>
            <a:r>
              <a:rPr lang="ru-RU" dirty="0"/>
              <a:t> синтез </a:t>
            </a:r>
            <a:r>
              <a:rPr lang="ru-RU" dirty="0" err="1"/>
              <a:t>вазопресину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надлишкове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сечі</a:t>
            </a:r>
            <a:r>
              <a:rPr lang="ru-RU" dirty="0"/>
              <a:t> (до 29 л за </a:t>
            </a:r>
            <a:r>
              <a:rPr lang="ru-RU" dirty="0" err="1"/>
              <a:t>добу</a:t>
            </a:r>
            <a:r>
              <a:rPr lang="ru-RU" dirty="0"/>
              <a:t> при </a:t>
            </a:r>
            <a:r>
              <a:rPr lang="ru-RU" dirty="0" err="1"/>
              <a:t>нормі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1,5 л) та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спраги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Деяка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вазопресину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надходити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в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і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соціальну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агресивну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75257" y="2278699"/>
            <a:ext cx="1409176" cy="441890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small" dirty="0">
                <a:solidFill>
                  <a:srgbClr val="419D59"/>
                </a:solidFill>
              </a:rPr>
              <a:t>Цікаво знати</a:t>
            </a:r>
            <a:endParaRPr lang="ru-RU" b="1" cap="small" dirty="0">
              <a:solidFill>
                <a:srgbClr val="419D5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9005"/>
          <a:stretch/>
        </p:blipFill>
        <p:spPr>
          <a:xfrm>
            <a:off x="5975131" y="2263588"/>
            <a:ext cx="2878413" cy="248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3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14. ГУМОРАЛЬНА РЕГУЛЯЦІЯ ДІЯЛЬНОСТІ ОРГАНІЗМУ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Взаємодія гормонів і </a:t>
            </a:r>
            <a:r>
              <a:rPr lang="uk-UA" sz="1800" b="1" dirty="0" err="1">
                <a:solidFill>
                  <a:srgbClr val="339933"/>
                </a:solidFill>
                <a:latin typeface="Alegreya" charset="0"/>
                <a:ea typeface="Alegreya"/>
              </a:rPr>
              <a:t>нейрогормонів</a:t>
            </a:r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 з клітинами-мішенями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58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155" y="798203"/>
            <a:ext cx="839585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Оскільки</a:t>
            </a:r>
            <a:r>
              <a:rPr lang="ru-RU" dirty="0"/>
              <a:t> гормонам і </a:t>
            </a:r>
            <a:r>
              <a:rPr lang="ru-RU" dirty="0" err="1"/>
              <a:t>нейрогормонам</a:t>
            </a:r>
            <a:r>
              <a:rPr lang="ru-RU" dirty="0"/>
              <a:t> </a:t>
            </a:r>
            <a:r>
              <a:rPr lang="ru-RU" dirty="0" err="1"/>
              <a:t>притаманна</a:t>
            </a:r>
            <a:r>
              <a:rPr lang="ru-RU" dirty="0"/>
              <a:t> </a:t>
            </a:r>
            <a:r>
              <a:rPr lang="ru-RU" dirty="0" err="1"/>
              <a:t>дистанційність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: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виділятись</a:t>
            </a:r>
            <a:r>
              <a:rPr lang="ru-RU" dirty="0"/>
              <a:t> у кров, </a:t>
            </a:r>
            <a:r>
              <a:rPr lang="ru-RU" dirty="0" err="1"/>
              <a:t>лімфу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спинномозкову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а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тканин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в </a:t>
            </a:r>
            <a:r>
              <a:rPr lang="ru-RU" dirty="0" err="1"/>
              <a:t>іншій</a:t>
            </a:r>
            <a:r>
              <a:rPr lang="ru-RU" dirty="0"/>
              <a:t>, –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не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а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певні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клітинами-­мішенями</a:t>
            </a:r>
            <a:r>
              <a:rPr lang="ru-RU" dirty="0"/>
              <a:t>. </a:t>
            </a:r>
            <a:r>
              <a:rPr lang="ru-RU" dirty="0" err="1"/>
              <a:t>Гормони</a:t>
            </a:r>
            <a:r>
              <a:rPr lang="ru-RU" dirty="0"/>
              <a:t> та </a:t>
            </a:r>
            <a:r>
              <a:rPr lang="ru-RU" dirty="0" err="1"/>
              <a:t>нейрогормони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з </a:t>
            </a:r>
            <a:r>
              <a:rPr lang="ru-RU" dirty="0" err="1"/>
              <a:t>клітинами­-мішенями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у них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 – молекул </a:t>
            </a:r>
            <a:r>
              <a:rPr lang="ru-RU" dirty="0" err="1"/>
              <a:t>білкової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2214562"/>
            <a:ext cx="60864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064" y="3221182"/>
            <a:ext cx="1492716" cy="523220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РОБОТА З </a:t>
            </a:r>
          </a:p>
          <a:p>
            <a:pPr algn="ctr"/>
            <a:r>
              <a:rPr lang="uk-UA" dirty="0"/>
              <a:t>ПІДРУЧНИКОМ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221182"/>
            <a:ext cx="507198" cy="5302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6849" y="3032088"/>
            <a:ext cx="166904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 err="1"/>
              <a:t>Дистанційність</a:t>
            </a:r>
            <a:r>
              <a:rPr lang="uk-UA" dirty="0"/>
              <a:t> дії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36458" y="3443658"/>
            <a:ext cx="257634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Висока біологічна активність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36458" y="4250309"/>
            <a:ext cx="413286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На одну клітину можуть впливати різні гормони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28980" y="4681693"/>
            <a:ext cx="308610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Короткий час існування в організмі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36458" y="3857076"/>
            <a:ext cx="22413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Висока специфічність дії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15255" y="2886321"/>
            <a:ext cx="322119" cy="22492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</a:p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</a:p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</a:p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Б</a:t>
            </a:r>
          </a:p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Л</a:t>
            </a:r>
          </a:p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</a:p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</a:p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</a:p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</a:p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Т</a:t>
            </a:r>
          </a:p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І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16" idx="3"/>
            <a:endCxn id="11" idx="1"/>
          </p:cNvCxnSpPr>
          <p:nvPr/>
        </p:nvCxnSpPr>
        <p:spPr>
          <a:xfrm flipV="1">
            <a:off x="2637374" y="3185977"/>
            <a:ext cx="209475" cy="824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6" idx="3"/>
            <a:endCxn id="12" idx="1"/>
          </p:cNvCxnSpPr>
          <p:nvPr/>
        </p:nvCxnSpPr>
        <p:spPr>
          <a:xfrm flipV="1">
            <a:off x="2637374" y="3597547"/>
            <a:ext cx="199084" cy="413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6" idx="3"/>
            <a:endCxn id="15" idx="1"/>
          </p:cNvCxnSpPr>
          <p:nvPr/>
        </p:nvCxnSpPr>
        <p:spPr>
          <a:xfrm>
            <a:off x="2637374" y="4010964"/>
            <a:ext cx="1990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6" idx="3"/>
            <a:endCxn id="13" idx="1"/>
          </p:cNvCxnSpPr>
          <p:nvPr/>
        </p:nvCxnSpPr>
        <p:spPr>
          <a:xfrm>
            <a:off x="2637374" y="4010964"/>
            <a:ext cx="199084" cy="393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45848" y="4027029"/>
            <a:ext cx="191606" cy="83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940" y="3805223"/>
            <a:ext cx="1413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Знайдіть пояснення кожній особливості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14. ГУМОРАЛЬНА РЕГУЛЯЦІЯ ДІЯЛЬНОСТІ ОРГАНІЗМУ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Особливості гуморальної регуляції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4" y="976962"/>
            <a:ext cx="3564082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нейрогормони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виробляє</a:t>
            </a:r>
            <a:r>
              <a:rPr lang="ru-RU" dirty="0"/>
              <a:t> в </a:t>
            </a:r>
            <a:r>
              <a:rPr lang="ru-RU" dirty="0" err="1"/>
              <a:t>недостатній</a:t>
            </a:r>
            <a:endParaRPr lang="ru-RU" dirty="0"/>
          </a:p>
          <a:p>
            <a:pPr algn="ctr"/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виробляє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, то</a:t>
            </a:r>
          </a:p>
          <a:p>
            <a:pPr algn="ctr"/>
            <a:r>
              <a:rPr lang="ru-RU" dirty="0" err="1"/>
              <a:t>спостерігають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</a:t>
            </a:r>
          </a:p>
          <a:p>
            <a:pPr algn="ctr"/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важкості</a:t>
            </a:r>
            <a:r>
              <a:rPr lang="ru-RU" dirty="0"/>
              <a:t>. Так само негативно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і </a:t>
            </a:r>
            <a:r>
              <a:rPr lang="ru-RU" dirty="0" err="1"/>
              <a:t>надлишкове</a:t>
            </a:r>
            <a:r>
              <a:rPr lang="ru-RU" dirty="0"/>
              <a:t>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за </a:t>
            </a:r>
            <a:r>
              <a:rPr lang="ru-RU" dirty="0" err="1"/>
              <a:t>недостатнього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гормону росту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карликовість</a:t>
            </a:r>
            <a:r>
              <a:rPr lang="ru-RU" dirty="0"/>
              <a:t> (1), а за </a:t>
            </a:r>
            <a:r>
              <a:rPr lang="ru-RU" dirty="0" err="1"/>
              <a:t>надлишкового</a:t>
            </a:r>
            <a:r>
              <a:rPr lang="ru-RU" dirty="0"/>
              <a:t> – </a:t>
            </a:r>
            <a:r>
              <a:rPr lang="ru-RU" dirty="0" err="1"/>
              <a:t>гігантизм</a:t>
            </a:r>
            <a:r>
              <a:rPr lang="ru-RU" dirty="0"/>
              <a:t> (3)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8873" y="1039091"/>
            <a:ext cx="439094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A9A66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Гіпофункція</a:t>
            </a:r>
            <a:r>
              <a:rPr lang="uk-UA" dirty="0"/>
              <a:t> – зменшення кількості – карликовість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88873" y="1433867"/>
            <a:ext cx="429316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A9A66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Гіперфункція</a:t>
            </a:r>
            <a:r>
              <a:rPr lang="uk-UA" dirty="0"/>
              <a:t> – збільшення кількості – гігантизм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41284" y="4221933"/>
            <a:ext cx="2425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err="1"/>
              <a:t>Порівняння</a:t>
            </a:r>
            <a:r>
              <a:rPr lang="ru-RU" sz="1200" dirty="0"/>
              <a:t> </a:t>
            </a:r>
            <a:r>
              <a:rPr lang="ru-RU" sz="1200" dirty="0" err="1"/>
              <a:t>зросту</a:t>
            </a:r>
            <a:r>
              <a:rPr lang="ru-RU" sz="1200" dirty="0"/>
              <a:t> </a:t>
            </a:r>
            <a:r>
              <a:rPr lang="ru-RU" sz="1200" dirty="0" err="1"/>
              <a:t>людини</a:t>
            </a:r>
            <a:r>
              <a:rPr lang="ru-RU" sz="1200" dirty="0"/>
              <a:t> </a:t>
            </a:r>
          </a:p>
          <a:p>
            <a:pPr algn="r"/>
            <a:r>
              <a:rPr lang="ru-RU" sz="1200" dirty="0"/>
              <a:t>з </a:t>
            </a:r>
            <a:r>
              <a:rPr lang="ru-RU" sz="1200" dirty="0" err="1"/>
              <a:t>карликовістю</a:t>
            </a:r>
            <a:r>
              <a:rPr lang="ru-RU" sz="1200" dirty="0"/>
              <a:t> (1), </a:t>
            </a:r>
            <a:r>
              <a:rPr lang="ru-RU" sz="1200" dirty="0" err="1"/>
              <a:t>людини</a:t>
            </a:r>
            <a:r>
              <a:rPr lang="ru-RU" sz="1200" dirty="0"/>
              <a:t> </a:t>
            </a:r>
            <a:r>
              <a:rPr lang="ru-RU" sz="1200" dirty="0" err="1"/>
              <a:t>середнього</a:t>
            </a:r>
            <a:r>
              <a:rPr lang="ru-RU" sz="1200" dirty="0"/>
              <a:t> </a:t>
            </a:r>
            <a:r>
              <a:rPr lang="ru-RU" sz="1200" dirty="0" err="1"/>
              <a:t>зросту</a:t>
            </a:r>
            <a:r>
              <a:rPr lang="ru-RU" sz="1200" dirty="0"/>
              <a:t> (2) та </a:t>
            </a:r>
            <a:r>
              <a:rPr lang="ru-RU" sz="1200" dirty="0" err="1"/>
              <a:t>людини</a:t>
            </a:r>
            <a:r>
              <a:rPr lang="ru-RU" sz="1200" dirty="0"/>
              <a:t> </a:t>
            </a:r>
            <a:r>
              <a:rPr lang="ru-RU" sz="1200" dirty="0" err="1"/>
              <a:t>гігантського</a:t>
            </a:r>
            <a:r>
              <a:rPr lang="ru-RU" sz="1200" dirty="0"/>
              <a:t> </a:t>
            </a:r>
            <a:r>
              <a:rPr lang="ru-RU" sz="1200" dirty="0" err="1"/>
              <a:t>зросту</a:t>
            </a:r>
            <a:r>
              <a:rPr lang="ru-RU" sz="1200" dirty="0"/>
              <a:t> (3)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61" y="1985880"/>
            <a:ext cx="25431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4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871655" y="54878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21" y="2891343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891110" y="293573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3311" y="951706"/>
            <a:ext cx="7496783" cy="20428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Гуморальна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регуляція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здійснюється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біологічно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гормонів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нейрогормонів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</a:t>
            </a:r>
            <a:r>
              <a:rPr lang="ru-RU" dirty="0">
                <a:solidFill>
                  <a:schemeClr val="tx1"/>
                </a:solidFill>
              </a:rPr>
              <a:t>.),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кров, </a:t>
            </a:r>
            <a:r>
              <a:rPr lang="ru-RU" dirty="0" err="1">
                <a:solidFill>
                  <a:schemeClr val="tx1"/>
                </a:solidFill>
              </a:rPr>
              <a:t>лімфа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спинномозкова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міжклітинна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тканинна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рідина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переносять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клітин</a:t>
            </a:r>
            <a:r>
              <a:rPr lang="ru-RU" dirty="0">
                <a:solidFill>
                  <a:schemeClr val="tx1"/>
                </a:solidFill>
              </a:rPr>
              <a:t>, тканин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Гормони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виробляються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ендокринними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залозами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внутрішньої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змішаної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секреції</a:t>
            </a:r>
            <a:r>
              <a:rPr lang="ru-RU" dirty="0">
                <a:solidFill>
                  <a:schemeClr val="tx1"/>
                </a:solidFill>
              </a:rPr>
              <a:t>). Вони </a:t>
            </a:r>
            <a:r>
              <a:rPr lang="ru-RU" dirty="0" err="1">
                <a:solidFill>
                  <a:schemeClr val="tx1"/>
                </a:solidFill>
              </a:rPr>
              <a:t>впливають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структури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організму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розташовані</a:t>
            </a:r>
            <a:r>
              <a:rPr lang="ru-RU" dirty="0">
                <a:solidFill>
                  <a:schemeClr val="tx1"/>
                </a:solidFill>
              </a:rPr>
              <a:t> далеко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їхнього</a:t>
            </a:r>
            <a:r>
              <a:rPr lang="ru-RU" dirty="0">
                <a:solidFill>
                  <a:schemeClr val="tx1"/>
                </a:solidFill>
              </a:rPr>
              <a:t> синтезу і є </a:t>
            </a:r>
            <a:r>
              <a:rPr lang="ru-RU" dirty="0" err="1">
                <a:solidFill>
                  <a:schemeClr val="tx1"/>
                </a:solidFill>
              </a:rPr>
              <a:t>специфічними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Нестача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надлишок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гормонів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нейрогормонів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призводить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порушення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функціонування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організму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3311" y="3385226"/>
            <a:ext cx="7490298" cy="122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Чим </a:t>
            </a:r>
            <a:r>
              <a:rPr lang="ru-RU" dirty="0" err="1">
                <a:solidFill>
                  <a:schemeClr val="tx1"/>
                </a:solidFill>
              </a:rPr>
              <a:t>нейрогормони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відрізняються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гормонів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Як </a:t>
            </a:r>
            <a:r>
              <a:rPr lang="ru-RU" dirty="0" err="1">
                <a:solidFill>
                  <a:schemeClr val="tx1"/>
                </a:solidFill>
              </a:rPr>
              <a:t>гормони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потрапляють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ендокринних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залоз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клітин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органів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вони</a:t>
            </a:r>
          </a:p>
          <a:p>
            <a:r>
              <a:rPr lang="ru-RU" dirty="0">
                <a:solidFill>
                  <a:schemeClr val="tx1"/>
                </a:solidFill>
              </a:rPr>
              <a:t>       </a:t>
            </a:r>
            <a:r>
              <a:rPr lang="ru-RU" dirty="0" err="1">
                <a:solidFill>
                  <a:schemeClr val="tx1"/>
                </a:solidFill>
              </a:rPr>
              <a:t>безпосередньо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впливають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r>
              <a:rPr lang="ru-RU" dirty="0">
                <a:solidFill>
                  <a:schemeClr val="tx1"/>
                </a:solidFill>
              </a:rPr>
              <a:t>3.    </a:t>
            </a: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організм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накопичити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достатню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кількість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гормонів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14. ГУМОРАЛЬНА РЕГУЛЯЦІЯ ДІЯЛЬНОСТІ ОРГАНІЗМУ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208;p25"/>
          <p:cNvSpPr txBox="1"/>
          <p:nvPr/>
        </p:nvSpPr>
        <p:spPr>
          <a:xfrm>
            <a:off x="871655" y="54878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ВПРАВА «ВІРНО – НЕВІРНО»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5" name="Google Shape;20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1505" y="1151544"/>
            <a:ext cx="8477640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err="1"/>
              <a:t>Гуморальна</a:t>
            </a:r>
            <a:r>
              <a:rPr lang="ru-RU" sz="1600" dirty="0"/>
              <a:t> </a:t>
            </a:r>
            <a:r>
              <a:rPr lang="ru-RU" sz="1600" dirty="0" err="1"/>
              <a:t>регуляція</a:t>
            </a:r>
            <a:r>
              <a:rPr lang="ru-RU" sz="1600" dirty="0"/>
              <a:t> </a:t>
            </a:r>
            <a:r>
              <a:rPr lang="ru-RU" sz="1600" dirty="0" err="1"/>
              <a:t>здійснюється</a:t>
            </a:r>
            <a:r>
              <a:rPr lang="ru-RU" sz="1600" dirty="0"/>
              <a:t> через </a:t>
            </a:r>
            <a:r>
              <a:rPr lang="ru-RU" sz="1600" dirty="0" err="1"/>
              <a:t>нервові</a:t>
            </a:r>
            <a:r>
              <a:rPr lang="ru-RU" sz="1600" dirty="0"/>
              <a:t> </a:t>
            </a:r>
            <a:r>
              <a:rPr lang="ru-RU" sz="1600" dirty="0" err="1"/>
              <a:t>імпульси</a:t>
            </a:r>
            <a:r>
              <a:rPr lang="ru-RU" sz="1600" dirty="0"/>
              <a:t> (ВІРНО / НЕВІРНО)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600" dirty="0" err="1"/>
              <a:t>Гормони</a:t>
            </a:r>
            <a:r>
              <a:rPr lang="ru-RU" sz="1600" dirty="0"/>
              <a:t> </a:t>
            </a:r>
            <a:r>
              <a:rPr lang="ru-RU" sz="1600" dirty="0" err="1"/>
              <a:t>транспортуються</a:t>
            </a:r>
            <a:r>
              <a:rPr lang="ru-RU" sz="1600" dirty="0"/>
              <a:t> до </a:t>
            </a:r>
            <a:r>
              <a:rPr lang="ru-RU" sz="1600" dirty="0" err="1"/>
              <a:t>клітин-мішеней</a:t>
            </a:r>
            <a:r>
              <a:rPr lang="ru-RU" sz="1600" dirty="0"/>
              <a:t> з потоком </a:t>
            </a:r>
            <a:r>
              <a:rPr lang="ru-RU" sz="1600" dirty="0" err="1"/>
              <a:t>крові</a:t>
            </a:r>
            <a:r>
              <a:rPr lang="ru-RU" sz="1600" dirty="0"/>
              <a:t>  (ВІРНО / НЕВІРНО)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600" dirty="0" err="1"/>
              <a:t>Вазопресин</a:t>
            </a:r>
            <a:r>
              <a:rPr lang="ru-RU" sz="1600" dirty="0"/>
              <a:t> </a:t>
            </a:r>
            <a:r>
              <a:rPr lang="ru-RU" sz="1600" dirty="0" err="1"/>
              <a:t>підвищує</a:t>
            </a:r>
            <a:r>
              <a:rPr lang="ru-RU" sz="1600" dirty="0"/>
              <a:t> </a:t>
            </a:r>
            <a:r>
              <a:rPr lang="ru-RU" sz="1600" dirty="0" err="1"/>
              <a:t>сечовиділення</a:t>
            </a:r>
            <a:r>
              <a:rPr lang="ru-RU" sz="1600" dirty="0"/>
              <a:t> та </a:t>
            </a:r>
            <a:r>
              <a:rPr lang="ru-RU" sz="1600" dirty="0" err="1"/>
              <a:t>сприяє</a:t>
            </a:r>
            <a:r>
              <a:rPr lang="ru-RU" sz="1600" dirty="0"/>
              <a:t> </a:t>
            </a:r>
            <a:r>
              <a:rPr lang="ru-RU" sz="1600" dirty="0" err="1"/>
              <a:t>зневодненню</a:t>
            </a:r>
            <a:r>
              <a:rPr lang="ru-RU" sz="1600" dirty="0"/>
              <a:t> (ВІРНО / НЕВІРНО)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600" dirty="0"/>
              <a:t>Гормон росту (</a:t>
            </a:r>
            <a:r>
              <a:rPr lang="ru-RU" sz="1600" dirty="0" err="1"/>
              <a:t>соматотропін</a:t>
            </a:r>
            <a:r>
              <a:rPr lang="ru-RU" sz="1600" dirty="0"/>
              <a:t>) </a:t>
            </a:r>
            <a:r>
              <a:rPr lang="ru-RU" sz="1600" dirty="0" err="1"/>
              <a:t>впливає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на </a:t>
            </a:r>
            <a:r>
              <a:rPr lang="ru-RU" sz="1600" dirty="0" err="1"/>
              <a:t>м’язову</a:t>
            </a:r>
            <a:r>
              <a:rPr lang="ru-RU" sz="1600" dirty="0"/>
              <a:t> тканину (ВІРНО / НЕВІРНО)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600" dirty="0" err="1"/>
              <a:t>Нейрогормони</a:t>
            </a:r>
            <a:r>
              <a:rPr lang="ru-RU" sz="1600" dirty="0"/>
              <a:t> </a:t>
            </a:r>
            <a:r>
              <a:rPr lang="ru-RU" sz="1600" dirty="0" err="1"/>
              <a:t>синтезуються</a:t>
            </a:r>
            <a:r>
              <a:rPr lang="ru-RU" sz="1600" dirty="0"/>
              <a:t> нейронами </a:t>
            </a:r>
            <a:r>
              <a:rPr lang="ru-RU" sz="1600" dirty="0" err="1"/>
              <a:t>гіпоталамуса</a:t>
            </a:r>
            <a:r>
              <a:rPr lang="ru-RU" sz="1600" dirty="0"/>
              <a:t> (ВІРНО / НЕВІРНО)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600" dirty="0" err="1"/>
              <a:t>Гормони</a:t>
            </a:r>
            <a:r>
              <a:rPr lang="ru-RU" sz="1600" dirty="0"/>
              <a:t> </a:t>
            </a:r>
            <a:r>
              <a:rPr lang="ru-RU" sz="1600" dirty="0" err="1"/>
              <a:t>діють</a:t>
            </a:r>
            <a:r>
              <a:rPr lang="ru-RU" sz="1600" dirty="0"/>
              <a:t> </a:t>
            </a:r>
            <a:r>
              <a:rPr lang="ru-RU" sz="1600" dirty="0" err="1"/>
              <a:t>миттєво</a:t>
            </a:r>
            <a:r>
              <a:rPr lang="ru-RU" sz="1600" dirty="0"/>
              <a:t>, як </a:t>
            </a:r>
            <a:r>
              <a:rPr lang="ru-RU" sz="1600" dirty="0" err="1"/>
              <a:t>електричний</a:t>
            </a:r>
            <a:r>
              <a:rPr lang="ru-RU" sz="1600" dirty="0"/>
              <a:t> </a:t>
            </a:r>
            <a:r>
              <a:rPr lang="ru-RU" sz="1600" dirty="0" err="1"/>
              <a:t>імпульс</a:t>
            </a:r>
            <a:r>
              <a:rPr lang="ru-RU" sz="1600" dirty="0"/>
              <a:t> (ВІРНО / НЕВІРНО)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600" dirty="0"/>
              <a:t>Гормон росту </a:t>
            </a:r>
            <a:r>
              <a:rPr lang="ru-RU" sz="1600" dirty="0" err="1"/>
              <a:t>стимулює</a:t>
            </a:r>
            <a:r>
              <a:rPr lang="ru-RU" sz="1600" dirty="0"/>
              <a:t> </a:t>
            </a:r>
            <a:r>
              <a:rPr lang="ru-RU" sz="1600" dirty="0" err="1"/>
              <a:t>ріст</a:t>
            </a:r>
            <a:r>
              <a:rPr lang="ru-RU" sz="1600" dirty="0"/>
              <a:t> </a:t>
            </a:r>
            <a:r>
              <a:rPr lang="ru-RU" sz="1600" dirty="0" err="1"/>
              <a:t>кісток</a:t>
            </a:r>
            <a:r>
              <a:rPr lang="ru-RU" sz="1600" dirty="0"/>
              <a:t> у </a:t>
            </a:r>
            <a:r>
              <a:rPr lang="ru-RU" sz="1600" dirty="0" err="1"/>
              <a:t>довжину</a:t>
            </a:r>
            <a:r>
              <a:rPr lang="ru-RU" sz="1600" dirty="0"/>
              <a:t> в </a:t>
            </a:r>
            <a:r>
              <a:rPr lang="ru-RU" sz="1600" dirty="0" err="1"/>
              <a:t>дітей</a:t>
            </a:r>
            <a:r>
              <a:rPr lang="ru-RU" sz="1600" dirty="0"/>
              <a:t> (ВІРНО / НЕВІРНО)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600" dirty="0" err="1"/>
              <a:t>Гормональна</a:t>
            </a:r>
            <a:r>
              <a:rPr lang="ru-RU" sz="1600" dirty="0"/>
              <a:t> </a:t>
            </a:r>
            <a:r>
              <a:rPr lang="ru-RU" sz="1600" dirty="0" err="1"/>
              <a:t>дія</a:t>
            </a:r>
            <a:r>
              <a:rPr lang="ru-RU" sz="1600" dirty="0"/>
              <a:t> </a:t>
            </a:r>
            <a:r>
              <a:rPr lang="ru-RU" sz="1600" dirty="0" err="1"/>
              <a:t>повільніша</a:t>
            </a:r>
            <a:r>
              <a:rPr lang="ru-RU" sz="1600" dirty="0"/>
              <a:t>, але </a:t>
            </a:r>
            <a:r>
              <a:rPr lang="ru-RU" sz="1600" dirty="0" err="1"/>
              <a:t>довготривала</a:t>
            </a:r>
            <a:r>
              <a:rPr lang="ru-RU" sz="1600" dirty="0"/>
              <a:t> (ВІРНО / НЕВІРНО)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600" dirty="0" err="1"/>
              <a:t>Гормони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впливати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на </a:t>
            </a:r>
            <a:r>
              <a:rPr lang="ru-RU" sz="1600" dirty="0" err="1"/>
              <a:t>ті</a:t>
            </a:r>
            <a:r>
              <a:rPr lang="ru-RU" sz="1600" dirty="0"/>
              <a:t> </a:t>
            </a:r>
            <a:r>
              <a:rPr lang="ru-RU" sz="1600" dirty="0" err="1"/>
              <a:t>клітини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відповідні</a:t>
            </a:r>
            <a:r>
              <a:rPr lang="ru-RU" sz="1600" dirty="0"/>
              <a:t> </a:t>
            </a:r>
            <a:r>
              <a:rPr lang="ru-RU" sz="1600" dirty="0" err="1"/>
              <a:t>рецептори</a:t>
            </a:r>
            <a:r>
              <a:rPr lang="ru-RU" sz="1600" dirty="0"/>
              <a:t> (ВІРНО / НЕВІРНО)</a:t>
            </a:r>
          </a:p>
          <a:p>
            <a:pPr marL="342900" indent="-342900">
              <a:buFont typeface="Arial"/>
              <a:buAutoNum type="arabicPeriod"/>
            </a:pPr>
            <a:r>
              <a:rPr lang="uk-UA" sz="1600" dirty="0"/>
              <a:t>Гормони – це біологічно активні речовини </a:t>
            </a:r>
            <a:r>
              <a:rPr lang="ru-RU" sz="1600" dirty="0"/>
              <a:t>(ВІРНО / НЕВІРНО)</a:t>
            </a:r>
          </a:p>
        </p:txBody>
      </p:sp>
      <p:sp>
        <p:nvSpPr>
          <p:cNvPr id="7" name="Google Shape;98;p16"/>
          <p:cNvSpPr txBox="1"/>
          <p:nvPr/>
        </p:nvSpPr>
        <p:spPr>
          <a:xfrm>
            <a:off x="1551089" y="1945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14. ГУМОРАЛЬНА РЕГУЛЯЦІЯ ДІЯЛЬНОСТІ ОРГАНІЗМУ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5415" y="4375490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https://wordwall.net/uk/resource/91935043</a:t>
            </a:r>
            <a:endParaRPr lang="ru-RU" dirty="0"/>
          </a:p>
        </p:txBody>
      </p:sp>
      <p:pic>
        <p:nvPicPr>
          <p:cNvPr id="1026" name="Picture 2" descr="https://wordwall.net/resourceajax/qr?shareLocation=1&amp;activityId=919350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50" y="3535577"/>
            <a:ext cx="1413209" cy="141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05" y="4207210"/>
            <a:ext cx="593850" cy="5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685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1142</Words>
  <Application>Microsoft Office PowerPoint</Application>
  <PresentationFormat>Екран (16:9)</PresentationFormat>
  <Paragraphs>136</Paragraphs>
  <Slides>12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Wingdings</vt:lpstr>
      <vt:lpstr>Comic Sans MS</vt:lpstr>
      <vt:lpstr>Alegreya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Ludmila Mialkivska</cp:lastModifiedBy>
  <cp:revision>223</cp:revision>
  <dcterms:modified xsi:type="dcterms:W3CDTF">2025-08-21T08:17:41Z</dcterms:modified>
</cp:coreProperties>
</file>