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Londrina Solid Heavy" charset="1" panose="00000A00000000000000"/>
      <p:regular r:id="rId22"/>
    </p:embeddedFont>
    <p:embeddedFont>
      <p:font typeface="Kollektif" charset="1" panose="020B0604020101010102"/>
      <p:regular r:id="rId23"/>
    </p:embeddedFont>
    <p:embeddedFont>
      <p:font typeface="Kollektif Bold" charset="1" panose="020B0604020101010102"/>
      <p:regular r:id="rId24"/>
    </p:embeddedFont>
    <p:embeddedFont>
      <p:font typeface="Canva Sans Bold" charset="1" panose="020B0803030501040103"/>
      <p:regular r:id="rId25"/>
    </p:embeddedFont>
    <p:embeddedFont>
      <p:font typeface="Canva Sans" charset="1" panose="020B0503030501040103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svg" Type="http://schemas.openxmlformats.org/officeDocument/2006/relationships/image"/><Relationship Id="rId11" Target="../media/image54.png" Type="http://schemas.openxmlformats.org/officeDocument/2006/relationships/image"/><Relationship Id="rId12" Target="../media/image55.svg" Type="http://schemas.openxmlformats.org/officeDocument/2006/relationships/image"/><Relationship Id="rId13" Target="../media/image56.png" Type="http://schemas.openxmlformats.org/officeDocument/2006/relationships/image"/><Relationship Id="rId14" Target="../media/image57.svg" Type="http://schemas.openxmlformats.org/officeDocument/2006/relationships/image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svg" Type="http://schemas.openxmlformats.org/officeDocument/2006/relationships/image"/><Relationship Id="rId7" Target="../media/image50.png" Type="http://schemas.openxmlformats.org/officeDocument/2006/relationships/image"/><Relationship Id="rId8" Target="../media/image51.sv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58.png" Type="http://schemas.openxmlformats.org/officeDocument/2006/relationships/image"/><Relationship Id="rId5" Target="../media/image59.svg" Type="http://schemas.openxmlformats.org/officeDocument/2006/relationships/image"/><Relationship Id="rId6" Target="../media/image60.png" Type="http://schemas.openxmlformats.org/officeDocument/2006/relationships/image"/><Relationship Id="rId7" Target="../media/image61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62.png" Type="http://schemas.openxmlformats.org/officeDocument/2006/relationships/image"/><Relationship Id="rId5" Target="../media/image63.png" Type="http://schemas.openxmlformats.org/officeDocument/2006/relationships/image"/><Relationship Id="rId6" Target="../media/image64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65.png" Type="http://schemas.openxmlformats.org/officeDocument/2006/relationships/image"/><Relationship Id="rId5" Target="../media/image66.png" Type="http://schemas.openxmlformats.org/officeDocument/2006/relationships/image"/><Relationship Id="rId6" Target="../media/image67.png" Type="http://schemas.openxmlformats.org/officeDocument/2006/relationships/image"/><Relationship Id="rId7" Target="../media/image68.svg" Type="http://schemas.openxmlformats.org/officeDocument/2006/relationships/image"/><Relationship Id="rId8" Target="../media/image69.png" Type="http://schemas.openxmlformats.org/officeDocument/2006/relationships/image"/><Relationship Id="rId9" Target="../media/image7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svg" Type="http://schemas.openxmlformats.org/officeDocument/2006/relationships/image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73.png" Type="http://schemas.openxmlformats.org/officeDocument/2006/relationships/image"/><Relationship Id="rId5" Target="../media/image74.svg" Type="http://schemas.openxmlformats.org/officeDocument/2006/relationships/image"/><Relationship Id="rId6" Target="../media/image75.png" Type="http://schemas.openxmlformats.org/officeDocument/2006/relationships/image"/><Relationship Id="rId7" Target="../media/image76.svg" Type="http://schemas.openxmlformats.org/officeDocument/2006/relationships/image"/><Relationship Id="rId8" Target="../media/image77.png" Type="http://schemas.openxmlformats.org/officeDocument/2006/relationships/image"/><Relationship Id="rId9" Target="../media/image7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80.png" Type="http://schemas.openxmlformats.org/officeDocument/2006/relationships/image"/><Relationship Id="rId5" Target="../media/image81.svg" Type="http://schemas.openxmlformats.org/officeDocument/2006/relationships/image"/><Relationship Id="rId6" Target="../media/image82.png" Type="http://schemas.openxmlformats.org/officeDocument/2006/relationships/image"/><Relationship Id="rId7" Target="../media/image83.svg" Type="http://schemas.openxmlformats.org/officeDocument/2006/relationships/image"/><Relationship Id="rId8" Target="../media/image8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5.png" Type="http://schemas.openxmlformats.org/officeDocument/2006/relationships/image"/><Relationship Id="rId3" Target="../media/image8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31.pn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41.svg" Type="http://schemas.openxmlformats.org/officeDocument/2006/relationships/image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36.png" Type="http://schemas.openxmlformats.org/officeDocument/2006/relationships/image"/><Relationship Id="rId7" Target="../media/image37.svg" Type="http://schemas.openxmlformats.org/officeDocument/2006/relationships/image"/><Relationship Id="rId8" Target="../media/image38.png" Type="http://schemas.openxmlformats.org/officeDocument/2006/relationships/image"/><Relationship Id="rId9" Target="../media/image39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2.pn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3CD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70625" y="6696716"/>
            <a:ext cx="20017429" cy="3974726"/>
            <a:chOff x="0" y="0"/>
            <a:chExt cx="5272080" cy="10468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272080" cy="1046841"/>
            </a:xfrm>
            <a:custGeom>
              <a:avLst/>
              <a:gdLst/>
              <a:ahLst/>
              <a:cxnLst/>
              <a:rect r="r" b="b" t="t" l="l"/>
              <a:pathLst>
                <a:path h="1046841" w="5272080">
                  <a:moveTo>
                    <a:pt x="0" y="0"/>
                  </a:moveTo>
                  <a:lnTo>
                    <a:pt x="5272080" y="0"/>
                  </a:lnTo>
                  <a:lnTo>
                    <a:pt x="5272080" y="1046841"/>
                  </a:lnTo>
                  <a:lnTo>
                    <a:pt x="0" y="1046841"/>
                  </a:lnTo>
                  <a:close/>
                </a:path>
              </a:pathLst>
            </a:custGeom>
            <a:solidFill>
              <a:srgbClr val="36303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272080" cy="10849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997062" y="4369779"/>
            <a:ext cx="19642229" cy="5917221"/>
          </a:xfrm>
          <a:custGeom>
            <a:avLst/>
            <a:gdLst/>
            <a:ahLst/>
            <a:cxnLst/>
            <a:rect r="r" b="b" t="t" l="l"/>
            <a:pathLst>
              <a:path h="5917221" w="19642229">
                <a:moveTo>
                  <a:pt x="0" y="0"/>
                </a:moveTo>
                <a:lnTo>
                  <a:pt x="19642229" y="0"/>
                </a:lnTo>
                <a:lnTo>
                  <a:pt x="19642229" y="5917221"/>
                </a:lnTo>
                <a:lnTo>
                  <a:pt x="0" y="5917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403774" y="1114425"/>
            <a:ext cx="13480453" cy="1466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b="true" sz="5600" spc="470">
                <a:solidFill>
                  <a:srgbClr val="0000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ЄВРОПЕЙСЬКИЙ  ДЕНЬ ПРОТИДІЇ ТОРГІВЛІ ЛЮДЬМИ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9B18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499998" y="1028700"/>
            <a:ext cx="901947" cy="936200"/>
            <a:chOff x="0" y="0"/>
            <a:chExt cx="237550" cy="2465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7550" cy="246571"/>
            </a:xfrm>
            <a:custGeom>
              <a:avLst/>
              <a:gdLst/>
              <a:ahLst/>
              <a:cxnLst/>
              <a:rect r="r" b="b" t="t" l="l"/>
              <a:pathLst>
                <a:path h="246571" w="237550">
                  <a:moveTo>
                    <a:pt x="0" y="0"/>
                  </a:moveTo>
                  <a:lnTo>
                    <a:pt x="237550" y="0"/>
                  </a:lnTo>
                  <a:lnTo>
                    <a:pt x="237550" y="246571"/>
                  </a:lnTo>
                  <a:lnTo>
                    <a:pt x="0" y="246571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7550" cy="2846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499998" y="1917275"/>
            <a:ext cx="7701417" cy="47625"/>
            <a:chOff x="0" y="0"/>
            <a:chExt cx="2028357" cy="125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28357" cy="12543"/>
            </a:xfrm>
            <a:custGeom>
              <a:avLst/>
              <a:gdLst/>
              <a:ahLst/>
              <a:cxnLst/>
              <a:rect r="r" b="b" t="t" l="l"/>
              <a:pathLst>
                <a:path h="12543" w="2028357">
                  <a:moveTo>
                    <a:pt x="0" y="0"/>
                  </a:moveTo>
                  <a:lnTo>
                    <a:pt x="2028357" y="0"/>
                  </a:lnTo>
                  <a:lnTo>
                    <a:pt x="202835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028357" cy="50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627052" y="1186318"/>
            <a:ext cx="689730" cy="585408"/>
          </a:xfrm>
          <a:custGeom>
            <a:avLst/>
            <a:gdLst/>
            <a:ahLst/>
            <a:cxnLst/>
            <a:rect r="r" b="b" t="t" l="l"/>
            <a:pathLst>
              <a:path h="585408" w="689730">
                <a:moveTo>
                  <a:pt x="0" y="0"/>
                </a:moveTo>
                <a:lnTo>
                  <a:pt x="689730" y="0"/>
                </a:lnTo>
                <a:lnTo>
                  <a:pt x="689730" y="585409"/>
                </a:lnTo>
                <a:lnTo>
                  <a:pt x="0" y="585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916638" y="2858085"/>
            <a:ext cx="9819024" cy="6229372"/>
            <a:chOff x="0" y="0"/>
            <a:chExt cx="2586080" cy="164065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86080" cy="1640658"/>
            </a:xfrm>
            <a:custGeom>
              <a:avLst/>
              <a:gdLst/>
              <a:ahLst/>
              <a:cxnLst/>
              <a:rect r="r" b="b" t="t" l="l"/>
              <a:pathLst>
                <a:path h="1640658" w="2586080">
                  <a:moveTo>
                    <a:pt x="40212" y="0"/>
                  </a:moveTo>
                  <a:lnTo>
                    <a:pt x="2545869" y="0"/>
                  </a:lnTo>
                  <a:cubicBezTo>
                    <a:pt x="2568077" y="0"/>
                    <a:pt x="2586080" y="18003"/>
                    <a:pt x="2586080" y="40212"/>
                  </a:cubicBezTo>
                  <a:lnTo>
                    <a:pt x="2586080" y="1600446"/>
                  </a:lnTo>
                  <a:cubicBezTo>
                    <a:pt x="2586080" y="1611111"/>
                    <a:pt x="2581844" y="1621339"/>
                    <a:pt x="2574303" y="1628880"/>
                  </a:cubicBezTo>
                  <a:cubicBezTo>
                    <a:pt x="2566762" y="1636421"/>
                    <a:pt x="2556533" y="1640658"/>
                    <a:pt x="2545869" y="1640658"/>
                  </a:cubicBezTo>
                  <a:lnTo>
                    <a:pt x="40212" y="1640658"/>
                  </a:lnTo>
                  <a:cubicBezTo>
                    <a:pt x="18003" y="1640658"/>
                    <a:pt x="0" y="1622654"/>
                    <a:pt x="0" y="1600446"/>
                  </a:cubicBezTo>
                  <a:lnTo>
                    <a:pt x="0" y="40212"/>
                  </a:lnTo>
                  <a:cubicBezTo>
                    <a:pt x="0" y="18003"/>
                    <a:pt x="18003" y="0"/>
                    <a:pt x="40212" y="0"/>
                  </a:cubicBezTo>
                  <a:close/>
                </a:path>
              </a:pathLst>
            </a:custGeom>
            <a:solidFill>
              <a:srgbClr val="F0C3A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586080" cy="16787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401650" y="1028700"/>
            <a:ext cx="2462062" cy="3407698"/>
          </a:xfrm>
          <a:custGeom>
            <a:avLst/>
            <a:gdLst/>
            <a:ahLst/>
            <a:cxnLst/>
            <a:rect r="r" b="b" t="t" l="l"/>
            <a:pathLst>
              <a:path h="3407698" w="2462062">
                <a:moveTo>
                  <a:pt x="0" y="0"/>
                </a:moveTo>
                <a:lnTo>
                  <a:pt x="2462062" y="0"/>
                </a:lnTo>
                <a:lnTo>
                  <a:pt x="2462062" y="3407698"/>
                </a:lnTo>
                <a:lnTo>
                  <a:pt x="0" y="3407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3000"/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193274" y="7115240"/>
            <a:ext cx="2008141" cy="2942331"/>
          </a:xfrm>
          <a:custGeom>
            <a:avLst/>
            <a:gdLst/>
            <a:ahLst/>
            <a:cxnLst/>
            <a:rect r="r" b="b" t="t" l="l"/>
            <a:pathLst>
              <a:path h="2942331" w="2008141">
                <a:moveTo>
                  <a:pt x="0" y="0"/>
                </a:moveTo>
                <a:lnTo>
                  <a:pt x="2008141" y="0"/>
                </a:lnTo>
                <a:lnTo>
                  <a:pt x="2008141" y="2942331"/>
                </a:lnTo>
                <a:lnTo>
                  <a:pt x="0" y="2942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1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132860" y="8603791"/>
            <a:ext cx="3850052" cy="1309018"/>
          </a:xfrm>
          <a:custGeom>
            <a:avLst/>
            <a:gdLst/>
            <a:ahLst/>
            <a:cxnLst/>
            <a:rect r="r" b="b" t="t" l="l"/>
            <a:pathLst>
              <a:path h="1309018" w="3850052">
                <a:moveTo>
                  <a:pt x="0" y="0"/>
                </a:moveTo>
                <a:lnTo>
                  <a:pt x="3850052" y="0"/>
                </a:lnTo>
                <a:lnTo>
                  <a:pt x="3850052" y="1309018"/>
                </a:lnTo>
                <a:lnTo>
                  <a:pt x="0" y="13090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518439" y="4972656"/>
            <a:ext cx="3050095" cy="4114800"/>
          </a:xfrm>
          <a:custGeom>
            <a:avLst/>
            <a:gdLst/>
            <a:ahLst/>
            <a:cxnLst/>
            <a:rect r="r" b="b" t="t" l="l"/>
            <a:pathLst>
              <a:path h="4114800" w="3050095">
                <a:moveTo>
                  <a:pt x="0" y="0"/>
                </a:moveTo>
                <a:lnTo>
                  <a:pt x="3050096" y="0"/>
                </a:lnTo>
                <a:lnTo>
                  <a:pt x="30500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8814268">
            <a:off x="199131" y="6650889"/>
            <a:ext cx="3602709" cy="2886670"/>
          </a:xfrm>
          <a:custGeom>
            <a:avLst/>
            <a:gdLst/>
            <a:ahLst/>
            <a:cxnLst/>
            <a:rect r="r" b="b" t="t" l="l"/>
            <a:pathLst>
              <a:path h="2886670" w="3602709">
                <a:moveTo>
                  <a:pt x="0" y="0"/>
                </a:moveTo>
                <a:lnTo>
                  <a:pt x="3602709" y="0"/>
                </a:lnTo>
                <a:lnTo>
                  <a:pt x="3602709" y="2886670"/>
                </a:lnTo>
                <a:lnTo>
                  <a:pt x="0" y="2886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737205" y="580703"/>
            <a:ext cx="3395655" cy="2720769"/>
          </a:xfrm>
          <a:custGeom>
            <a:avLst/>
            <a:gdLst/>
            <a:ahLst/>
            <a:cxnLst/>
            <a:rect r="r" b="b" t="t" l="l"/>
            <a:pathLst>
              <a:path h="2720769" w="3395655">
                <a:moveTo>
                  <a:pt x="0" y="0"/>
                </a:moveTo>
                <a:lnTo>
                  <a:pt x="3395655" y="0"/>
                </a:lnTo>
                <a:lnTo>
                  <a:pt x="3395655" y="2720769"/>
                </a:lnTo>
                <a:lnTo>
                  <a:pt x="0" y="27207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132860" y="3700845"/>
            <a:ext cx="9386581" cy="3414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282027"/>
                </a:solidFill>
                <a:latin typeface="Kollektif"/>
                <a:ea typeface="Kollektif"/>
                <a:cs typeface="Kollektif"/>
                <a:sym typeface="Kollektif"/>
              </a:rPr>
              <a:t>Якщо ви опинилися в ситуації, що загрожує вашій безпеці, намагайтеся негайно зв’язатися з рідними або поліцією. Якщо ви стали жертвою або свідком торгівлі людьми — негайно зверніться до органів правопорядку або зателефонуйте на гарячу лінію.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612881" y="1025585"/>
            <a:ext cx="6772527" cy="689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true">
                <a:solidFill>
                  <a:srgbClr val="282027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Дії у разі загрози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9B18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901947" cy="936200"/>
            <a:chOff x="0" y="0"/>
            <a:chExt cx="237550" cy="2465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7550" cy="246571"/>
            </a:xfrm>
            <a:custGeom>
              <a:avLst/>
              <a:gdLst/>
              <a:ahLst/>
              <a:cxnLst/>
              <a:rect r="r" b="b" t="t" l="l"/>
              <a:pathLst>
                <a:path h="246571" w="237550">
                  <a:moveTo>
                    <a:pt x="0" y="0"/>
                  </a:moveTo>
                  <a:lnTo>
                    <a:pt x="237550" y="0"/>
                  </a:lnTo>
                  <a:lnTo>
                    <a:pt x="237550" y="246571"/>
                  </a:lnTo>
                  <a:lnTo>
                    <a:pt x="0" y="246571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7550" cy="2846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917275"/>
            <a:ext cx="11763370" cy="47625"/>
            <a:chOff x="0" y="0"/>
            <a:chExt cx="3098171" cy="125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98171" cy="12543"/>
            </a:xfrm>
            <a:custGeom>
              <a:avLst/>
              <a:gdLst/>
              <a:ahLst/>
              <a:cxnLst/>
              <a:rect r="r" b="b" t="t" l="l"/>
              <a:pathLst>
                <a:path h="12543" w="3098171">
                  <a:moveTo>
                    <a:pt x="0" y="0"/>
                  </a:moveTo>
                  <a:lnTo>
                    <a:pt x="3098171" y="0"/>
                  </a:lnTo>
                  <a:lnTo>
                    <a:pt x="3098171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098171" cy="50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155754" y="1186318"/>
            <a:ext cx="689730" cy="585408"/>
          </a:xfrm>
          <a:custGeom>
            <a:avLst/>
            <a:gdLst/>
            <a:ahLst/>
            <a:cxnLst/>
            <a:rect r="r" b="b" t="t" l="l"/>
            <a:pathLst>
              <a:path h="585408" w="689730">
                <a:moveTo>
                  <a:pt x="0" y="0"/>
                </a:moveTo>
                <a:lnTo>
                  <a:pt x="689730" y="0"/>
                </a:lnTo>
                <a:lnTo>
                  <a:pt x="689730" y="585409"/>
                </a:lnTo>
                <a:lnTo>
                  <a:pt x="0" y="585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28700" y="2923196"/>
            <a:ext cx="9977790" cy="5902445"/>
            <a:chOff x="0" y="0"/>
            <a:chExt cx="2627895" cy="15545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27895" cy="1554553"/>
            </a:xfrm>
            <a:custGeom>
              <a:avLst/>
              <a:gdLst/>
              <a:ahLst/>
              <a:cxnLst/>
              <a:rect r="r" b="b" t="t" l="l"/>
              <a:pathLst>
                <a:path h="1554553" w="2627895">
                  <a:moveTo>
                    <a:pt x="39572" y="0"/>
                  </a:moveTo>
                  <a:lnTo>
                    <a:pt x="2588324" y="0"/>
                  </a:lnTo>
                  <a:cubicBezTo>
                    <a:pt x="2610178" y="0"/>
                    <a:pt x="2627895" y="17717"/>
                    <a:pt x="2627895" y="39572"/>
                  </a:cubicBezTo>
                  <a:lnTo>
                    <a:pt x="2627895" y="1514982"/>
                  </a:lnTo>
                  <a:cubicBezTo>
                    <a:pt x="2627895" y="1536837"/>
                    <a:pt x="2610178" y="1554553"/>
                    <a:pt x="2588324" y="1554553"/>
                  </a:cubicBezTo>
                  <a:lnTo>
                    <a:pt x="39572" y="1554553"/>
                  </a:lnTo>
                  <a:cubicBezTo>
                    <a:pt x="17717" y="1554553"/>
                    <a:pt x="0" y="1536837"/>
                    <a:pt x="0" y="1514982"/>
                  </a:cubicBezTo>
                  <a:lnTo>
                    <a:pt x="0" y="39572"/>
                  </a:lnTo>
                  <a:cubicBezTo>
                    <a:pt x="0" y="17717"/>
                    <a:pt x="17717" y="0"/>
                    <a:pt x="39572" y="0"/>
                  </a:cubicBezTo>
                  <a:close/>
                </a:path>
              </a:pathLst>
            </a:custGeom>
            <a:solidFill>
              <a:srgbClr val="F0C3A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627895" cy="15926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3390691" y="2324381"/>
            <a:ext cx="4086572" cy="3105795"/>
          </a:xfrm>
          <a:custGeom>
            <a:avLst/>
            <a:gdLst/>
            <a:ahLst/>
            <a:cxnLst/>
            <a:rect r="r" b="b" t="t" l="l"/>
            <a:pathLst>
              <a:path h="3105795" w="4086572">
                <a:moveTo>
                  <a:pt x="0" y="0"/>
                </a:moveTo>
                <a:lnTo>
                  <a:pt x="4086572" y="0"/>
                </a:lnTo>
                <a:lnTo>
                  <a:pt x="4086572" y="3105795"/>
                </a:lnTo>
                <a:lnTo>
                  <a:pt x="0" y="31057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000356" y="5430176"/>
            <a:ext cx="5583426" cy="4114800"/>
          </a:xfrm>
          <a:custGeom>
            <a:avLst/>
            <a:gdLst/>
            <a:ahLst/>
            <a:cxnLst/>
            <a:rect r="r" b="b" t="t" l="l"/>
            <a:pathLst>
              <a:path h="4114800" w="5583426">
                <a:moveTo>
                  <a:pt x="0" y="0"/>
                </a:moveTo>
                <a:lnTo>
                  <a:pt x="5583427" y="0"/>
                </a:lnTo>
                <a:lnTo>
                  <a:pt x="55834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141583" y="1006535"/>
            <a:ext cx="13292394" cy="798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true">
                <a:solidFill>
                  <a:srgbClr val="282027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Психологічні та соціальні наслідки для жертв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55754" y="2780321"/>
            <a:ext cx="9114310" cy="5156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282027"/>
                </a:solidFill>
                <a:latin typeface="Kollektif"/>
                <a:ea typeface="Kollektif"/>
                <a:cs typeface="Kollektif"/>
                <a:sym typeface="Kollektif"/>
              </a:rPr>
              <a:t>Жертви торгівлі людьми часто зазнають тривалих психологічних травм, які можуть включати посттравматичний стресовий розлад (ПТСР), депресію, тривожні розлади та соціальну ізоляцію. Допомога психологів та підтримка рідних є ключовими для їх реабілітації.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CCB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158697"/>
            <a:ext cx="901947" cy="936200"/>
            <a:chOff x="0" y="0"/>
            <a:chExt cx="237550" cy="2465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7550" cy="246571"/>
            </a:xfrm>
            <a:custGeom>
              <a:avLst/>
              <a:gdLst/>
              <a:ahLst/>
              <a:cxnLst/>
              <a:rect r="r" b="b" t="t" l="l"/>
              <a:pathLst>
                <a:path h="246571" w="237550">
                  <a:moveTo>
                    <a:pt x="0" y="0"/>
                  </a:moveTo>
                  <a:lnTo>
                    <a:pt x="237550" y="0"/>
                  </a:lnTo>
                  <a:lnTo>
                    <a:pt x="237550" y="246571"/>
                  </a:lnTo>
                  <a:lnTo>
                    <a:pt x="0" y="246571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7550" cy="2846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30647" y="2047272"/>
            <a:ext cx="9391700" cy="47625"/>
            <a:chOff x="0" y="0"/>
            <a:chExt cx="2473534" cy="125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73534" cy="12543"/>
            </a:xfrm>
            <a:custGeom>
              <a:avLst/>
              <a:gdLst/>
              <a:ahLst/>
              <a:cxnLst/>
              <a:rect r="r" b="b" t="t" l="l"/>
              <a:pathLst>
                <a:path h="12543" w="2473534">
                  <a:moveTo>
                    <a:pt x="0" y="0"/>
                  </a:moveTo>
                  <a:lnTo>
                    <a:pt x="2473534" y="0"/>
                  </a:lnTo>
                  <a:lnTo>
                    <a:pt x="2473534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73534" cy="50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2266731" y="1160251"/>
            <a:ext cx="689730" cy="585408"/>
          </a:xfrm>
          <a:custGeom>
            <a:avLst/>
            <a:gdLst/>
            <a:ahLst/>
            <a:cxnLst/>
            <a:rect r="r" b="b" t="t" l="l"/>
            <a:pathLst>
              <a:path h="585408" w="689730">
                <a:moveTo>
                  <a:pt x="0" y="0"/>
                </a:moveTo>
                <a:lnTo>
                  <a:pt x="689730" y="0"/>
                </a:lnTo>
                <a:lnTo>
                  <a:pt x="689730" y="585408"/>
                </a:lnTo>
                <a:lnTo>
                  <a:pt x="0" y="585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277624" y="2774704"/>
            <a:ext cx="10231876" cy="5327701"/>
            <a:chOff x="0" y="0"/>
            <a:chExt cx="2694815" cy="140318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94815" cy="1403181"/>
            </a:xfrm>
            <a:custGeom>
              <a:avLst/>
              <a:gdLst/>
              <a:ahLst/>
              <a:cxnLst/>
              <a:rect r="r" b="b" t="t" l="l"/>
              <a:pathLst>
                <a:path h="1403181" w="2694815">
                  <a:moveTo>
                    <a:pt x="38589" y="0"/>
                  </a:moveTo>
                  <a:lnTo>
                    <a:pt x="2656226" y="0"/>
                  </a:lnTo>
                  <a:cubicBezTo>
                    <a:pt x="2666460" y="0"/>
                    <a:pt x="2676276" y="4066"/>
                    <a:pt x="2683513" y="11302"/>
                  </a:cubicBezTo>
                  <a:cubicBezTo>
                    <a:pt x="2690749" y="18539"/>
                    <a:pt x="2694815" y="28355"/>
                    <a:pt x="2694815" y="38589"/>
                  </a:cubicBezTo>
                  <a:lnTo>
                    <a:pt x="2694815" y="1364592"/>
                  </a:lnTo>
                  <a:cubicBezTo>
                    <a:pt x="2694815" y="1374826"/>
                    <a:pt x="2690749" y="1384641"/>
                    <a:pt x="2683513" y="1391878"/>
                  </a:cubicBezTo>
                  <a:cubicBezTo>
                    <a:pt x="2676276" y="1399115"/>
                    <a:pt x="2666460" y="1403181"/>
                    <a:pt x="2656226" y="1403181"/>
                  </a:cubicBezTo>
                  <a:lnTo>
                    <a:pt x="38589" y="1403181"/>
                  </a:lnTo>
                  <a:cubicBezTo>
                    <a:pt x="28355" y="1403181"/>
                    <a:pt x="18539" y="1399115"/>
                    <a:pt x="11302" y="1391878"/>
                  </a:cubicBezTo>
                  <a:cubicBezTo>
                    <a:pt x="4066" y="1384641"/>
                    <a:pt x="0" y="1374826"/>
                    <a:pt x="0" y="1364592"/>
                  </a:cubicBezTo>
                  <a:lnTo>
                    <a:pt x="0" y="38589"/>
                  </a:lnTo>
                  <a:cubicBezTo>
                    <a:pt x="0" y="28355"/>
                    <a:pt x="4066" y="18539"/>
                    <a:pt x="11302" y="11302"/>
                  </a:cubicBezTo>
                  <a:cubicBezTo>
                    <a:pt x="18539" y="4066"/>
                    <a:pt x="28355" y="0"/>
                    <a:pt x="38589" y="0"/>
                  </a:cubicBezTo>
                  <a:close/>
                </a:path>
              </a:pathLst>
            </a:custGeom>
            <a:solidFill>
              <a:srgbClr val="E9DBC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694815" cy="14412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673162" y="2774704"/>
            <a:ext cx="6483596" cy="6483596"/>
          </a:xfrm>
          <a:custGeom>
            <a:avLst/>
            <a:gdLst/>
            <a:ahLst/>
            <a:cxnLst/>
            <a:rect r="r" b="b" t="t" l="l"/>
            <a:pathLst>
              <a:path h="6483596" w="6483596">
                <a:moveTo>
                  <a:pt x="0" y="0"/>
                </a:moveTo>
                <a:lnTo>
                  <a:pt x="6483597" y="0"/>
                </a:lnTo>
                <a:lnTo>
                  <a:pt x="6483597" y="6483596"/>
                </a:lnTo>
                <a:lnTo>
                  <a:pt x="0" y="6483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393562" y="7045202"/>
            <a:ext cx="4865738" cy="3241798"/>
          </a:xfrm>
          <a:custGeom>
            <a:avLst/>
            <a:gdLst/>
            <a:ahLst/>
            <a:cxnLst/>
            <a:rect r="r" b="b" t="t" l="l"/>
            <a:pathLst>
              <a:path h="3241798" w="4865738">
                <a:moveTo>
                  <a:pt x="0" y="0"/>
                </a:moveTo>
                <a:lnTo>
                  <a:pt x="4865738" y="0"/>
                </a:lnTo>
                <a:lnTo>
                  <a:pt x="4865738" y="3241798"/>
                </a:lnTo>
                <a:lnTo>
                  <a:pt x="0" y="3241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836636" y="3248122"/>
            <a:ext cx="8331178" cy="4247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82027"/>
                </a:solidFill>
                <a:latin typeface="Kollektif"/>
                <a:ea typeface="Kollektif"/>
                <a:cs typeface="Kollektif"/>
                <a:sym typeface="Kollektif"/>
              </a:rPr>
              <a:t>Військові конфлікти підвищують ризики потрапляння в рабство через втрату житла, роботи та захисту. Переміщені особи, особливо жінки та діти, часто стають мішенями для злочинців, які використовують їхню вразливість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956461" y="1233214"/>
            <a:ext cx="9760351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true">
                <a:solidFill>
                  <a:srgbClr val="282027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Вплив війни в Україні на проблему торгівлі людьми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3CD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901947" cy="936200"/>
            <a:chOff x="0" y="0"/>
            <a:chExt cx="237550" cy="2465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7550" cy="246571"/>
            </a:xfrm>
            <a:custGeom>
              <a:avLst/>
              <a:gdLst/>
              <a:ahLst/>
              <a:cxnLst/>
              <a:rect r="r" b="b" t="t" l="l"/>
              <a:pathLst>
                <a:path h="246571" w="237550">
                  <a:moveTo>
                    <a:pt x="0" y="0"/>
                  </a:moveTo>
                  <a:lnTo>
                    <a:pt x="237550" y="0"/>
                  </a:lnTo>
                  <a:lnTo>
                    <a:pt x="237550" y="246571"/>
                  </a:lnTo>
                  <a:lnTo>
                    <a:pt x="0" y="246571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7550" cy="2846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917275"/>
            <a:ext cx="9311192" cy="47625"/>
            <a:chOff x="0" y="0"/>
            <a:chExt cx="2452330" cy="125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52330" cy="12543"/>
            </a:xfrm>
            <a:custGeom>
              <a:avLst/>
              <a:gdLst/>
              <a:ahLst/>
              <a:cxnLst/>
              <a:rect r="r" b="b" t="t" l="l"/>
              <a:pathLst>
                <a:path h="12543" w="2452330">
                  <a:moveTo>
                    <a:pt x="0" y="0"/>
                  </a:moveTo>
                  <a:lnTo>
                    <a:pt x="2452330" y="0"/>
                  </a:lnTo>
                  <a:lnTo>
                    <a:pt x="2452330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52330" cy="50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155754" y="1186318"/>
            <a:ext cx="689730" cy="585408"/>
          </a:xfrm>
          <a:custGeom>
            <a:avLst/>
            <a:gdLst/>
            <a:ahLst/>
            <a:cxnLst/>
            <a:rect r="r" b="b" t="t" l="l"/>
            <a:pathLst>
              <a:path h="585408" w="689730">
                <a:moveTo>
                  <a:pt x="0" y="0"/>
                </a:moveTo>
                <a:lnTo>
                  <a:pt x="689730" y="0"/>
                </a:lnTo>
                <a:lnTo>
                  <a:pt x="689730" y="585409"/>
                </a:lnTo>
                <a:lnTo>
                  <a:pt x="0" y="585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155754" y="2460237"/>
            <a:ext cx="8949776" cy="5366525"/>
            <a:chOff x="0" y="0"/>
            <a:chExt cx="2357143" cy="141340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357143" cy="1413406"/>
            </a:xfrm>
            <a:custGeom>
              <a:avLst/>
              <a:gdLst/>
              <a:ahLst/>
              <a:cxnLst/>
              <a:rect r="r" b="b" t="t" l="l"/>
              <a:pathLst>
                <a:path h="1413406" w="2357143">
                  <a:moveTo>
                    <a:pt x="44117" y="0"/>
                  </a:moveTo>
                  <a:lnTo>
                    <a:pt x="2313026" y="0"/>
                  </a:lnTo>
                  <a:cubicBezTo>
                    <a:pt x="2337391" y="0"/>
                    <a:pt x="2357143" y="19752"/>
                    <a:pt x="2357143" y="44117"/>
                  </a:cubicBezTo>
                  <a:lnTo>
                    <a:pt x="2357143" y="1369289"/>
                  </a:lnTo>
                  <a:cubicBezTo>
                    <a:pt x="2357143" y="1380989"/>
                    <a:pt x="2352495" y="1392211"/>
                    <a:pt x="2344221" y="1400484"/>
                  </a:cubicBezTo>
                  <a:cubicBezTo>
                    <a:pt x="2335948" y="1408758"/>
                    <a:pt x="2324726" y="1413406"/>
                    <a:pt x="2313026" y="1413406"/>
                  </a:cubicBezTo>
                  <a:lnTo>
                    <a:pt x="44117" y="1413406"/>
                  </a:lnTo>
                  <a:cubicBezTo>
                    <a:pt x="32416" y="1413406"/>
                    <a:pt x="21195" y="1408758"/>
                    <a:pt x="12922" y="1400484"/>
                  </a:cubicBezTo>
                  <a:cubicBezTo>
                    <a:pt x="4648" y="1392211"/>
                    <a:pt x="0" y="1380989"/>
                    <a:pt x="0" y="1369289"/>
                  </a:cubicBezTo>
                  <a:lnTo>
                    <a:pt x="0" y="44117"/>
                  </a:lnTo>
                  <a:cubicBezTo>
                    <a:pt x="0" y="32416"/>
                    <a:pt x="4648" y="21195"/>
                    <a:pt x="12922" y="12922"/>
                  </a:cubicBezTo>
                  <a:cubicBezTo>
                    <a:pt x="21195" y="4648"/>
                    <a:pt x="32416" y="0"/>
                    <a:pt x="44117" y="0"/>
                  </a:cubicBezTo>
                  <a:close/>
                </a:path>
              </a:pathLst>
            </a:custGeom>
            <a:solidFill>
              <a:srgbClr val="E0D999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66675"/>
              <a:ext cx="2357143" cy="14800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20"/>
                </a:lnSpc>
              </a:pPr>
              <a:r>
                <a:rPr lang="en-US" sz="33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Україна підписала кілька міжнародних конвенцій щодо боротьби з торгівлею людьми. Жертви мають право на допомогу від держави, включаючи правову підтримку, медичну допомогу та тимчасовий притулок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-2154683">
            <a:off x="9006548" y="6300549"/>
            <a:ext cx="2666688" cy="3133503"/>
          </a:xfrm>
          <a:custGeom>
            <a:avLst/>
            <a:gdLst/>
            <a:ahLst/>
            <a:cxnLst/>
            <a:rect r="r" b="b" t="t" l="l"/>
            <a:pathLst>
              <a:path h="3133503" w="2666688">
                <a:moveTo>
                  <a:pt x="0" y="0"/>
                </a:moveTo>
                <a:lnTo>
                  <a:pt x="2666687" y="0"/>
                </a:lnTo>
                <a:lnTo>
                  <a:pt x="2666687" y="3133503"/>
                </a:lnTo>
                <a:lnTo>
                  <a:pt x="0" y="3133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704" r="-107357" b="-601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454580">
            <a:off x="11052239" y="2307785"/>
            <a:ext cx="5496372" cy="4457058"/>
          </a:xfrm>
          <a:custGeom>
            <a:avLst/>
            <a:gdLst/>
            <a:ahLst/>
            <a:cxnLst/>
            <a:rect r="r" b="b" t="t" l="l"/>
            <a:pathLst>
              <a:path h="4457058" w="5496372">
                <a:moveTo>
                  <a:pt x="0" y="0"/>
                </a:moveTo>
                <a:lnTo>
                  <a:pt x="5496372" y="0"/>
                </a:lnTo>
                <a:lnTo>
                  <a:pt x="5496372" y="4457058"/>
                </a:lnTo>
                <a:lnTo>
                  <a:pt x="0" y="44570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3071087">
            <a:off x="534430" y="7147388"/>
            <a:ext cx="2622107" cy="2793190"/>
          </a:xfrm>
          <a:custGeom>
            <a:avLst/>
            <a:gdLst/>
            <a:ahLst/>
            <a:cxnLst/>
            <a:rect r="r" b="b" t="t" l="l"/>
            <a:pathLst>
              <a:path h="2793190" w="2622107">
                <a:moveTo>
                  <a:pt x="0" y="0"/>
                </a:moveTo>
                <a:lnTo>
                  <a:pt x="2622108" y="0"/>
                </a:lnTo>
                <a:lnTo>
                  <a:pt x="2622108" y="2793190"/>
                </a:lnTo>
                <a:lnTo>
                  <a:pt x="0" y="27931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988045" y="6647047"/>
            <a:ext cx="3271255" cy="3271255"/>
          </a:xfrm>
          <a:custGeom>
            <a:avLst/>
            <a:gdLst/>
            <a:ahLst/>
            <a:cxnLst/>
            <a:rect r="r" b="b" t="t" l="l"/>
            <a:pathLst>
              <a:path h="3271255" w="3271255">
                <a:moveTo>
                  <a:pt x="0" y="0"/>
                </a:moveTo>
                <a:lnTo>
                  <a:pt x="3271255" y="0"/>
                </a:lnTo>
                <a:lnTo>
                  <a:pt x="3271255" y="3271255"/>
                </a:lnTo>
                <a:lnTo>
                  <a:pt x="0" y="32712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141583" y="997010"/>
            <a:ext cx="12870573" cy="82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4299" b="true">
                <a:solidFill>
                  <a:srgbClr val="282027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Міжнародне законодавство і права жертв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CCB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11784" y="2926688"/>
            <a:ext cx="13864432" cy="4136769"/>
            <a:chOff x="0" y="0"/>
            <a:chExt cx="3651538" cy="10895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51538" cy="1089519"/>
            </a:xfrm>
            <a:custGeom>
              <a:avLst/>
              <a:gdLst/>
              <a:ahLst/>
              <a:cxnLst/>
              <a:rect r="r" b="b" t="t" l="l"/>
              <a:pathLst>
                <a:path h="1089519" w="3651538">
                  <a:moveTo>
                    <a:pt x="28478" y="0"/>
                  </a:moveTo>
                  <a:lnTo>
                    <a:pt x="3623059" y="0"/>
                  </a:lnTo>
                  <a:cubicBezTo>
                    <a:pt x="3638787" y="0"/>
                    <a:pt x="3651538" y="12750"/>
                    <a:pt x="3651538" y="28478"/>
                  </a:cubicBezTo>
                  <a:lnTo>
                    <a:pt x="3651538" y="1061041"/>
                  </a:lnTo>
                  <a:cubicBezTo>
                    <a:pt x="3651538" y="1068594"/>
                    <a:pt x="3648537" y="1075838"/>
                    <a:pt x="3643197" y="1081178"/>
                  </a:cubicBezTo>
                  <a:cubicBezTo>
                    <a:pt x="3637856" y="1086519"/>
                    <a:pt x="3630612" y="1089519"/>
                    <a:pt x="3623059" y="1089519"/>
                  </a:cubicBezTo>
                  <a:lnTo>
                    <a:pt x="28478" y="1089519"/>
                  </a:lnTo>
                  <a:cubicBezTo>
                    <a:pt x="20926" y="1089519"/>
                    <a:pt x="13682" y="1086519"/>
                    <a:pt x="8341" y="1081178"/>
                  </a:cubicBezTo>
                  <a:cubicBezTo>
                    <a:pt x="3000" y="1075838"/>
                    <a:pt x="0" y="1068594"/>
                    <a:pt x="0" y="1061041"/>
                  </a:cubicBezTo>
                  <a:lnTo>
                    <a:pt x="0" y="28478"/>
                  </a:lnTo>
                  <a:cubicBezTo>
                    <a:pt x="0" y="12750"/>
                    <a:pt x="12750" y="0"/>
                    <a:pt x="28478" y="0"/>
                  </a:cubicBezTo>
                  <a:close/>
                </a:path>
              </a:pathLst>
            </a:custGeom>
            <a:solidFill>
              <a:srgbClr val="E9DBC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3651538" cy="11561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20"/>
                </a:lnSpc>
              </a:pPr>
              <a:r>
                <a:rPr lang="en-US" sz="33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Діти та молодь можуть активно брати участь у просвітницьких кампаніях: розповсюджувати інформацію серед своїх однолітків, брати участь у соціальних проєктах та акціях з протидії торгівлі людьми.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790998" y="495123"/>
            <a:ext cx="13285217" cy="1557173"/>
            <a:chOff x="0" y="0"/>
            <a:chExt cx="3498987" cy="4101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498987" cy="410120"/>
            </a:xfrm>
            <a:custGeom>
              <a:avLst/>
              <a:gdLst/>
              <a:ahLst/>
              <a:cxnLst/>
              <a:rect r="r" b="b" t="t" l="l"/>
              <a:pathLst>
                <a:path h="410120" w="3498987">
                  <a:moveTo>
                    <a:pt x="29720" y="0"/>
                  </a:moveTo>
                  <a:lnTo>
                    <a:pt x="3469267" y="0"/>
                  </a:lnTo>
                  <a:cubicBezTo>
                    <a:pt x="3485681" y="0"/>
                    <a:pt x="3498987" y="13306"/>
                    <a:pt x="3498987" y="29720"/>
                  </a:cubicBezTo>
                  <a:lnTo>
                    <a:pt x="3498987" y="380400"/>
                  </a:lnTo>
                  <a:cubicBezTo>
                    <a:pt x="3498987" y="388282"/>
                    <a:pt x="3495856" y="395841"/>
                    <a:pt x="3490282" y="401415"/>
                  </a:cubicBezTo>
                  <a:cubicBezTo>
                    <a:pt x="3484709" y="406988"/>
                    <a:pt x="3477149" y="410120"/>
                    <a:pt x="3469267" y="410120"/>
                  </a:cubicBezTo>
                  <a:lnTo>
                    <a:pt x="29720" y="410120"/>
                  </a:lnTo>
                  <a:cubicBezTo>
                    <a:pt x="21838" y="410120"/>
                    <a:pt x="14278" y="406988"/>
                    <a:pt x="8705" y="401415"/>
                  </a:cubicBezTo>
                  <a:cubicBezTo>
                    <a:pt x="3131" y="395841"/>
                    <a:pt x="0" y="388282"/>
                    <a:pt x="0" y="380400"/>
                  </a:cubicBezTo>
                  <a:lnTo>
                    <a:pt x="0" y="29720"/>
                  </a:lnTo>
                  <a:cubicBezTo>
                    <a:pt x="0" y="13306"/>
                    <a:pt x="13306" y="0"/>
                    <a:pt x="29720" y="0"/>
                  </a:cubicBezTo>
                  <a:close/>
                </a:path>
              </a:pathLst>
            </a:custGeom>
            <a:solidFill>
              <a:srgbClr val="E9DBC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66675"/>
              <a:ext cx="3498987" cy="4767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20"/>
                </a:lnSpc>
              </a:pPr>
              <a:r>
                <a:rPr lang="en-US" b="true" sz="330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Як діти та молодь можуть допомогти інформувати інших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901878" y="829150"/>
            <a:ext cx="889120" cy="889120"/>
          </a:xfrm>
          <a:custGeom>
            <a:avLst/>
            <a:gdLst/>
            <a:ahLst/>
            <a:cxnLst/>
            <a:rect r="r" b="b" t="t" l="l"/>
            <a:pathLst>
              <a:path h="889120" w="889120">
                <a:moveTo>
                  <a:pt x="0" y="0"/>
                </a:moveTo>
                <a:lnTo>
                  <a:pt x="889120" y="0"/>
                </a:lnTo>
                <a:lnTo>
                  <a:pt x="889120" y="889120"/>
                </a:lnTo>
                <a:lnTo>
                  <a:pt x="0" y="889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9" id="9"/>
          <p:cNvSpPr/>
          <p:nvPr/>
        </p:nvSpPr>
        <p:spPr>
          <a:xfrm flipV="true">
            <a:off x="2791077" y="1651595"/>
            <a:ext cx="11608394" cy="19050"/>
          </a:xfrm>
          <a:prstGeom prst="line">
            <a:avLst/>
          </a:prstGeom>
          <a:ln cap="flat" w="57150">
            <a:solidFill>
              <a:srgbClr val="5B352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2818034" y="5869076"/>
            <a:ext cx="4852369" cy="4049522"/>
          </a:xfrm>
          <a:custGeom>
            <a:avLst/>
            <a:gdLst/>
            <a:ahLst/>
            <a:cxnLst/>
            <a:rect r="r" b="b" t="t" l="l"/>
            <a:pathLst>
              <a:path h="4049522" w="4852369">
                <a:moveTo>
                  <a:pt x="0" y="0"/>
                </a:moveTo>
                <a:lnTo>
                  <a:pt x="4852369" y="0"/>
                </a:lnTo>
                <a:lnTo>
                  <a:pt x="4852369" y="4049522"/>
                </a:lnTo>
                <a:lnTo>
                  <a:pt x="0" y="404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373" y="2477397"/>
            <a:ext cx="2785703" cy="2068385"/>
          </a:xfrm>
          <a:custGeom>
            <a:avLst/>
            <a:gdLst/>
            <a:ahLst/>
            <a:cxnLst/>
            <a:rect r="r" b="b" t="t" l="l"/>
            <a:pathLst>
              <a:path h="2068385" w="2785703">
                <a:moveTo>
                  <a:pt x="0" y="0"/>
                </a:moveTo>
                <a:lnTo>
                  <a:pt x="2785704" y="0"/>
                </a:lnTo>
                <a:lnTo>
                  <a:pt x="2785704" y="2068385"/>
                </a:lnTo>
                <a:lnTo>
                  <a:pt x="0" y="20683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901878" y="5965935"/>
            <a:ext cx="5280672" cy="3749277"/>
          </a:xfrm>
          <a:custGeom>
            <a:avLst/>
            <a:gdLst/>
            <a:ahLst/>
            <a:cxnLst/>
            <a:rect r="r" b="b" t="t" l="l"/>
            <a:pathLst>
              <a:path h="3749277" w="5280672">
                <a:moveTo>
                  <a:pt x="0" y="0"/>
                </a:moveTo>
                <a:lnTo>
                  <a:pt x="5280673" y="0"/>
                </a:lnTo>
                <a:lnTo>
                  <a:pt x="5280673" y="3749277"/>
                </a:lnTo>
                <a:lnTo>
                  <a:pt x="0" y="37492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941825" y="1670645"/>
            <a:ext cx="2268783" cy="1919957"/>
          </a:xfrm>
          <a:custGeom>
            <a:avLst/>
            <a:gdLst/>
            <a:ahLst/>
            <a:cxnLst/>
            <a:rect r="r" b="b" t="t" l="l"/>
            <a:pathLst>
              <a:path h="1919957" w="2268783">
                <a:moveTo>
                  <a:pt x="0" y="0"/>
                </a:moveTo>
                <a:lnTo>
                  <a:pt x="2268782" y="0"/>
                </a:lnTo>
                <a:lnTo>
                  <a:pt x="2268782" y="1919957"/>
                </a:lnTo>
                <a:lnTo>
                  <a:pt x="0" y="19199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9B18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901947" cy="936200"/>
            <a:chOff x="0" y="0"/>
            <a:chExt cx="237550" cy="2465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7550" cy="246571"/>
            </a:xfrm>
            <a:custGeom>
              <a:avLst/>
              <a:gdLst/>
              <a:ahLst/>
              <a:cxnLst/>
              <a:rect r="r" b="b" t="t" l="l"/>
              <a:pathLst>
                <a:path h="246571" w="237550">
                  <a:moveTo>
                    <a:pt x="0" y="0"/>
                  </a:moveTo>
                  <a:lnTo>
                    <a:pt x="237550" y="0"/>
                  </a:lnTo>
                  <a:lnTo>
                    <a:pt x="237550" y="246571"/>
                  </a:lnTo>
                  <a:lnTo>
                    <a:pt x="0" y="246571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7550" cy="2846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917275"/>
            <a:ext cx="11763370" cy="47625"/>
            <a:chOff x="0" y="0"/>
            <a:chExt cx="3098171" cy="125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98171" cy="12543"/>
            </a:xfrm>
            <a:custGeom>
              <a:avLst/>
              <a:gdLst/>
              <a:ahLst/>
              <a:cxnLst/>
              <a:rect r="r" b="b" t="t" l="l"/>
              <a:pathLst>
                <a:path h="12543" w="3098171">
                  <a:moveTo>
                    <a:pt x="0" y="0"/>
                  </a:moveTo>
                  <a:lnTo>
                    <a:pt x="3098171" y="0"/>
                  </a:lnTo>
                  <a:lnTo>
                    <a:pt x="3098171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098171" cy="50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155754" y="1186318"/>
            <a:ext cx="689730" cy="585408"/>
          </a:xfrm>
          <a:custGeom>
            <a:avLst/>
            <a:gdLst/>
            <a:ahLst/>
            <a:cxnLst/>
            <a:rect r="r" b="b" t="t" l="l"/>
            <a:pathLst>
              <a:path h="585408" w="689730">
                <a:moveTo>
                  <a:pt x="0" y="0"/>
                </a:moveTo>
                <a:lnTo>
                  <a:pt x="689730" y="0"/>
                </a:lnTo>
                <a:lnTo>
                  <a:pt x="689730" y="585409"/>
                </a:lnTo>
                <a:lnTo>
                  <a:pt x="0" y="585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28700" y="2923196"/>
            <a:ext cx="9650293" cy="5079640"/>
            <a:chOff x="0" y="0"/>
            <a:chExt cx="2541641" cy="133784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41641" cy="1337848"/>
            </a:xfrm>
            <a:custGeom>
              <a:avLst/>
              <a:gdLst/>
              <a:ahLst/>
              <a:cxnLst/>
              <a:rect r="r" b="b" t="t" l="l"/>
              <a:pathLst>
                <a:path h="1337848" w="2541641">
                  <a:moveTo>
                    <a:pt x="40915" y="0"/>
                  </a:moveTo>
                  <a:lnTo>
                    <a:pt x="2500726" y="0"/>
                  </a:lnTo>
                  <a:cubicBezTo>
                    <a:pt x="2511578" y="0"/>
                    <a:pt x="2521984" y="4311"/>
                    <a:pt x="2529657" y="11984"/>
                  </a:cubicBezTo>
                  <a:cubicBezTo>
                    <a:pt x="2537330" y="19657"/>
                    <a:pt x="2541641" y="30063"/>
                    <a:pt x="2541641" y="40915"/>
                  </a:cubicBezTo>
                  <a:lnTo>
                    <a:pt x="2541641" y="1296933"/>
                  </a:lnTo>
                  <a:cubicBezTo>
                    <a:pt x="2541641" y="1319530"/>
                    <a:pt x="2523323" y="1337848"/>
                    <a:pt x="2500726" y="1337848"/>
                  </a:cubicBezTo>
                  <a:lnTo>
                    <a:pt x="40915" y="1337848"/>
                  </a:lnTo>
                  <a:cubicBezTo>
                    <a:pt x="18318" y="1337848"/>
                    <a:pt x="0" y="1319530"/>
                    <a:pt x="0" y="1296933"/>
                  </a:cubicBezTo>
                  <a:lnTo>
                    <a:pt x="0" y="40915"/>
                  </a:lnTo>
                  <a:cubicBezTo>
                    <a:pt x="0" y="18318"/>
                    <a:pt x="18318" y="0"/>
                    <a:pt x="40915" y="0"/>
                  </a:cubicBezTo>
                  <a:close/>
                </a:path>
              </a:pathLst>
            </a:custGeom>
            <a:solidFill>
              <a:srgbClr val="F0C3A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541641" cy="13759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1172335" y="5143500"/>
            <a:ext cx="3239470" cy="4114800"/>
          </a:xfrm>
          <a:custGeom>
            <a:avLst/>
            <a:gdLst/>
            <a:ahLst/>
            <a:cxnLst/>
            <a:rect r="r" b="b" t="t" l="l"/>
            <a:pathLst>
              <a:path h="4114800" w="3239470">
                <a:moveTo>
                  <a:pt x="0" y="0"/>
                </a:moveTo>
                <a:lnTo>
                  <a:pt x="3239469" y="0"/>
                </a:lnTo>
                <a:lnTo>
                  <a:pt x="3239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80066" y="7413281"/>
            <a:ext cx="3323034" cy="2966563"/>
          </a:xfrm>
          <a:custGeom>
            <a:avLst/>
            <a:gdLst/>
            <a:ahLst/>
            <a:cxnLst/>
            <a:rect r="r" b="b" t="t" l="l"/>
            <a:pathLst>
              <a:path h="2966563" w="3323034">
                <a:moveTo>
                  <a:pt x="0" y="0"/>
                </a:moveTo>
                <a:lnTo>
                  <a:pt x="3323034" y="0"/>
                </a:lnTo>
                <a:lnTo>
                  <a:pt x="3323034" y="2966563"/>
                </a:lnTo>
                <a:lnTo>
                  <a:pt x="0" y="2966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378698">
            <a:off x="13161589" y="1912862"/>
            <a:ext cx="4530206" cy="3975255"/>
          </a:xfrm>
          <a:custGeom>
            <a:avLst/>
            <a:gdLst/>
            <a:ahLst/>
            <a:cxnLst/>
            <a:rect r="r" b="b" t="t" l="l"/>
            <a:pathLst>
              <a:path h="3975255" w="4530206">
                <a:moveTo>
                  <a:pt x="0" y="0"/>
                </a:moveTo>
                <a:lnTo>
                  <a:pt x="4530206" y="0"/>
                </a:lnTo>
                <a:lnTo>
                  <a:pt x="4530206" y="3975256"/>
                </a:lnTo>
                <a:lnTo>
                  <a:pt x="0" y="39752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296691" y="3418496"/>
            <a:ext cx="9114310" cy="3880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282027"/>
                </a:solidFill>
                <a:latin typeface="Kollektif"/>
                <a:ea typeface="Kollektif"/>
                <a:cs typeface="Kollektif"/>
                <a:sym typeface="Kollektif"/>
              </a:rPr>
              <a:t>Важливо, щоб діти та підлітки завжди довіряли своїм батькам або опікунам і повідомляли їм про свої плани та дії. Чим більше ви комунікуєте з близькими, тим менше шансів потрапити в небезпечну ситуацію.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141583" y="1006535"/>
            <a:ext cx="13292394" cy="798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true">
                <a:solidFill>
                  <a:srgbClr val="282027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Важливість довіри та комунікації з батьками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-7957058">
            <a:off x="9699030" y="1752709"/>
            <a:ext cx="3323034" cy="2966563"/>
          </a:xfrm>
          <a:custGeom>
            <a:avLst/>
            <a:gdLst/>
            <a:ahLst/>
            <a:cxnLst/>
            <a:rect r="r" b="b" t="t" l="l"/>
            <a:pathLst>
              <a:path h="2966563" w="3323034">
                <a:moveTo>
                  <a:pt x="0" y="0"/>
                </a:moveTo>
                <a:lnTo>
                  <a:pt x="3323034" y="0"/>
                </a:lnTo>
                <a:lnTo>
                  <a:pt x="3323034" y="2966563"/>
                </a:lnTo>
                <a:lnTo>
                  <a:pt x="0" y="2966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3CD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31551" y="7682676"/>
            <a:ext cx="20334419" cy="2939547"/>
            <a:chOff x="0" y="0"/>
            <a:chExt cx="5355567" cy="7742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55567" cy="774202"/>
            </a:xfrm>
            <a:custGeom>
              <a:avLst/>
              <a:gdLst/>
              <a:ahLst/>
              <a:cxnLst/>
              <a:rect r="r" b="b" t="t" l="l"/>
              <a:pathLst>
                <a:path h="774202" w="5355567">
                  <a:moveTo>
                    <a:pt x="0" y="0"/>
                  </a:moveTo>
                  <a:lnTo>
                    <a:pt x="5355567" y="0"/>
                  </a:lnTo>
                  <a:lnTo>
                    <a:pt x="5355567" y="774202"/>
                  </a:lnTo>
                  <a:lnTo>
                    <a:pt x="0" y="774202"/>
                  </a:lnTo>
                  <a:close/>
                </a:path>
              </a:pathLst>
            </a:custGeom>
            <a:solidFill>
              <a:srgbClr val="69706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355567" cy="8123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442790" y="3897596"/>
            <a:ext cx="17402420" cy="8331409"/>
          </a:xfrm>
          <a:custGeom>
            <a:avLst/>
            <a:gdLst/>
            <a:ahLst/>
            <a:cxnLst/>
            <a:rect r="r" b="b" t="t" l="l"/>
            <a:pathLst>
              <a:path h="8331409" w="17402420">
                <a:moveTo>
                  <a:pt x="0" y="0"/>
                </a:moveTo>
                <a:lnTo>
                  <a:pt x="17402420" y="0"/>
                </a:lnTo>
                <a:lnTo>
                  <a:pt x="17402420" y="8331409"/>
                </a:lnTo>
                <a:lnTo>
                  <a:pt x="0" y="8331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026596" y="1593532"/>
            <a:ext cx="12618123" cy="1799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b="true">
                <a:solidFill>
                  <a:srgbClr val="000000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Будьте обережні та обізнані – це ваш найкращий захист!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CCB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158697"/>
            <a:ext cx="901947" cy="936200"/>
            <a:chOff x="0" y="0"/>
            <a:chExt cx="237550" cy="2465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7550" cy="246571"/>
            </a:xfrm>
            <a:custGeom>
              <a:avLst/>
              <a:gdLst/>
              <a:ahLst/>
              <a:cxnLst/>
              <a:rect r="r" b="b" t="t" l="l"/>
              <a:pathLst>
                <a:path h="246571" w="237550">
                  <a:moveTo>
                    <a:pt x="0" y="0"/>
                  </a:moveTo>
                  <a:lnTo>
                    <a:pt x="237550" y="0"/>
                  </a:lnTo>
                  <a:lnTo>
                    <a:pt x="237550" y="246571"/>
                  </a:lnTo>
                  <a:lnTo>
                    <a:pt x="0" y="246571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7550" cy="2846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30647" y="2047272"/>
            <a:ext cx="9391700" cy="47625"/>
            <a:chOff x="0" y="0"/>
            <a:chExt cx="2473534" cy="125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73534" cy="12543"/>
            </a:xfrm>
            <a:custGeom>
              <a:avLst/>
              <a:gdLst/>
              <a:ahLst/>
              <a:cxnLst/>
              <a:rect r="r" b="b" t="t" l="l"/>
              <a:pathLst>
                <a:path h="12543" w="2473534">
                  <a:moveTo>
                    <a:pt x="0" y="0"/>
                  </a:moveTo>
                  <a:lnTo>
                    <a:pt x="2473534" y="0"/>
                  </a:lnTo>
                  <a:lnTo>
                    <a:pt x="2473534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73534" cy="50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2266731" y="1160251"/>
            <a:ext cx="689730" cy="585408"/>
          </a:xfrm>
          <a:custGeom>
            <a:avLst/>
            <a:gdLst/>
            <a:ahLst/>
            <a:cxnLst/>
            <a:rect r="r" b="b" t="t" l="l"/>
            <a:pathLst>
              <a:path h="585408" w="689730">
                <a:moveTo>
                  <a:pt x="0" y="0"/>
                </a:moveTo>
                <a:lnTo>
                  <a:pt x="689730" y="0"/>
                </a:lnTo>
                <a:lnTo>
                  <a:pt x="689730" y="585408"/>
                </a:lnTo>
                <a:lnTo>
                  <a:pt x="0" y="585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6464670" y="2883583"/>
            <a:ext cx="10231876" cy="5327701"/>
            <a:chOff x="0" y="0"/>
            <a:chExt cx="2694815" cy="140318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94815" cy="1403181"/>
            </a:xfrm>
            <a:custGeom>
              <a:avLst/>
              <a:gdLst/>
              <a:ahLst/>
              <a:cxnLst/>
              <a:rect r="r" b="b" t="t" l="l"/>
              <a:pathLst>
                <a:path h="1403181" w="2694815">
                  <a:moveTo>
                    <a:pt x="38589" y="0"/>
                  </a:moveTo>
                  <a:lnTo>
                    <a:pt x="2656226" y="0"/>
                  </a:lnTo>
                  <a:cubicBezTo>
                    <a:pt x="2666460" y="0"/>
                    <a:pt x="2676276" y="4066"/>
                    <a:pt x="2683513" y="11302"/>
                  </a:cubicBezTo>
                  <a:cubicBezTo>
                    <a:pt x="2690749" y="18539"/>
                    <a:pt x="2694815" y="28355"/>
                    <a:pt x="2694815" y="38589"/>
                  </a:cubicBezTo>
                  <a:lnTo>
                    <a:pt x="2694815" y="1364592"/>
                  </a:lnTo>
                  <a:cubicBezTo>
                    <a:pt x="2694815" y="1374826"/>
                    <a:pt x="2690749" y="1384641"/>
                    <a:pt x="2683513" y="1391878"/>
                  </a:cubicBezTo>
                  <a:cubicBezTo>
                    <a:pt x="2676276" y="1399115"/>
                    <a:pt x="2666460" y="1403181"/>
                    <a:pt x="2656226" y="1403181"/>
                  </a:cubicBezTo>
                  <a:lnTo>
                    <a:pt x="38589" y="1403181"/>
                  </a:lnTo>
                  <a:cubicBezTo>
                    <a:pt x="28355" y="1403181"/>
                    <a:pt x="18539" y="1399115"/>
                    <a:pt x="11302" y="1391878"/>
                  </a:cubicBezTo>
                  <a:cubicBezTo>
                    <a:pt x="4066" y="1384641"/>
                    <a:pt x="0" y="1374826"/>
                    <a:pt x="0" y="1364592"/>
                  </a:cubicBezTo>
                  <a:lnTo>
                    <a:pt x="0" y="38589"/>
                  </a:lnTo>
                  <a:cubicBezTo>
                    <a:pt x="0" y="28355"/>
                    <a:pt x="4066" y="18539"/>
                    <a:pt x="11302" y="11302"/>
                  </a:cubicBezTo>
                  <a:cubicBezTo>
                    <a:pt x="18539" y="4066"/>
                    <a:pt x="28355" y="0"/>
                    <a:pt x="38589" y="0"/>
                  </a:cubicBezTo>
                  <a:close/>
                </a:path>
              </a:pathLst>
            </a:custGeom>
            <a:solidFill>
              <a:srgbClr val="E9DBC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694815" cy="14412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-266099" y="2094897"/>
            <a:ext cx="6120765" cy="8229600"/>
          </a:xfrm>
          <a:custGeom>
            <a:avLst/>
            <a:gdLst/>
            <a:ahLst/>
            <a:cxnLst/>
            <a:rect r="r" b="b" t="t" l="l"/>
            <a:pathLst>
              <a:path h="8229600" w="6120765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994932" y="2218853"/>
            <a:ext cx="8331178" cy="5447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82027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82027"/>
                </a:solidFill>
                <a:latin typeface="Kollektif"/>
                <a:ea typeface="Kollektif"/>
                <a:cs typeface="Kollektif"/>
                <a:sym typeface="Kollektif"/>
              </a:rPr>
              <a:t>Торгівля людьми — це форма сучасного рабства, яка включає експлуатацію жінок, чоловіків і дітей у різних формах: примусова праця, сексуальна експлуатація, незаконне усиновлення, примусове жебракування, використання в збройних конфліктах та інше.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2259618" y="7737773"/>
            <a:ext cx="6028382" cy="2586724"/>
          </a:xfrm>
          <a:custGeom>
            <a:avLst/>
            <a:gdLst/>
            <a:ahLst/>
            <a:cxnLst/>
            <a:rect r="r" b="b" t="t" l="l"/>
            <a:pathLst>
              <a:path h="2586724" w="6028382">
                <a:moveTo>
                  <a:pt x="0" y="0"/>
                </a:moveTo>
                <a:lnTo>
                  <a:pt x="6028382" y="0"/>
                </a:lnTo>
                <a:lnTo>
                  <a:pt x="6028382" y="2586724"/>
                </a:lnTo>
                <a:lnTo>
                  <a:pt x="0" y="2586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152524" y="-10128"/>
            <a:ext cx="5135476" cy="4114800"/>
          </a:xfrm>
          <a:custGeom>
            <a:avLst/>
            <a:gdLst/>
            <a:ahLst/>
            <a:cxnLst/>
            <a:rect r="r" b="b" t="t" l="l"/>
            <a:pathLst>
              <a:path h="4114800" w="5135476">
                <a:moveTo>
                  <a:pt x="0" y="0"/>
                </a:moveTo>
                <a:lnTo>
                  <a:pt x="5135476" y="0"/>
                </a:lnTo>
                <a:lnTo>
                  <a:pt x="51354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956461" y="1233214"/>
            <a:ext cx="8204060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true">
                <a:solidFill>
                  <a:srgbClr val="282027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Торгівля людьми — глобальна проблема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CCB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32559" y="5143500"/>
            <a:ext cx="4129818" cy="4114800"/>
          </a:xfrm>
          <a:custGeom>
            <a:avLst/>
            <a:gdLst/>
            <a:ahLst/>
            <a:cxnLst/>
            <a:rect r="r" b="b" t="t" l="l"/>
            <a:pathLst>
              <a:path h="4114800" w="4129818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77047" y="4416340"/>
            <a:ext cx="3849654" cy="5569120"/>
          </a:xfrm>
          <a:custGeom>
            <a:avLst/>
            <a:gdLst/>
            <a:ahLst/>
            <a:cxnLst/>
            <a:rect r="r" b="b" t="t" l="l"/>
            <a:pathLst>
              <a:path h="5569120" w="3849654">
                <a:moveTo>
                  <a:pt x="0" y="0"/>
                </a:moveTo>
                <a:lnTo>
                  <a:pt x="3849654" y="0"/>
                </a:lnTo>
                <a:lnTo>
                  <a:pt x="3849654" y="5569120"/>
                </a:lnTo>
                <a:lnTo>
                  <a:pt x="0" y="5569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11329" y="0"/>
            <a:ext cx="2031683" cy="4114800"/>
          </a:xfrm>
          <a:custGeom>
            <a:avLst/>
            <a:gdLst/>
            <a:ahLst/>
            <a:cxnLst/>
            <a:rect r="r" b="b" t="t" l="l"/>
            <a:pathLst>
              <a:path h="4114800" w="2031683">
                <a:moveTo>
                  <a:pt x="0" y="0"/>
                </a:moveTo>
                <a:lnTo>
                  <a:pt x="2031682" y="0"/>
                </a:lnTo>
                <a:lnTo>
                  <a:pt x="20316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764242" y="1275051"/>
            <a:ext cx="10512805" cy="6895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18 жовтня </a:t>
            </a:r>
          </a:p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відзначається </a:t>
            </a:r>
            <a:r>
              <a:rPr lang="en-US" b="true" sz="48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Європейський день протидії торгівлі людьми</a:t>
            </a:r>
            <a:r>
              <a:rPr lang="en-US" sz="4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Цей день має на меті привернути увагу до проблеми, інформувати суспільство про небезпеку і допомогти виявляти та боротися з торгівлею людьми.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9B18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901947" cy="936200"/>
            <a:chOff x="0" y="0"/>
            <a:chExt cx="237550" cy="2465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7550" cy="246571"/>
            </a:xfrm>
            <a:custGeom>
              <a:avLst/>
              <a:gdLst/>
              <a:ahLst/>
              <a:cxnLst/>
              <a:rect r="r" b="b" t="t" l="l"/>
              <a:pathLst>
                <a:path h="246571" w="237550">
                  <a:moveTo>
                    <a:pt x="0" y="0"/>
                  </a:moveTo>
                  <a:lnTo>
                    <a:pt x="237550" y="0"/>
                  </a:lnTo>
                  <a:lnTo>
                    <a:pt x="237550" y="246571"/>
                  </a:lnTo>
                  <a:lnTo>
                    <a:pt x="0" y="246571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7550" cy="2846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917275"/>
            <a:ext cx="11763370" cy="47625"/>
            <a:chOff x="0" y="0"/>
            <a:chExt cx="3098171" cy="125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98171" cy="12543"/>
            </a:xfrm>
            <a:custGeom>
              <a:avLst/>
              <a:gdLst/>
              <a:ahLst/>
              <a:cxnLst/>
              <a:rect r="r" b="b" t="t" l="l"/>
              <a:pathLst>
                <a:path h="12543" w="3098171">
                  <a:moveTo>
                    <a:pt x="0" y="0"/>
                  </a:moveTo>
                  <a:lnTo>
                    <a:pt x="3098171" y="0"/>
                  </a:lnTo>
                  <a:lnTo>
                    <a:pt x="3098171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098171" cy="50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155754" y="1186318"/>
            <a:ext cx="689730" cy="585408"/>
          </a:xfrm>
          <a:custGeom>
            <a:avLst/>
            <a:gdLst/>
            <a:ahLst/>
            <a:cxnLst/>
            <a:rect r="r" b="b" t="t" l="l"/>
            <a:pathLst>
              <a:path h="585408" w="689730">
                <a:moveTo>
                  <a:pt x="0" y="0"/>
                </a:moveTo>
                <a:lnTo>
                  <a:pt x="689730" y="0"/>
                </a:lnTo>
                <a:lnTo>
                  <a:pt x="689730" y="585409"/>
                </a:lnTo>
                <a:lnTo>
                  <a:pt x="0" y="585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141583" y="1006535"/>
            <a:ext cx="11286800" cy="798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true">
                <a:solidFill>
                  <a:srgbClr val="282027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Останні статистичні дані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028700" y="2923196"/>
            <a:ext cx="9977790" cy="5902445"/>
            <a:chOff x="0" y="0"/>
            <a:chExt cx="2627895" cy="155455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627895" cy="1554553"/>
            </a:xfrm>
            <a:custGeom>
              <a:avLst/>
              <a:gdLst/>
              <a:ahLst/>
              <a:cxnLst/>
              <a:rect r="r" b="b" t="t" l="l"/>
              <a:pathLst>
                <a:path h="1554553" w="2627895">
                  <a:moveTo>
                    <a:pt x="39572" y="0"/>
                  </a:moveTo>
                  <a:lnTo>
                    <a:pt x="2588324" y="0"/>
                  </a:lnTo>
                  <a:cubicBezTo>
                    <a:pt x="2610178" y="0"/>
                    <a:pt x="2627895" y="17717"/>
                    <a:pt x="2627895" y="39572"/>
                  </a:cubicBezTo>
                  <a:lnTo>
                    <a:pt x="2627895" y="1514982"/>
                  </a:lnTo>
                  <a:cubicBezTo>
                    <a:pt x="2627895" y="1536837"/>
                    <a:pt x="2610178" y="1554553"/>
                    <a:pt x="2588324" y="1554553"/>
                  </a:cubicBezTo>
                  <a:lnTo>
                    <a:pt x="39572" y="1554553"/>
                  </a:lnTo>
                  <a:cubicBezTo>
                    <a:pt x="17717" y="1554553"/>
                    <a:pt x="0" y="1536837"/>
                    <a:pt x="0" y="1514982"/>
                  </a:cubicBezTo>
                  <a:lnTo>
                    <a:pt x="0" y="39572"/>
                  </a:lnTo>
                  <a:cubicBezTo>
                    <a:pt x="0" y="17717"/>
                    <a:pt x="17717" y="0"/>
                    <a:pt x="39572" y="0"/>
                  </a:cubicBezTo>
                  <a:close/>
                </a:path>
              </a:pathLst>
            </a:custGeom>
            <a:solidFill>
              <a:srgbClr val="F0C3A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2627895" cy="15926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0270064" y="1028700"/>
            <a:ext cx="8517050" cy="8229600"/>
          </a:xfrm>
          <a:custGeom>
            <a:avLst/>
            <a:gdLst/>
            <a:ahLst/>
            <a:cxnLst/>
            <a:rect r="r" b="b" t="t" l="l"/>
            <a:pathLst>
              <a:path h="8229600" w="8517050">
                <a:moveTo>
                  <a:pt x="0" y="0"/>
                </a:moveTo>
                <a:lnTo>
                  <a:pt x="8517050" y="0"/>
                </a:lnTo>
                <a:lnTo>
                  <a:pt x="85170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145557" y="7653603"/>
            <a:ext cx="3336268" cy="2344076"/>
          </a:xfrm>
          <a:custGeom>
            <a:avLst/>
            <a:gdLst/>
            <a:ahLst/>
            <a:cxnLst/>
            <a:rect r="r" b="b" t="t" l="l"/>
            <a:pathLst>
              <a:path h="2344076" w="3336268">
                <a:moveTo>
                  <a:pt x="0" y="0"/>
                </a:moveTo>
                <a:lnTo>
                  <a:pt x="3336268" y="0"/>
                </a:lnTo>
                <a:lnTo>
                  <a:pt x="3336268" y="2344075"/>
                </a:lnTo>
                <a:lnTo>
                  <a:pt x="0" y="2344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55754" y="2780321"/>
            <a:ext cx="9114310" cy="5156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282027"/>
                </a:solidFill>
                <a:latin typeface="Kollektif"/>
                <a:ea typeface="Kollektif"/>
                <a:cs typeface="Kollektif"/>
                <a:sym typeface="Kollektif"/>
              </a:rPr>
              <a:t>За даними Міжнародної організації з міграції (МОМ), щорічно мільйони людей по всьому світу стають жертвами торгівлі людьми. У 2023 році понад 50 000 жертв було виявлено тільки в Європі. В Україні ситуація погіршується через війну, що сприяє зростанню ризиків експлуатації.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3CD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901947" cy="936200"/>
            <a:chOff x="0" y="0"/>
            <a:chExt cx="237550" cy="2465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7550" cy="246571"/>
            </a:xfrm>
            <a:custGeom>
              <a:avLst/>
              <a:gdLst/>
              <a:ahLst/>
              <a:cxnLst/>
              <a:rect r="r" b="b" t="t" l="l"/>
              <a:pathLst>
                <a:path h="246571" w="237550">
                  <a:moveTo>
                    <a:pt x="0" y="0"/>
                  </a:moveTo>
                  <a:lnTo>
                    <a:pt x="237550" y="0"/>
                  </a:lnTo>
                  <a:lnTo>
                    <a:pt x="237550" y="246571"/>
                  </a:lnTo>
                  <a:lnTo>
                    <a:pt x="0" y="246571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7550" cy="2846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917275"/>
            <a:ext cx="9311192" cy="47625"/>
            <a:chOff x="0" y="0"/>
            <a:chExt cx="2452330" cy="125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52330" cy="12543"/>
            </a:xfrm>
            <a:custGeom>
              <a:avLst/>
              <a:gdLst/>
              <a:ahLst/>
              <a:cxnLst/>
              <a:rect r="r" b="b" t="t" l="l"/>
              <a:pathLst>
                <a:path h="12543" w="2452330">
                  <a:moveTo>
                    <a:pt x="0" y="0"/>
                  </a:moveTo>
                  <a:lnTo>
                    <a:pt x="2452330" y="0"/>
                  </a:lnTo>
                  <a:lnTo>
                    <a:pt x="2452330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52330" cy="50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155754" y="1186318"/>
            <a:ext cx="689730" cy="585408"/>
          </a:xfrm>
          <a:custGeom>
            <a:avLst/>
            <a:gdLst/>
            <a:ahLst/>
            <a:cxnLst/>
            <a:rect r="r" b="b" t="t" l="l"/>
            <a:pathLst>
              <a:path h="585408" w="689730">
                <a:moveTo>
                  <a:pt x="0" y="0"/>
                </a:moveTo>
                <a:lnTo>
                  <a:pt x="689730" y="0"/>
                </a:lnTo>
                <a:lnTo>
                  <a:pt x="689730" y="585409"/>
                </a:lnTo>
                <a:lnTo>
                  <a:pt x="0" y="585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85530" y="2307800"/>
            <a:ext cx="16716940" cy="1322697"/>
            <a:chOff x="0" y="0"/>
            <a:chExt cx="4402815" cy="34836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402815" cy="348365"/>
            </a:xfrm>
            <a:custGeom>
              <a:avLst/>
              <a:gdLst/>
              <a:ahLst/>
              <a:cxnLst/>
              <a:rect r="r" b="b" t="t" l="l"/>
              <a:pathLst>
                <a:path h="348365" w="4402815">
                  <a:moveTo>
                    <a:pt x="23619" y="0"/>
                  </a:moveTo>
                  <a:lnTo>
                    <a:pt x="4379196" y="0"/>
                  </a:lnTo>
                  <a:cubicBezTo>
                    <a:pt x="4392241" y="0"/>
                    <a:pt x="4402815" y="10575"/>
                    <a:pt x="4402815" y="23619"/>
                  </a:cubicBezTo>
                  <a:lnTo>
                    <a:pt x="4402815" y="324746"/>
                  </a:lnTo>
                  <a:cubicBezTo>
                    <a:pt x="4402815" y="337790"/>
                    <a:pt x="4392241" y="348365"/>
                    <a:pt x="4379196" y="348365"/>
                  </a:cubicBezTo>
                  <a:lnTo>
                    <a:pt x="23619" y="348365"/>
                  </a:lnTo>
                  <a:cubicBezTo>
                    <a:pt x="10575" y="348365"/>
                    <a:pt x="0" y="337790"/>
                    <a:pt x="0" y="324746"/>
                  </a:cubicBezTo>
                  <a:lnTo>
                    <a:pt x="0" y="23619"/>
                  </a:lnTo>
                  <a:cubicBezTo>
                    <a:pt x="0" y="10575"/>
                    <a:pt x="10575" y="0"/>
                    <a:pt x="23619" y="0"/>
                  </a:cubicBezTo>
                  <a:close/>
                </a:path>
              </a:pathLst>
            </a:custGeom>
            <a:solidFill>
              <a:srgbClr val="E0D999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4402815" cy="4055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Жертвою торгівлі людьми може стати кожен, незалежно від віку, статі або соціального статусу. Найбільш вразливими є: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55754" y="4363922"/>
            <a:ext cx="8949776" cy="5366525"/>
            <a:chOff x="0" y="0"/>
            <a:chExt cx="2357143" cy="141340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357143" cy="1413406"/>
            </a:xfrm>
            <a:custGeom>
              <a:avLst/>
              <a:gdLst/>
              <a:ahLst/>
              <a:cxnLst/>
              <a:rect r="r" b="b" t="t" l="l"/>
              <a:pathLst>
                <a:path h="1413406" w="2357143">
                  <a:moveTo>
                    <a:pt x="44117" y="0"/>
                  </a:moveTo>
                  <a:lnTo>
                    <a:pt x="2313026" y="0"/>
                  </a:lnTo>
                  <a:cubicBezTo>
                    <a:pt x="2337391" y="0"/>
                    <a:pt x="2357143" y="19752"/>
                    <a:pt x="2357143" y="44117"/>
                  </a:cubicBezTo>
                  <a:lnTo>
                    <a:pt x="2357143" y="1369289"/>
                  </a:lnTo>
                  <a:cubicBezTo>
                    <a:pt x="2357143" y="1380989"/>
                    <a:pt x="2352495" y="1392211"/>
                    <a:pt x="2344221" y="1400484"/>
                  </a:cubicBezTo>
                  <a:cubicBezTo>
                    <a:pt x="2335948" y="1408758"/>
                    <a:pt x="2324726" y="1413406"/>
                    <a:pt x="2313026" y="1413406"/>
                  </a:cubicBezTo>
                  <a:lnTo>
                    <a:pt x="44117" y="1413406"/>
                  </a:lnTo>
                  <a:cubicBezTo>
                    <a:pt x="32416" y="1413406"/>
                    <a:pt x="21195" y="1408758"/>
                    <a:pt x="12922" y="1400484"/>
                  </a:cubicBezTo>
                  <a:cubicBezTo>
                    <a:pt x="4648" y="1392211"/>
                    <a:pt x="0" y="1380989"/>
                    <a:pt x="0" y="1369289"/>
                  </a:cubicBezTo>
                  <a:lnTo>
                    <a:pt x="0" y="44117"/>
                  </a:lnTo>
                  <a:cubicBezTo>
                    <a:pt x="0" y="32416"/>
                    <a:pt x="4648" y="21195"/>
                    <a:pt x="12922" y="12922"/>
                  </a:cubicBezTo>
                  <a:cubicBezTo>
                    <a:pt x="21195" y="4648"/>
                    <a:pt x="32416" y="0"/>
                    <a:pt x="44117" y="0"/>
                  </a:cubicBezTo>
                  <a:close/>
                </a:path>
              </a:pathLst>
            </a:custGeom>
            <a:solidFill>
              <a:srgbClr val="E0D999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357143" cy="14515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2920643" y="3630497"/>
            <a:ext cx="2679876" cy="3282699"/>
          </a:xfrm>
          <a:custGeom>
            <a:avLst/>
            <a:gdLst/>
            <a:ahLst/>
            <a:cxnLst/>
            <a:rect r="r" b="b" t="t" l="l"/>
            <a:pathLst>
              <a:path h="3282699" w="2679876">
                <a:moveTo>
                  <a:pt x="0" y="0"/>
                </a:moveTo>
                <a:lnTo>
                  <a:pt x="2679877" y="0"/>
                </a:lnTo>
                <a:lnTo>
                  <a:pt x="2679877" y="3282699"/>
                </a:lnTo>
                <a:lnTo>
                  <a:pt x="0" y="328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012156" y="6262110"/>
            <a:ext cx="2964064" cy="3664994"/>
          </a:xfrm>
          <a:custGeom>
            <a:avLst/>
            <a:gdLst/>
            <a:ahLst/>
            <a:cxnLst/>
            <a:rect r="r" b="b" t="t" l="l"/>
            <a:pathLst>
              <a:path h="3664994" w="2964064">
                <a:moveTo>
                  <a:pt x="0" y="0"/>
                </a:moveTo>
                <a:lnTo>
                  <a:pt x="2964064" y="0"/>
                </a:lnTo>
                <a:lnTo>
                  <a:pt x="2964064" y="3664994"/>
                </a:lnTo>
                <a:lnTo>
                  <a:pt x="0" y="3664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94676" y="4123319"/>
            <a:ext cx="1147991" cy="974357"/>
          </a:xfrm>
          <a:custGeom>
            <a:avLst/>
            <a:gdLst/>
            <a:ahLst/>
            <a:cxnLst/>
            <a:rect r="r" b="b" t="t" l="l"/>
            <a:pathLst>
              <a:path h="974357" w="1147991">
                <a:moveTo>
                  <a:pt x="0" y="0"/>
                </a:moveTo>
                <a:lnTo>
                  <a:pt x="1147991" y="0"/>
                </a:lnTo>
                <a:lnTo>
                  <a:pt x="1147991" y="974358"/>
                </a:lnTo>
                <a:lnTo>
                  <a:pt x="0" y="974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821975" y="4349902"/>
            <a:ext cx="6731386" cy="538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6"/>
              </a:lnSpc>
            </a:pPr>
            <a:r>
              <a:rPr lang="en-US" sz="2704">
                <a:solidFill>
                  <a:srgbClr val="282027"/>
                </a:solidFill>
                <a:latin typeface="Canva Sans"/>
                <a:ea typeface="Canva Sans"/>
                <a:cs typeface="Canva Sans"/>
                <a:sym typeface="Canva Sans"/>
              </a:rPr>
              <a:t>Діти та підлітки</a:t>
            </a:r>
          </a:p>
          <a:p>
            <a:pPr algn="l">
              <a:lnSpc>
                <a:spcPts val="3786"/>
              </a:lnSpc>
            </a:pPr>
          </a:p>
          <a:p>
            <a:pPr algn="l">
              <a:lnSpc>
                <a:spcPts val="3786"/>
              </a:lnSpc>
            </a:pPr>
            <a:r>
              <a:rPr lang="en-US" sz="2704">
                <a:solidFill>
                  <a:srgbClr val="282027"/>
                </a:solidFill>
                <a:latin typeface="Canva Sans"/>
                <a:ea typeface="Canva Sans"/>
                <a:cs typeface="Canva Sans"/>
                <a:sym typeface="Canva Sans"/>
              </a:rPr>
              <a:t>Безробітні</a:t>
            </a:r>
          </a:p>
          <a:p>
            <a:pPr algn="l">
              <a:lnSpc>
                <a:spcPts val="3786"/>
              </a:lnSpc>
            </a:pPr>
          </a:p>
          <a:p>
            <a:pPr algn="l">
              <a:lnSpc>
                <a:spcPts val="3786"/>
              </a:lnSpc>
            </a:pPr>
            <a:r>
              <a:rPr lang="en-US" sz="2704">
                <a:solidFill>
                  <a:srgbClr val="282027"/>
                </a:solidFill>
                <a:latin typeface="Canva Sans"/>
                <a:ea typeface="Canva Sans"/>
                <a:cs typeface="Canva Sans"/>
                <a:sym typeface="Canva Sans"/>
              </a:rPr>
              <a:t>Люди в складних </a:t>
            </a:r>
          </a:p>
          <a:p>
            <a:pPr algn="l">
              <a:lnSpc>
                <a:spcPts val="4462"/>
              </a:lnSpc>
            </a:pPr>
            <a:r>
              <a:rPr lang="en-US" sz="2704" spc="132">
                <a:solidFill>
                  <a:srgbClr val="282027"/>
                </a:solidFill>
                <a:latin typeface="Canva Sans"/>
                <a:ea typeface="Canva Sans"/>
                <a:cs typeface="Canva Sans"/>
                <a:sym typeface="Canva Sans"/>
              </a:rPr>
              <a:t>життєвих обставинах</a:t>
            </a:r>
          </a:p>
          <a:p>
            <a:pPr algn="l">
              <a:lnSpc>
                <a:spcPts val="4462"/>
              </a:lnSpc>
            </a:pPr>
          </a:p>
          <a:p>
            <a:pPr algn="l">
              <a:lnSpc>
                <a:spcPts val="3786"/>
              </a:lnSpc>
            </a:pPr>
            <a:r>
              <a:rPr lang="en-US" sz="2704">
                <a:solidFill>
                  <a:srgbClr val="282027"/>
                </a:solidFill>
                <a:latin typeface="Canva Sans"/>
                <a:ea typeface="Canva Sans"/>
                <a:cs typeface="Canva Sans"/>
                <a:sym typeface="Canva Sans"/>
              </a:rPr>
              <a:t>Особи, які шукають роботу </a:t>
            </a:r>
          </a:p>
          <a:p>
            <a:pPr algn="l">
              <a:lnSpc>
                <a:spcPts val="3786"/>
              </a:lnSpc>
            </a:pPr>
            <a:r>
              <a:rPr lang="en-US" sz="2704">
                <a:solidFill>
                  <a:srgbClr val="282027"/>
                </a:solidFill>
                <a:latin typeface="Canva Sans"/>
                <a:ea typeface="Canva Sans"/>
                <a:cs typeface="Canva Sans"/>
                <a:sym typeface="Canva Sans"/>
              </a:rPr>
              <a:t>за кордоном або</a:t>
            </a:r>
          </a:p>
          <a:p>
            <a:pPr algn="l">
              <a:lnSpc>
                <a:spcPts val="3786"/>
              </a:lnSpc>
            </a:pPr>
            <a:r>
              <a:rPr lang="en-US" sz="2704">
                <a:solidFill>
                  <a:srgbClr val="282027"/>
                </a:solidFill>
                <a:latin typeface="Canva Sans"/>
                <a:ea typeface="Canva Sans"/>
                <a:cs typeface="Canva Sans"/>
                <a:sym typeface="Canva Sans"/>
              </a:rPr>
              <a:t> тимчасово переміщені особи</a:t>
            </a:r>
          </a:p>
          <a:p>
            <a:pPr algn="ctr">
              <a:lnSpc>
                <a:spcPts val="3786"/>
              </a:lnSpc>
              <a:spcBef>
                <a:spcPct val="0"/>
              </a:spcBef>
            </a:pP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794676" y="5097677"/>
            <a:ext cx="1203603" cy="1021558"/>
          </a:xfrm>
          <a:custGeom>
            <a:avLst/>
            <a:gdLst/>
            <a:ahLst/>
            <a:cxnLst/>
            <a:rect r="r" b="b" t="t" l="l"/>
            <a:pathLst>
              <a:path h="1021558" w="1203603">
                <a:moveTo>
                  <a:pt x="0" y="0"/>
                </a:moveTo>
                <a:lnTo>
                  <a:pt x="1203603" y="0"/>
                </a:lnTo>
                <a:lnTo>
                  <a:pt x="1203603" y="1021558"/>
                </a:lnTo>
                <a:lnTo>
                  <a:pt x="0" y="1021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39064" y="6262110"/>
            <a:ext cx="1203603" cy="1021558"/>
          </a:xfrm>
          <a:custGeom>
            <a:avLst/>
            <a:gdLst/>
            <a:ahLst/>
            <a:cxnLst/>
            <a:rect r="r" b="b" t="t" l="l"/>
            <a:pathLst>
              <a:path h="1021558" w="1203603">
                <a:moveTo>
                  <a:pt x="0" y="0"/>
                </a:moveTo>
                <a:lnTo>
                  <a:pt x="1203603" y="0"/>
                </a:lnTo>
                <a:lnTo>
                  <a:pt x="1203603" y="1021558"/>
                </a:lnTo>
                <a:lnTo>
                  <a:pt x="0" y="1021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727044" y="8081514"/>
            <a:ext cx="1203603" cy="1021558"/>
          </a:xfrm>
          <a:custGeom>
            <a:avLst/>
            <a:gdLst/>
            <a:ahLst/>
            <a:cxnLst/>
            <a:rect r="r" b="b" t="t" l="l"/>
            <a:pathLst>
              <a:path h="1021558" w="1203603">
                <a:moveTo>
                  <a:pt x="0" y="0"/>
                </a:moveTo>
                <a:lnTo>
                  <a:pt x="1203603" y="0"/>
                </a:lnTo>
                <a:lnTo>
                  <a:pt x="1203603" y="1021559"/>
                </a:lnTo>
                <a:lnTo>
                  <a:pt x="0" y="1021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915826" y="4363922"/>
            <a:ext cx="3299359" cy="6284494"/>
          </a:xfrm>
          <a:custGeom>
            <a:avLst/>
            <a:gdLst/>
            <a:ahLst/>
            <a:cxnLst/>
            <a:rect r="r" b="b" t="t" l="l"/>
            <a:pathLst>
              <a:path h="6284494" w="3299359">
                <a:moveTo>
                  <a:pt x="0" y="0"/>
                </a:moveTo>
                <a:lnTo>
                  <a:pt x="3299359" y="0"/>
                </a:lnTo>
                <a:lnTo>
                  <a:pt x="3299359" y="6284494"/>
                </a:lnTo>
                <a:lnTo>
                  <a:pt x="0" y="6284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141583" y="997010"/>
            <a:ext cx="12870573" cy="82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4299" b="true">
                <a:solidFill>
                  <a:srgbClr val="282027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Хто може стати жертвою торгівлі людьми?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CCB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901947" cy="936200"/>
            <a:chOff x="0" y="0"/>
            <a:chExt cx="237550" cy="2465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7550" cy="246571"/>
            </a:xfrm>
            <a:custGeom>
              <a:avLst/>
              <a:gdLst/>
              <a:ahLst/>
              <a:cxnLst/>
              <a:rect r="r" b="b" t="t" l="l"/>
              <a:pathLst>
                <a:path h="246571" w="237550">
                  <a:moveTo>
                    <a:pt x="0" y="0"/>
                  </a:moveTo>
                  <a:lnTo>
                    <a:pt x="237550" y="0"/>
                  </a:lnTo>
                  <a:lnTo>
                    <a:pt x="237550" y="246571"/>
                  </a:lnTo>
                  <a:lnTo>
                    <a:pt x="0" y="246571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7550" cy="2846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917275"/>
            <a:ext cx="16230600" cy="47625"/>
            <a:chOff x="0" y="0"/>
            <a:chExt cx="4274726" cy="125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274726" cy="12543"/>
            </a:xfrm>
            <a:custGeom>
              <a:avLst/>
              <a:gdLst/>
              <a:ahLst/>
              <a:cxnLst/>
              <a:rect r="r" b="b" t="t" l="l"/>
              <a:pathLst>
                <a:path h="12543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274726" cy="50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155754" y="1186318"/>
            <a:ext cx="689730" cy="585408"/>
          </a:xfrm>
          <a:custGeom>
            <a:avLst/>
            <a:gdLst/>
            <a:ahLst/>
            <a:cxnLst/>
            <a:rect r="r" b="b" t="t" l="l"/>
            <a:pathLst>
              <a:path h="585408" w="689730">
                <a:moveTo>
                  <a:pt x="0" y="0"/>
                </a:moveTo>
                <a:lnTo>
                  <a:pt x="689730" y="0"/>
                </a:lnTo>
                <a:lnTo>
                  <a:pt x="689730" y="585409"/>
                </a:lnTo>
                <a:lnTo>
                  <a:pt x="0" y="585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8715066" y="2182392"/>
            <a:ext cx="6096243" cy="1333546"/>
            <a:chOff x="0" y="0"/>
            <a:chExt cx="1605595" cy="35122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605595" cy="351222"/>
            </a:xfrm>
            <a:custGeom>
              <a:avLst/>
              <a:gdLst/>
              <a:ahLst/>
              <a:cxnLst/>
              <a:rect r="r" b="b" t="t" l="l"/>
              <a:pathLst>
                <a:path h="351222" w="1605595">
                  <a:moveTo>
                    <a:pt x="64767" y="0"/>
                  </a:moveTo>
                  <a:lnTo>
                    <a:pt x="1540827" y="0"/>
                  </a:lnTo>
                  <a:cubicBezTo>
                    <a:pt x="1558005" y="0"/>
                    <a:pt x="1574479" y="6824"/>
                    <a:pt x="1586625" y="18970"/>
                  </a:cubicBezTo>
                  <a:cubicBezTo>
                    <a:pt x="1598771" y="31116"/>
                    <a:pt x="1605595" y="47590"/>
                    <a:pt x="1605595" y="64767"/>
                  </a:cubicBezTo>
                  <a:lnTo>
                    <a:pt x="1605595" y="286455"/>
                  </a:lnTo>
                  <a:cubicBezTo>
                    <a:pt x="1605595" y="322225"/>
                    <a:pt x="1576597" y="351222"/>
                    <a:pt x="1540827" y="351222"/>
                  </a:cubicBezTo>
                  <a:lnTo>
                    <a:pt x="64767" y="351222"/>
                  </a:lnTo>
                  <a:cubicBezTo>
                    <a:pt x="47590" y="351222"/>
                    <a:pt x="31116" y="344398"/>
                    <a:pt x="18970" y="332252"/>
                  </a:cubicBezTo>
                  <a:cubicBezTo>
                    <a:pt x="6824" y="320106"/>
                    <a:pt x="0" y="303632"/>
                    <a:pt x="0" y="286455"/>
                  </a:cubicBezTo>
                  <a:lnTo>
                    <a:pt x="0" y="64767"/>
                  </a:lnTo>
                  <a:cubicBezTo>
                    <a:pt x="0" y="28997"/>
                    <a:pt x="28997" y="0"/>
                    <a:pt x="64767" y="0"/>
                  </a:cubicBezTo>
                  <a:close/>
                </a:path>
              </a:pathLst>
            </a:custGeom>
            <a:solidFill>
              <a:srgbClr val="E9DBC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605595" cy="3893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305895" y="2469493"/>
            <a:ext cx="6909727" cy="6788807"/>
          </a:xfrm>
          <a:custGeom>
            <a:avLst/>
            <a:gdLst/>
            <a:ahLst/>
            <a:cxnLst/>
            <a:rect r="r" b="b" t="t" l="l"/>
            <a:pathLst>
              <a:path h="6788807" w="6909727">
                <a:moveTo>
                  <a:pt x="0" y="0"/>
                </a:moveTo>
                <a:lnTo>
                  <a:pt x="6909727" y="0"/>
                </a:lnTo>
                <a:lnTo>
                  <a:pt x="6909727" y="6788807"/>
                </a:lnTo>
                <a:lnTo>
                  <a:pt x="0" y="67888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3295379" y="3497592"/>
            <a:ext cx="4485932" cy="708418"/>
            <a:chOff x="0" y="0"/>
            <a:chExt cx="1181480" cy="18657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81480" cy="186579"/>
            </a:xfrm>
            <a:custGeom>
              <a:avLst/>
              <a:gdLst/>
              <a:ahLst/>
              <a:cxnLst/>
              <a:rect r="r" b="b" t="t" l="l"/>
              <a:pathLst>
                <a:path h="186579" w="1181480">
                  <a:moveTo>
                    <a:pt x="88017" y="0"/>
                  </a:moveTo>
                  <a:lnTo>
                    <a:pt x="1093463" y="0"/>
                  </a:lnTo>
                  <a:cubicBezTo>
                    <a:pt x="1142073" y="0"/>
                    <a:pt x="1181480" y="39407"/>
                    <a:pt x="1181480" y="88017"/>
                  </a:cubicBezTo>
                  <a:lnTo>
                    <a:pt x="1181480" y="98562"/>
                  </a:lnTo>
                  <a:cubicBezTo>
                    <a:pt x="1181480" y="147173"/>
                    <a:pt x="1142073" y="186579"/>
                    <a:pt x="1093463" y="186579"/>
                  </a:cubicBezTo>
                  <a:lnTo>
                    <a:pt x="88017" y="186579"/>
                  </a:lnTo>
                  <a:cubicBezTo>
                    <a:pt x="39407" y="186579"/>
                    <a:pt x="0" y="147173"/>
                    <a:pt x="0" y="98562"/>
                  </a:cubicBezTo>
                  <a:lnTo>
                    <a:pt x="0" y="88017"/>
                  </a:lnTo>
                  <a:cubicBezTo>
                    <a:pt x="0" y="39407"/>
                    <a:pt x="39407" y="0"/>
                    <a:pt x="88017" y="0"/>
                  </a:cubicBezTo>
                  <a:close/>
                </a:path>
              </a:pathLst>
            </a:custGeom>
            <a:solidFill>
              <a:srgbClr val="E9DBC6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181480" cy="2246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Примус через борги або шантаж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8096456" y="8142929"/>
            <a:ext cx="4512038" cy="1115371"/>
            <a:chOff x="0" y="0"/>
            <a:chExt cx="1188356" cy="29376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88356" cy="293760"/>
            </a:xfrm>
            <a:custGeom>
              <a:avLst/>
              <a:gdLst/>
              <a:ahLst/>
              <a:cxnLst/>
              <a:rect r="r" b="b" t="t" l="l"/>
              <a:pathLst>
                <a:path h="293760" w="1188356">
                  <a:moveTo>
                    <a:pt x="87508" y="0"/>
                  </a:moveTo>
                  <a:lnTo>
                    <a:pt x="1100848" y="0"/>
                  </a:lnTo>
                  <a:cubicBezTo>
                    <a:pt x="1124056" y="0"/>
                    <a:pt x="1146314" y="9220"/>
                    <a:pt x="1162725" y="25630"/>
                  </a:cubicBezTo>
                  <a:cubicBezTo>
                    <a:pt x="1179136" y="42041"/>
                    <a:pt x="1188356" y="64299"/>
                    <a:pt x="1188356" y="87508"/>
                  </a:cubicBezTo>
                  <a:lnTo>
                    <a:pt x="1188356" y="206253"/>
                  </a:lnTo>
                  <a:cubicBezTo>
                    <a:pt x="1188356" y="229461"/>
                    <a:pt x="1179136" y="251719"/>
                    <a:pt x="1162725" y="268130"/>
                  </a:cubicBezTo>
                  <a:cubicBezTo>
                    <a:pt x="1146314" y="284541"/>
                    <a:pt x="1124056" y="293760"/>
                    <a:pt x="1100848" y="293760"/>
                  </a:cubicBezTo>
                  <a:lnTo>
                    <a:pt x="87508" y="293760"/>
                  </a:lnTo>
                  <a:cubicBezTo>
                    <a:pt x="64299" y="293760"/>
                    <a:pt x="42041" y="284541"/>
                    <a:pt x="25630" y="268130"/>
                  </a:cubicBezTo>
                  <a:cubicBezTo>
                    <a:pt x="9220" y="251719"/>
                    <a:pt x="0" y="229461"/>
                    <a:pt x="0" y="206253"/>
                  </a:cubicBezTo>
                  <a:lnTo>
                    <a:pt x="0" y="87508"/>
                  </a:lnTo>
                  <a:cubicBezTo>
                    <a:pt x="0" y="64299"/>
                    <a:pt x="9220" y="42041"/>
                    <a:pt x="25630" y="25630"/>
                  </a:cubicBezTo>
                  <a:cubicBezTo>
                    <a:pt x="42041" y="9220"/>
                    <a:pt x="64299" y="0"/>
                    <a:pt x="87508" y="0"/>
                  </a:cubicBezTo>
                  <a:close/>
                </a:path>
              </a:pathLst>
            </a:custGeom>
            <a:solidFill>
              <a:srgbClr val="E9DBC6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1188356" cy="3318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Туристичні шахрайства: обіцяні подорожі або навчання за кордоном.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2608494" y="4918411"/>
            <a:ext cx="4405629" cy="1115371"/>
            <a:chOff x="0" y="0"/>
            <a:chExt cx="1160330" cy="29376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60330" cy="293760"/>
            </a:xfrm>
            <a:custGeom>
              <a:avLst/>
              <a:gdLst/>
              <a:ahLst/>
              <a:cxnLst/>
              <a:rect r="r" b="b" t="t" l="l"/>
              <a:pathLst>
                <a:path h="293760" w="1160330">
                  <a:moveTo>
                    <a:pt x="89621" y="0"/>
                  </a:moveTo>
                  <a:lnTo>
                    <a:pt x="1070709" y="0"/>
                  </a:lnTo>
                  <a:cubicBezTo>
                    <a:pt x="1094478" y="0"/>
                    <a:pt x="1117274" y="9442"/>
                    <a:pt x="1134081" y="26249"/>
                  </a:cubicBezTo>
                  <a:cubicBezTo>
                    <a:pt x="1150888" y="43057"/>
                    <a:pt x="1160330" y="65852"/>
                    <a:pt x="1160330" y="89621"/>
                  </a:cubicBezTo>
                  <a:lnTo>
                    <a:pt x="1160330" y="204139"/>
                  </a:lnTo>
                  <a:cubicBezTo>
                    <a:pt x="1160330" y="227908"/>
                    <a:pt x="1150888" y="250704"/>
                    <a:pt x="1134081" y="267511"/>
                  </a:cubicBezTo>
                  <a:cubicBezTo>
                    <a:pt x="1117274" y="284318"/>
                    <a:pt x="1094478" y="293760"/>
                    <a:pt x="1070709" y="293760"/>
                  </a:cubicBezTo>
                  <a:lnTo>
                    <a:pt x="89621" y="293760"/>
                  </a:lnTo>
                  <a:cubicBezTo>
                    <a:pt x="65852" y="293760"/>
                    <a:pt x="43057" y="284318"/>
                    <a:pt x="26249" y="267511"/>
                  </a:cubicBezTo>
                  <a:cubicBezTo>
                    <a:pt x="9442" y="250704"/>
                    <a:pt x="0" y="227908"/>
                    <a:pt x="0" y="204139"/>
                  </a:cubicBezTo>
                  <a:lnTo>
                    <a:pt x="0" y="89621"/>
                  </a:lnTo>
                  <a:cubicBezTo>
                    <a:pt x="0" y="65852"/>
                    <a:pt x="9442" y="43057"/>
                    <a:pt x="26249" y="26249"/>
                  </a:cubicBezTo>
                  <a:cubicBezTo>
                    <a:pt x="43057" y="9442"/>
                    <a:pt x="65852" y="0"/>
                    <a:pt x="89621" y="0"/>
                  </a:cubicBezTo>
                  <a:close/>
                </a:path>
              </a:pathLst>
            </a:custGeom>
            <a:solidFill>
              <a:srgbClr val="E9DBC6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1160330" cy="3318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Використання підроблених документів або вербування через соціальні мережі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1685068" y="6920553"/>
            <a:ext cx="6096243" cy="1333546"/>
            <a:chOff x="0" y="0"/>
            <a:chExt cx="1605595" cy="351222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605595" cy="351222"/>
            </a:xfrm>
            <a:custGeom>
              <a:avLst/>
              <a:gdLst/>
              <a:ahLst/>
              <a:cxnLst/>
              <a:rect r="r" b="b" t="t" l="l"/>
              <a:pathLst>
                <a:path h="351222" w="1605595">
                  <a:moveTo>
                    <a:pt x="64767" y="0"/>
                  </a:moveTo>
                  <a:lnTo>
                    <a:pt x="1540827" y="0"/>
                  </a:lnTo>
                  <a:cubicBezTo>
                    <a:pt x="1558005" y="0"/>
                    <a:pt x="1574479" y="6824"/>
                    <a:pt x="1586625" y="18970"/>
                  </a:cubicBezTo>
                  <a:cubicBezTo>
                    <a:pt x="1598771" y="31116"/>
                    <a:pt x="1605595" y="47590"/>
                    <a:pt x="1605595" y="64767"/>
                  </a:cubicBezTo>
                  <a:lnTo>
                    <a:pt x="1605595" y="286455"/>
                  </a:lnTo>
                  <a:cubicBezTo>
                    <a:pt x="1605595" y="322225"/>
                    <a:pt x="1576597" y="351222"/>
                    <a:pt x="1540827" y="351222"/>
                  </a:cubicBezTo>
                  <a:lnTo>
                    <a:pt x="64767" y="351222"/>
                  </a:lnTo>
                  <a:cubicBezTo>
                    <a:pt x="47590" y="351222"/>
                    <a:pt x="31116" y="344398"/>
                    <a:pt x="18970" y="332252"/>
                  </a:cubicBezTo>
                  <a:cubicBezTo>
                    <a:pt x="6824" y="320106"/>
                    <a:pt x="0" y="303632"/>
                    <a:pt x="0" y="286455"/>
                  </a:cubicBezTo>
                  <a:lnTo>
                    <a:pt x="0" y="64767"/>
                  </a:lnTo>
                  <a:cubicBezTo>
                    <a:pt x="0" y="28997"/>
                    <a:pt x="28997" y="0"/>
                    <a:pt x="64767" y="0"/>
                  </a:cubicBezTo>
                  <a:close/>
                </a:path>
              </a:pathLst>
            </a:custGeom>
            <a:solidFill>
              <a:srgbClr val="E9DBC6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1605595" cy="3893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Пропозиції заробітку онлайн,  сумнівні інтернет-проєкти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8571523" y="3803039"/>
            <a:ext cx="4723857" cy="1115371"/>
            <a:chOff x="0" y="0"/>
            <a:chExt cx="1244143" cy="29376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244143" cy="293760"/>
            </a:xfrm>
            <a:custGeom>
              <a:avLst/>
              <a:gdLst/>
              <a:ahLst/>
              <a:cxnLst/>
              <a:rect r="r" b="b" t="t" l="l"/>
              <a:pathLst>
                <a:path h="293760" w="1244143">
                  <a:moveTo>
                    <a:pt x="83584" y="0"/>
                  </a:moveTo>
                  <a:lnTo>
                    <a:pt x="1160559" y="0"/>
                  </a:lnTo>
                  <a:cubicBezTo>
                    <a:pt x="1182727" y="0"/>
                    <a:pt x="1203987" y="8806"/>
                    <a:pt x="1219662" y="24481"/>
                  </a:cubicBezTo>
                  <a:cubicBezTo>
                    <a:pt x="1235337" y="40156"/>
                    <a:pt x="1244143" y="61416"/>
                    <a:pt x="1244143" y="83584"/>
                  </a:cubicBezTo>
                  <a:lnTo>
                    <a:pt x="1244143" y="210177"/>
                  </a:lnTo>
                  <a:cubicBezTo>
                    <a:pt x="1244143" y="232344"/>
                    <a:pt x="1235337" y="253604"/>
                    <a:pt x="1219662" y="269279"/>
                  </a:cubicBezTo>
                  <a:cubicBezTo>
                    <a:pt x="1203987" y="284954"/>
                    <a:pt x="1182727" y="293760"/>
                    <a:pt x="1160559" y="293760"/>
                  </a:cubicBezTo>
                  <a:lnTo>
                    <a:pt x="83584" y="293760"/>
                  </a:lnTo>
                  <a:cubicBezTo>
                    <a:pt x="61416" y="293760"/>
                    <a:pt x="40156" y="284954"/>
                    <a:pt x="24481" y="269279"/>
                  </a:cubicBezTo>
                  <a:cubicBezTo>
                    <a:pt x="8806" y="253604"/>
                    <a:pt x="0" y="232344"/>
                    <a:pt x="0" y="210177"/>
                  </a:cubicBezTo>
                  <a:lnTo>
                    <a:pt x="0" y="83584"/>
                  </a:lnTo>
                  <a:cubicBezTo>
                    <a:pt x="0" y="61416"/>
                    <a:pt x="8806" y="40156"/>
                    <a:pt x="24481" y="24481"/>
                  </a:cubicBezTo>
                  <a:cubicBezTo>
                    <a:pt x="40156" y="8806"/>
                    <a:pt x="61416" y="0"/>
                    <a:pt x="83584" y="0"/>
                  </a:cubicBezTo>
                  <a:close/>
                </a:path>
              </a:pathLst>
            </a:custGeom>
            <a:solidFill>
              <a:srgbClr val="E9DBC6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1244143" cy="3318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Вивезення людей під виглядом шлюбних агентств або пропозицій роботи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8715066" y="6033782"/>
            <a:ext cx="4688385" cy="781996"/>
            <a:chOff x="0" y="0"/>
            <a:chExt cx="1234801" cy="205958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234801" cy="205958"/>
            </a:xfrm>
            <a:custGeom>
              <a:avLst/>
              <a:gdLst/>
              <a:ahLst/>
              <a:cxnLst/>
              <a:rect r="r" b="b" t="t" l="l"/>
              <a:pathLst>
                <a:path h="205958" w="1234801">
                  <a:moveTo>
                    <a:pt x="84216" y="0"/>
                  </a:moveTo>
                  <a:lnTo>
                    <a:pt x="1150585" y="0"/>
                  </a:lnTo>
                  <a:cubicBezTo>
                    <a:pt x="1172920" y="0"/>
                    <a:pt x="1194341" y="8873"/>
                    <a:pt x="1210135" y="24666"/>
                  </a:cubicBezTo>
                  <a:cubicBezTo>
                    <a:pt x="1225928" y="40460"/>
                    <a:pt x="1234801" y="61881"/>
                    <a:pt x="1234801" y="84216"/>
                  </a:cubicBezTo>
                  <a:lnTo>
                    <a:pt x="1234801" y="121742"/>
                  </a:lnTo>
                  <a:cubicBezTo>
                    <a:pt x="1234801" y="144077"/>
                    <a:pt x="1225928" y="165498"/>
                    <a:pt x="1210135" y="181292"/>
                  </a:cubicBezTo>
                  <a:cubicBezTo>
                    <a:pt x="1194341" y="197085"/>
                    <a:pt x="1172920" y="205958"/>
                    <a:pt x="1150585" y="205958"/>
                  </a:cubicBezTo>
                  <a:lnTo>
                    <a:pt x="84216" y="205958"/>
                  </a:lnTo>
                  <a:cubicBezTo>
                    <a:pt x="61881" y="205958"/>
                    <a:pt x="40460" y="197085"/>
                    <a:pt x="24666" y="181292"/>
                  </a:cubicBezTo>
                  <a:cubicBezTo>
                    <a:pt x="8873" y="165498"/>
                    <a:pt x="0" y="144077"/>
                    <a:pt x="0" y="121742"/>
                  </a:cubicBezTo>
                  <a:lnTo>
                    <a:pt x="0" y="84216"/>
                  </a:lnTo>
                  <a:cubicBezTo>
                    <a:pt x="0" y="61881"/>
                    <a:pt x="8873" y="40460"/>
                    <a:pt x="24666" y="24666"/>
                  </a:cubicBezTo>
                  <a:cubicBezTo>
                    <a:pt x="40460" y="8873"/>
                    <a:pt x="61881" y="0"/>
                    <a:pt x="84216" y="0"/>
                  </a:cubicBezTo>
                  <a:close/>
                </a:path>
              </a:pathLst>
            </a:custGeom>
            <a:solidFill>
              <a:srgbClr val="E9DBC6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1234801" cy="2440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Фальшиві конкурси та модельні кастинги </a:t>
              </a: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14978543" y="869470"/>
            <a:ext cx="2802768" cy="2389996"/>
          </a:xfrm>
          <a:custGeom>
            <a:avLst/>
            <a:gdLst/>
            <a:ahLst/>
            <a:cxnLst/>
            <a:rect r="r" b="b" t="t" l="l"/>
            <a:pathLst>
              <a:path h="2389996" w="2802768">
                <a:moveTo>
                  <a:pt x="0" y="0"/>
                </a:moveTo>
                <a:lnTo>
                  <a:pt x="2802768" y="0"/>
                </a:lnTo>
                <a:lnTo>
                  <a:pt x="2802768" y="2389997"/>
                </a:lnTo>
                <a:lnTo>
                  <a:pt x="0" y="2389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3085175" y="8473174"/>
            <a:ext cx="3928948" cy="1714004"/>
          </a:xfrm>
          <a:custGeom>
            <a:avLst/>
            <a:gdLst/>
            <a:ahLst/>
            <a:cxnLst/>
            <a:rect r="r" b="b" t="t" l="l"/>
            <a:pathLst>
              <a:path h="1714004" w="3928948">
                <a:moveTo>
                  <a:pt x="0" y="0"/>
                </a:moveTo>
                <a:lnTo>
                  <a:pt x="3928948" y="0"/>
                </a:lnTo>
                <a:lnTo>
                  <a:pt x="3928948" y="1714004"/>
                </a:lnTo>
                <a:lnTo>
                  <a:pt x="0" y="1714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9127117" y="2112657"/>
            <a:ext cx="5272140" cy="1146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282027"/>
                </a:solidFill>
                <a:latin typeface="Kollektif"/>
                <a:ea typeface="Kollektif"/>
                <a:cs typeface="Kollektif"/>
                <a:sym typeface="Kollektif"/>
              </a:rPr>
              <a:t>Обман з боку роботодавців, які пропонують високі зарплати за кордоном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071906" y="958335"/>
            <a:ext cx="13286320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b="true">
                <a:solidFill>
                  <a:srgbClr val="282027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Основні шляхи потрапляння  в рабство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9B18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901947" cy="936200"/>
            <a:chOff x="0" y="0"/>
            <a:chExt cx="237550" cy="2465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7550" cy="246571"/>
            </a:xfrm>
            <a:custGeom>
              <a:avLst/>
              <a:gdLst/>
              <a:ahLst/>
              <a:cxnLst/>
              <a:rect r="r" b="b" t="t" l="l"/>
              <a:pathLst>
                <a:path h="246571" w="237550">
                  <a:moveTo>
                    <a:pt x="0" y="0"/>
                  </a:moveTo>
                  <a:lnTo>
                    <a:pt x="237550" y="0"/>
                  </a:lnTo>
                  <a:lnTo>
                    <a:pt x="237550" y="246571"/>
                  </a:lnTo>
                  <a:lnTo>
                    <a:pt x="0" y="246571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7550" cy="2846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917264"/>
            <a:ext cx="9089451" cy="47635"/>
            <a:chOff x="0" y="0"/>
            <a:chExt cx="2393929" cy="1254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93929" cy="12546"/>
            </a:xfrm>
            <a:custGeom>
              <a:avLst/>
              <a:gdLst/>
              <a:ahLst/>
              <a:cxnLst/>
              <a:rect r="r" b="b" t="t" l="l"/>
              <a:pathLst>
                <a:path h="12546" w="2393929">
                  <a:moveTo>
                    <a:pt x="0" y="0"/>
                  </a:moveTo>
                  <a:lnTo>
                    <a:pt x="2393929" y="0"/>
                  </a:lnTo>
                  <a:lnTo>
                    <a:pt x="2393929" y="12546"/>
                  </a:lnTo>
                  <a:lnTo>
                    <a:pt x="0" y="12546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393929" cy="506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155754" y="1186318"/>
            <a:ext cx="689730" cy="585408"/>
          </a:xfrm>
          <a:custGeom>
            <a:avLst/>
            <a:gdLst/>
            <a:ahLst/>
            <a:cxnLst/>
            <a:rect r="r" b="b" t="t" l="l"/>
            <a:pathLst>
              <a:path h="585408" w="689730">
                <a:moveTo>
                  <a:pt x="0" y="0"/>
                </a:moveTo>
                <a:lnTo>
                  <a:pt x="689730" y="0"/>
                </a:lnTo>
                <a:lnTo>
                  <a:pt x="689730" y="585409"/>
                </a:lnTo>
                <a:lnTo>
                  <a:pt x="0" y="585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28700" y="2328883"/>
            <a:ext cx="9843139" cy="1723930"/>
            <a:chOff x="0" y="0"/>
            <a:chExt cx="2592432" cy="45403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592432" cy="454039"/>
            </a:xfrm>
            <a:custGeom>
              <a:avLst/>
              <a:gdLst/>
              <a:ahLst/>
              <a:cxnLst/>
              <a:rect r="r" b="b" t="t" l="l"/>
              <a:pathLst>
                <a:path h="454039" w="2592432">
                  <a:moveTo>
                    <a:pt x="40113" y="0"/>
                  </a:moveTo>
                  <a:lnTo>
                    <a:pt x="2552319" y="0"/>
                  </a:lnTo>
                  <a:cubicBezTo>
                    <a:pt x="2562957" y="0"/>
                    <a:pt x="2573160" y="4226"/>
                    <a:pt x="2580683" y="11749"/>
                  </a:cubicBezTo>
                  <a:cubicBezTo>
                    <a:pt x="2588206" y="19271"/>
                    <a:pt x="2592432" y="29474"/>
                    <a:pt x="2592432" y="40113"/>
                  </a:cubicBezTo>
                  <a:lnTo>
                    <a:pt x="2592432" y="413926"/>
                  </a:lnTo>
                  <a:cubicBezTo>
                    <a:pt x="2592432" y="424565"/>
                    <a:pt x="2588206" y="434768"/>
                    <a:pt x="2580683" y="442290"/>
                  </a:cubicBezTo>
                  <a:cubicBezTo>
                    <a:pt x="2573160" y="449813"/>
                    <a:pt x="2562957" y="454039"/>
                    <a:pt x="2552319" y="454039"/>
                  </a:cubicBezTo>
                  <a:lnTo>
                    <a:pt x="40113" y="454039"/>
                  </a:lnTo>
                  <a:cubicBezTo>
                    <a:pt x="29474" y="454039"/>
                    <a:pt x="19271" y="449813"/>
                    <a:pt x="11749" y="442290"/>
                  </a:cubicBezTo>
                  <a:cubicBezTo>
                    <a:pt x="4226" y="434768"/>
                    <a:pt x="0" y="424565"/>
                    <a:pt x="0" y="413926"/>
                  </a:cubicBezTo>
                  <a:lnTo>
                    <a:pt x="0" y="40113"/>
                  </a:lnTo>
                  <a:cubicBezTo>
                    <a:pt x="0" y="29474"/>
                    <a:pt x="4226" y="19271"/>
                    <a:pt x="11749" y="11749"/>
                  </a:cubicBezTo>
                  <a:cubicBezTo>
                    <a:pt x="19271" y="4226"/>
                    <a:pt x="29474" y="0"/>
                    <a:pt x="40113" y="0"/>
                  </a:cubicBezTo>
                  <a:close/>
                </a:path>
              </a:pathLst>
            </a:custGeom>
            <a:solidFill>
              <a:srgbClr val="E0A179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592432" cy="4921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8700" y="4195688"/>
            <a:ext cx="9843139" cy="1653376"/>
            <a:chOff x="0" y="0"/>
            <a:chExt cx="2592432" cy="43545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592432" cy="435457"/>
            </a:xfrm>
            <a:custGeom>
              <a:avLst/>
              <a:gdLst/>
              <a:ahLst/>
              <a:cxnLst/>
              <a:rect r="r" b="b" t="t" l="l"/>
              <a:pathLst>
                <a:path h="435457" w="2592432">
                  <a:moveTo>
                    <a:pt x="40113" y="0"/>
                  </a:moveTo>
                  <a:lnTo>
                    <a:pt x="2552319" y="0"/>
                  </a:lnTo>
                  <a:cubicBezTo>
                    <a:pt x="2562957" y="0"/>
                    <a:pt x="2573160" y="4226"/>
                    <a:pt x="2580683" y="11749"/>
                  </a:cubicBezTo>
                  <a:cubicBezTo>
                    <a:pt x="2588206" y="19271"/>
                    <a:pt x="2592432" y="29474"/>
                    <a:pt x="2592432" y="40113"/>
                  </a:cubicBezTo>
                  <a:lnTo>
                    <a:pt x="2592432" y="395344"/>
                  </a:lnTo>
                  <a:cubicBezTo>
                    <a:pt x="2592432" y="405983"/>
                    <a:pt x="2588206" y="416186"/>
                    <a:pt x="2580683" y="423708"/>
                  </a:cubicBezTo>
                  <a:cubicBezTo>
                    <a:pt x="2573160" y="431231"/>
                    <a:pt x="2562957" y="435457"/>
                    <a:pt x="2552319" y="435457"/>
                  </a:cubicBezTo>
                  <a:lnTo>
                    <a:pt x="40113" y="435457"/>
                  </a:lnTo>
                  <a:cubicBezTo>
                    <a:pt x="29474" y="435457"/>
                    <a:pt x="19271" y="431231"/>
                    <a:pt x="11749" y="423708"/>
                  </a:cubicBezTo>
                  <a:cubicBezTo>
                    <a:pt x="4226" y="416186"/>
                    <a:pt x="0" y="405983"/>
                    <a:pt x="0" y="395344"/>
                  </a:cubicBezTo>
                  <a:lnTo>
                    <a:pt x="0" y="40113"/>
                  </a:lnTo>
                  <a:cubicBezTo>
                    <a:pt x="0" y="29474"/>
                    <a:pt x="4226" y="19271"/>
                    <a:pt x="11749" y="11749"/>
                  </a:cubicBezTo>
                  <a:cubicBezTo>
                    <a:pt x="19271" y="4226"/>
                    <a:pt x="29474" y="0"/>
                    <a:pt x="40113" y="0"/>
                  </a:cubicBezTo>
                  <a:close/>
                </a:path>
              </a:pathLst>
            </a:custGeom>
            <a:solidFill>
              <a:srgbClr val="E0A179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592432" cy="4735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28700" y="6049090"/>
            <a:ext cx="9843139" cy="1411743"/>
            <a:chOff x="0" y="0"/>
            <a:chExt cx="2592432" cy="37181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592432" cy="371817"/>
            </a:xfrm>
            <a:custGeom>
              <a:avLst/>
              <a:gdLst/>
              <a:ahLst/>
              <a:cxnLst/>
              <a:rect r="r" b="b" t="t" l="l"/>
              <a:pathLst>
                <a:path h="371817" w="2592432">
                  <a:moveTo>
                    <a:pt x="40113" y="0"/>
                  </a:moveTo>
                  <a:lnTo>
                    <a:pt x="2552319" y="0"/>
                  </a:lnTo>
                  <a:cubicBezTo>
                    <a:pt x="2562957" y="0"/>
                    <a:pt x="2573160" y="4226"/>
                    <a:pt x="2580683" y="11749"/>
                  </a:cubicBezTo>
                  <a:cubicBezTo>
                    <a:pt x="2588206" y="19271"/>
                    <a:pt x="2592432" y="29474"/>
                    <a:pt x="2592432" y="40113"/>
                  </a:cubicBezTo>
                  <a:lnTo>
                    <a:pt x="2592432" y="331704"/>
                  </a:lnTo>
                  <a:cubicBezTo>
                    <a:pt x="2592432" y="342343"/>
                    <a:pt x="2588206" y="352546"/>
                    <a:pt x="2580683" y="360068"/>
                  </a:cubicBezTo>
                  <a:cubicBezTo>
                    <a:pt x="2573160" y="367591"/>
                    <a:pt x="2562957" y="371817"/>
                    <a:pt x="2552319" y="371817"/>
                  </a:cubicBezTo>
                  <a:lnTo>
                    <a:pt x="40113" y="371817"/>
                  </a:lnTo>
                  <a:cubicBezTo>
                    <a:pt x="29474" y="371817"/>
                    <a:pt x="19271" y="367591"/>
                    <a:pt x="11749" y="360068"/>
                  </a:cubicBezTo>
                  <a:cubicBezTo>
                    <a:pt x="4226" y="352546"/>
                    <a:pt x="0" y="342343"/>
                    <a:pt x="0" y="331704"/>
                  </a:cubicBezTo>
                  <a:lnTo>
                    <a:pt x="0" y="40113"/>
                  </a:lnTo>
                  <a:cubicBezTo>
                    <a:pt x="0" y="29474"/>
                    <a:pt x="4226" y="19271"/>
                    <a:pt x="11749" y="11749"/>
                  </a:cubicBezTo>
                  <a:cubicBezTo>
                    <a:pt x="19271" y="4226"/>
                    <a:pt x="29474" y="0"/>
                    <a:pt x="40113" y="0"/>
                  </a:cubicBezTo>
                  <a:close/>
                </a:path>
              </a:pathLst>
            </a:custGeom>
            <a:solidFill>
              <a:srgbClr val="E0A179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2592432" cy="4099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1475541" y="3574015"/>
            <a:ext cx="6213055" cy="6583370"/>
          </a:xfrm>
          <a:custGeom>
            <a:avLst/>
            <a:gdLst/>
            <a:ahLst/>
            <a:cxnLst/>
            <a:rect r="r" b="b" t="t" l="l"/>
            <a:pathLst>
              <a:path h="6583370" w="6213055">
                <a:moveTo>
                  <a:pt x="0" y="0"/>
                </a:moveTo>
                <a:lnTo>
                  <a:pt x="6213055" y="0"/>
                </a:lnTo>
                <a:lnTo>
                  <a:pt x="6213055" y="6583370"/>
                </a:lnTo>
                <a:lnTo>
                  <a:pt x="0" y="6583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028700" y="7603708"/>
            <a:ext cx="9843139" cy="1411743"/>
            <a:chOff x="0" y="0"/>
            <a:chExt cx="2592432" cy="37181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592432" cy="371817"/>
            </a:xfrm>
            <a:custGeom>
              <a:avLst/>
              <a:gdLst/>
              <a:ahLst/>
              <a:cxnLst/>
              <a:rect r="r" b="b" t="t" l="l"/>
              <a:pathLst>
                <a:path h="371817" w="2592432">
                  <a:moveTo>
                    <a:pt x="40113" y="0"/>
                  </a:moveTo>
                  <a:lnTo>
                    <a:pt x="2552319" y="0"/>
                  </a:lnTo>
                  <a:cubicBezTo>
                    <a:pt x="2562957" y="0"/>
                    <a:pt x="2573160" y="4226"/>
                    <a:pt x="2580683" y="11749"/>
                  </a:cubicBezTo>
                  <a:cubicBezTo>
                    <a:pt x="2588206" y="19271"/>
                    <a:pt x="2592432" y="29474"/>
                    <a:pt x="2592432" y="40113"/>
                  </a:cubicBezTo>
                  <a:lnTo>
                    <a:pt x="2592432" y="331704"/>
                  </a:lnTo>
                  <a:cubicBezTo>
                    <a:pt x="2592432" y="342343"/>
                    <a:pt x="2588206" y="352546"/>
                    <a:pt x="2580683" y="360068"/>
                  </a:cubicBezTo>
                  <a:cubicBezTo>
                    <a:pt x="2573160" y="367591"/>
                    <a:pt x="2562957" y="371817"/>
                    <a:pt x="2552319" y="371817"/>
                  </a:cubicBezTo>
                  <a:lnTo>
                    <a:pt x="40113" y="371817"/>
                  </a:lnTo>
                  <a:cubicBezTo>
                    <a:pt x="29474" y="371817"/>
                    <a:pt x="19271" y="367591"/>
                    <a:pt x="11749" y="360068"/>
                  </a:cubicBezTo>
                  <a:cubicBezTo>
                    <a:pt x="4226" y="352546"/>
                    <a:pt x="0" y="342343"/>
                    <a:pt x="0" y="331704"/>
                  </a:cubicBezTo>
                  <a:lnTo>
                    <a:pt x="0" y="40113"/>
                  </a:lnTo>
                  <a:cubicBezTo>
                    <a:pt x="0" y="29474"/>
                    <a:pt x="4226" y="19271"/>
                    <a:pt x="11749" y="11749"/>
                  </a:cubicBezTo>
                  <a:cubicBezTo>
                    <a:pt x="19271" y="4226"/>
                    <a:pt x="29474" y="0"/>
                    <a:pt x="40113" y="0"/>
                  </a:cubicBezTo>
                  <a:close/>
                </a:path>
              </a:pathLst>
            </a:custGeom>
            <a:solidFill>
              <a:srgbClr val="E0A179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57150"/>
              <a:ext cx="2592432" cy="4289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060"/>
                </a:lnSpc>
              </a:pPr>
              <a:r>
                <a:rPr lang="en-US" sz="29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Ніколи не віддавайте свої документи </a:t>
              </a:r>
            </a:p>
            <a:p>
              <a:pPr algn="ctr">
                <a:lnSpc>
                  <a:spcPts val="4060"/>
                </a:lnSpc>
              </a:pPr>
              <a:r>
                <a:rPr lang="en-US" sz="29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незнайомим людям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3460524" y="-285673"/>
            <a:ext cx="4565659" cy="4114800"/>
          </a:xfrm>
          <a:custGeom>
            <a:avLst/>
            <a:gdLst/>
            <a:ahLst/>
            <a:cxnLst/>
            <a:rect r="r" b="b" t="t" l="l"/>
            <a:pathLst>
              <a:path h="4114800" w="4565659">
                <a:moveTo>
                  <a:pt x="0" y="0"/>
                </a:moveTo>
                <a:lnTo>
                  <a:pt x="4565659" y="0"/>
                </a:lnTo>
                <a:lnTo>
                  <a:pt x="45656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9991161">
            <a:off x="-722254" y="6105317"/>
            <a:ext cx="5135476" cy="4114800"/>
          </a:xfrm>
          <a:custGeom>
            <a:avLst/>
            <a:gdLst/>
            <a:ahLst/>
            <a:cxnLst/>
            <a:rect r="r" b="b" t="t" l="l"/>
            <a:pathLst>
              <a:path h="4114800" w="5135476">
                <a:moveTo>
                  <a:pt x="0" y="0"/>
                </a:moveTo>
                <a:lnTo>
                  <a:pt x="5135476" y="0"/>
                </a:lnTo>
                <a:lnTo>
                  <a:pt x="51354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2141583" y="1025585"/>
            <a:ext cx="11318941" cy="689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true">
                <a:solidFill>
                  <a:srgbClr val="282027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Як уникнути потрапляння в сучасне рабство?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40204" y="2488538"/>
            <a:ext cx="9274240" cy="1166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282027"/>
                </a:solidFill>
                <a:latin typeface="Kollektif"/>
                <a:ea typeface="Kollektif"/>
                <a:cs typeface="Kollektif"/>
                <a:sym typeface="Kollektif"/>
              </a:rPr>
              <a:t>Уважно перевіряйте пропозиції навчання та роботи за кордоном.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13150" y="4396923"/>
            <a:ext cx="9274240" cy="1166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282027"/>
                </a:solidFill>
                <a:latin typeface="Kollektif"/>
                <a:ea typeface="Kollektif"/>
                <a:cs typeface="Kollektif"/>
                <a:sym typeface="Kollektif"/>
              </a:rPr>
              <a:t>Звертайте увагу на підозрілі пропозиції від незнайомців або через інтернет.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40204" y="6220540"/>
            <a:ext cx="9274240" cy="1166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282027"/>
                </a:solidFill>
                <a:latin typeface="Kollektif"/>
                <a:ea typeface="Kollektif"/>
                <a:cs typeface="Kollektif"/>
                <a:sym typeface="Kollektif"/>
              </a:rPr>
              <a:t>Уникайте ситуацій, через які вас можуть шантажувати або контролювати.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CCB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901947" cy="936200"/>
            <a:chOff x="0" y="0"/>
            <a:chExt cx="237550" cy="2465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7550" cy="246571"/>
            </a:xfrm>
            <a:custGeom>
              <a:avLst/>
              <a:gdLst/>
              <a:ahLst/>
              <a:cxnLst/>
              <a:rect r="r" b="b" t="t" l="l"/>
              <a:pathLst>
                <a:path h="246571" w="237550">
                  <a:moveTo>
                    <a:pt x="0" y="0"/>
                  </a:moveTo>
                  <a:lnTo>
                    <a:pt x="237550" y="0"/>
                  </a:lnTo>
                  <a:lnTo>
                    <a:pt x="237550" y="246571"/>
                  </a:lnTo>
                  <a:lnTo>
                    <a:pt x="0" y="246571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7550" cy="2846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917275"/>
            <a:ext cx="7701417" cy="47625"/>
            <a:chOff x="0" y="0"/>
            <a:chExt cx="2028357" cy="125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28357" cy="12543"/>
            </a:xfrm>
            <a:custGeom>
              <a:avLst/>
              <a:gdLst/>
              <a:ahLst/>
              <a:cxnLst/>
              <a:rect r="r" b="b" t="t" l="l"/>
              <a:pathLst>
                <a:path h="12543" w="2028357">
                  <a:moveTo>
                    <a:pt x="0" y="0"/>
                  </a:moveTo>
                  <a:lnTo>
                    <a:pt x="2028357" y="0"/>
                  </a:lnTo>
                  <a:lnTo>
                    <a:pt x="202835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028357" cy="50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155754" y="1186318"/>
            <a:ext cx="689730" cy="585408"/>
          </a:xfrm>
          <a:custGeom>
            <a:avLst/>
            <a:gdLst/>
            <a:ahLst/>
            <a:cxnLst/>
            <a:rect r="r" b="b" t="t" l="l"/>
            <a:pathLst>
              <a:path h="585408" w="689730">
                <a:moveTo>
                  <a:pt x="0" y="0"/>
                </a:moveTo>
                <a:lnTo>
                  <a:pt x="689730" y="0"/>
                </a:lnTo>
                <a:lnTo>
                  <a:pt x="689730" y="585409"/>
                </a:lnTo>
                <a:lnTo>
                  <a:pt x="0" y="585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28700" y="2403542"/>
            <a:ext cx="8248100" cy="1189312"/>
            <a:chOff x="0" y="0"/>
            <a:chExt cx="2172339" cy="31323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172339" cy="313234"/>
            </a:xfrm>
            <a:custGeom>
              <a:avLst/>
              <a:gdLst/>
              <a:ahLst/>
              <a:cxnLst/>
              <a:rect r="r" b="b" t="t" l="l"/>
              <a:pathLst>
                <a:path h="313234" w="2172339">
                  <a:moveTo>
                    <a:pt x="47870" y="0"/>
                  </a:moveTo>
                  <a:lnTo>
                    <a:pt x="2124469" y="0"/>
                  </a:lnTo>
                  <a:cubicBezTo>
                    <a:pt x="2137165" y="0"/>
                    <a:pt x="2149341" y="5043"/>
                    <a:pt x="2158318" y="14021"/>
                  </a:cubicBezTo>
                  <a:cubicBezTo>
                    <a:pt x="2167296" y="22998"/>
                    <a:pt x="2172339" y="35174"/>
                    <a:pt x="2172339" y="47870"/>
                  </a:cubicBezTo>
                  <a:lnTo>
                    <a:pt x="2172339" y="265364"/>
                  </a:lnTo>
                  <a:cubicBezTo>
                    <a:pt x="2172339" y="291802"/>
                    <a:pt x="2150907" y="313234"/>
                    <a:pt x="2124469" y="313234"/>
                  </a:cubicBezTo>
                  <a:lnTo>
                    <a:pt x="47870" y="313234"/>
                  </a:lnTo>
                  <a:cubicBezTo>
                    <a:pt x="21432" y="313234"/>
                    <a:pt x="0" y="291802"/>
                    <a:pt x="0" y="265364"/>
                  </a:cubicBezTo>
                  <a:lnTo>
                    <a:pt x="0" y="47870"/>
                  </a:lnTo>
                  <a:cubicBezTo>
                    <a:pt x="0" y="21432"/>
                    <a:pt x="21432" y="0"/>
                    <a:pt x="47870" y="0"/>
                  </a:cubicBezTo>
                  <a:close/>
                </a:path>
              </a:pathLst>
            </a:custGeom>
            <a:solidFill>
              <a:srgbClr val="D7C2A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172339" cy="3513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895900" y="3792880"/>
            <a:ext cx="8248100" cy="1265912"/>
            <a:chOff x="0" y="0"/>
            <a:chExt cx="2172339" cy="33340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172339" cy="333409"/>
            </a:xfrm>
            <a:custGeom>
              <a:avLst/>
              <a:gdLst/>
              <a:ahLst/>
              <a:cxnLst/>
              <a:rect r="r" b="b" t="t" l="l"/>
              <a:pathLst>
                <a:path h="333409" w="2172339">
                  <a:moveTo>
                    <a:pt x="47870" y="0"/>
                  </a:moveTo>
                  <a:lnTo>
                    <a:pt x="2124469" y="0"/>
                  </a:lnTo>
                  <a:cubicBezTo>
                    <a:pt x="2137165" y="0"/>
                    <a:pt x="2149341" y="5043"/>
                    <a:pt x="2158318" y="14021"/>
                  </a:cubicBezTo>
                  <a:cubicBezTo>
                    <a:pt x="2167296" y="22998"/>
                    <a:pt x="2172339" y="35174"/>
                    <a:pt x="2172339" y="47870"/>
                  </a:cubicBezTo>
                  <a:lnTo>
                    <a:pt x="2172339" y="285539"/>
                  </a:lnTo>
                  <a:cubicBezTo>
                    <a:pt x="2172339" y="311977"/>
                    <a:pt x="2150907" y="333409"/>
                    <a:pt x="2124469" y="333409"/>
                  </a:cubicBezTo>
                  <a:lnTo>
                    <a:pt x="47870" y="333409"/>
                  </a:lnTo>
                  <a:cubicBezTo>
                    <a:pt x="21432" y="333409"/>
                    <a:pt x="0" y="311977"/>
                    <a:pt x="0" y="285539"/>
                  </a:cubicBezTo>
                  <a:lnTo>
                    <a:pt x="0" y="47870"/>
                  </a:lnTo>
                  <a:cubicBezTo>
                    <a:pt x="0" y="21432"/>
                    <a:pt x="21432" y="0"/>
                    <a:pt x="47870" y="0"/>
                  </a:cubicBezTo>
                  <a:close/>
                </a:path>
              </a:pathLst>
            </a:custGeom>
            <a:solidFill>
              <a:srgbClr val="D7C2A6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2172339" cy="3905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Міжнародна організація з міграції (МОМ) в Україні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0155956" y="1496800"/>
            <a:ext cx="7103344" cy="8071982"/>
          </a:xfrm>
          <a:custGeom>
            <a:avLst/>
            <a:gdLst/>
            <a:ahLst/>
            <a:cxnLst/>
            <a:rect r="r" b="b" t="t" l="l"/>
            <a:pathLst>
              <a:path h="8071982" w="7103344">
                <a:moveTo>
                  <a:pt x="0" y="0"/>
                </a:moveTo>
                <a:lnTo>
                  <a:pt x="7103344" y="0"/>
                </a:lnTo>
                <a:lnTo>
                  <a:pt x="7103344" y="8071981"/>
                </a:lnTo>
                <a:lnTo>
                  <a:pt x="0" y="80719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895900" y="5201667"/>
            <a:ext cx="8248100" cy="1136255"/>
            <a:chOff x="0" y="0"/>
            <a:chExt cx="2172339" cy="29926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72339" cy="299261"/>
            </a:xfrm>
            <a:custGeom>
              <a:avLst/>
              <a:gdLst/>
              <a:ahLst/>
              <a:cxnLst/>
              <a:rect r="r" b="b" t="t" l="l"/>
              <a:pathLst>
                <a:path h="299261" w="2172339">
                  <a:moveTo>
                    <a:pt x="47870" y="0"/>
                  </a:moveTo>
                  <a:lnTo>
                    <a:pt x="2124469" y="0"/>
                  </a:lnTo>
                  <a:cubicBezTo>
                    <a:pt x="2137165" y="0"/>
                    <a:pt x="2149341" y="5043"/>
                    <a:pt x="2158318" y="14021"/>
                  </a:cubicBezTo>
                  <a:cubicBezTo>
                    <a:pt x="2167296" y="22998"/>
                    <a:pt x="2172339" y="35174"/>
                    <a:pt x="2172339" y="47870"/>
                  </a:cubicBezTo>
                  <a:lnTo>
                    <a:pt x="2172339" y="251390"/>
                  </a:lnTo>
                  <a:cubicBezTo>
                    <a:pt x="2172339" y="277828"/>
                    <a:pt x="2150907" y="299261"/>
                    <a:pt x="2124469" y="299261"/>
                  </a:cubicBezTo>
                  <a:lnTo>
                    <a:pt x="47870" y="299261"/>
                  </a:lnTo>
                  <a:cubicBezTo>
                    <a:pt x="21432" y="299261"/>
                    <a:pt x="0" y="277828"/>
                    <a:pt x="0" y="251390"/>
                  </a:cubicBezTo>
                  <a:lnTo>
                    <a:pt x="0" y="47870"/>
                  </a:lnTo>
                  <a:cubicBezTo>
                    <a:pt x="0" y="21432"/>
                    <a:pt x="21432" y="0"/>
                    <a:pt x="47870" y="0"/>
                  </a:cubicBezTo>
                  <a:close/>
                </a:path>
              </a:pathLst>
            </a:custGeom>
            <a:solidFill>
              <a:srgbClr val="D7C2A6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57150"/>
              <a:ext cx="2172339" cy="3564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Уповноважений з прав людини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028700" y="7926196"/>
            <a:ext cx="8248100" cy="1265912"/>
            <a:chOff x="0" y="0"/>
            <a:chExt cx="2172339" cy="33340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172339" cy="333409"/>
            </a:xfrm>
            <a:custGeom>
              <a:avLst/>
              <a:gdLst/>
              <a:ahLst/>
              <a:cxnLst/>
              <a:rect r="r" b="b" t="t" l="l"/>
              <a:pathLst>
                <a:path h="333409" w="2172339">
                  <a:moveTo>
                    <a:pt x="47870" y="0"/>
                  </a:moveTo>
                  <a:lnTo>
                    <a:pt x="2124469" y="0"/>
                  </a:lnTo>
                  <a:cubicBezTo>
                    <a:pt x="2137165" y="0"/>
                    <a:pt x="2149341" y="5043"/>
                    <a:pt x="2158318" y="14021"/>
                  </a:cubicBezTo>
                  <a:cubicBezTo>
                    <a:pt x="2167296" y="22998"/>
                    <a:pt x="2172339" y="35174"/>
                    <a:pt x="2172339" y="47870"/>
                  </a:cubicBezTo>
                  <a:lnTo>
                    <a:pt x="2172339" y="285539"/>
                  </a:lnTo>
                  <a:cubicBezTo>
                    <a:pt x="2172339" y="311977"/>
                    <a:pt x="2150907" y="333409"/>
                    <a:pt x="2124469" y="333409"/>
                  </a:cubicBezTo>
                  <a:lnTo>
                    <a:pt x="47870" y="333409"/>
                  </a:lnTo>
                  <a:cubicBezTo>
                    <a:pt x="21432" y="333409"/>
                    <a:pt x="0" y="311977"/>
                    <a:pt x="0" y="285539"/>
                  </a:cubicBezTo>
                  <a:lnTo>
                    <a:pt x="0" y="47870"/>
                  </a:lnTo>
                  <a:cubicBezTo>
                    <a:pt x="0" y="21432"/>
                    <a:pt x="21432" y="0"/>
                    <a:pt x="47870" y="0"/>
                  </a:cubicBezTo>
                  <a:close/>
                </a:path>
              </a:pathLst>
            </a:custGeom>
            <a:solidFill>
              <a:srgbClr val="D7C2A6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57150"/>
              <a:ext cx="2172339" cy="3905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Консульство або посольство України в країні перебування 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028700" y="6589916"/>
            <a:ext cx="8248100" cy="1136255"/>
            <a:chOff x="0" y="0"/>
            <a:chExt cx="2172339" cy="29926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172339" cy="299261"/>
            </a:xfrm>
            <a:custGeom>
              <a:avLst/>
              <a:gdLst/>
              <a:ahLst/>
              <a:cxnLst/>
              <a:rect r="r" b="b" t="t" l="l"/>
              <a:pathLst>
                <a:path h="299261" w="2172339">
                  <a:moveTo>
                    <a:pt x="47870" y="0"/>
                  </a:moveTo>
                  <a:lnTo>
                    <a:pt x="2124469" y="0"/>
                  </a:lnTo>
                  <a:cubicBezTo>
                    <a:pt x="2137165" y="0"/>
                    <a:pt x="2149341" y="5043"/>
                    <a:pt x="2158318" y="14021"/>
                  </a:cubicBezTo>
                  <a:cubicBezTo>
                    <a:pt x="2167296" y="22998"/>
                    <a:pt x="2172339" y="35174"/>
                    <a:pt x="2172339" y="47870"/>
                  </a:cubicBezTo>
                  <a:lnTo>
                    <a:pt x="2172339" y="251390"/>
                  </a:lnTo>
                  <a:cubicBezTo>
                    <a:pt x="2172339" y="277828"/>
                    <a:pt x="2150907" y="299261"/>
                    <a:pt x="2124469" y="299261"/>
                  </a:cubicBezTo>
                  <a:lnTo>
                    <a:pt x="47870" y="299261"/>
                  </a:lnTo>
                  <a:cubicBezTo>
                    <a:pt x="21432" y="299261"/>
                    <a:pt x="0" y="277828"/>
                    <a:pt x="0" y="251390"/>
                  </a:cubicBezTo>
                  <a:lnTo>
                    <a:pt x="0" y="47870"/>
                  </a:lnTo>
                  <a:cubicBezTo>
                    <a:pt x="0" y="21432"/>
                    <a:pt x="21432" y="0"/>
                    <a:pt x="47870" y="0"/>
                  </a:cubicBezTo>
                  <a:close/>
                </a:path>
              </a:pathLst>
            </a:custGeom>
            <a:solidFill>
              <a:srgbClr val="D7C2A6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57150"/>
              <a:ext cx="2172339" cy="3564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Місцеві органи поліції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10155956" y="65700"/>
            <a:ext cx="3259236" cy="2826646"/>
          </a:xfrm>
          <a:custGeom>
            <a:avLst/>
            <a:gdLst/>
            <a:ahLst/>
            <a:cxnLst/>
            <a:rect r="r" b="b" t="t" l="l"/>
            <a:pathLst>
              <a:path h="2826646" w="3259236">
                <a:moveTo>
                  <a:pt x="0" y="0"/>
                </a:moveTo>
                <a:lnTo>
                  <a:pt x="3259236" y="0"/>
                </a:lnTo>
                <a:lnTo>
                  <a:pt x="3259236" y="2826646"/>
                </a:lnTo>
                <a:lnTo>
                  <a:pt x="0" y="28266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7416601" y="6088927"/>
            <a:ext cx="2963410" cy="2138233"/>
          </a:xfrm>
          <a:custGeom>
            <a:avLst/>
            <a:gdLst/>
            <a:ahLst/>
            <a:cxnLst/>
            <a:rect r="r" b="b" t="t" l="l"/>
            <a:pathLst>
              <a:path h="2138233" w="2963410">
                <a:moveTo>
                  <a:pt x="0" y="0"/>
                </a:moveTo>
                <a:lnTo>
                  <a:pt x="2963409" y="0"/>
                </a:lnTo>
                <a:lnTo>
                  <a:pt x="2963409" y="2138233"/>
                </a:lnTo>
                <a:lnTo>
                  <a:pt x="0" y="2138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438568" y="4173880"/>
            <a:ext cx="1492079" cy="1492079"/>
          </a:xfrm>
          <a:custGeom>
            <a:avLst/>
            <a:gdLst/>
            <a:ahLst/>
            <a:cxnLst/>
            <a:rect r="r" b="b" t="t" l="l"/>
            <a:pathLst>
              <a:path h="1492079" w="1492079">
                <a:moveTo>
                  <a:pt x="0" y="0"/>
                </a:moveTo>
                <a:lnTo>
                  <a:pt x="1492079" y="0"/>
                </a:lnTo>
                <a:lnTo>
                  <a:pt x="1492079" y="1492079"/>
                </a:lnTo>
                <a:lnTo>
                  <a:pt x="0" y="14920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2141583" y="1025585"/>
            <a:ext cx="10550035" cy="689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true">
                <a:solidFill>
                  <a:srgbClr val="282027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Куди звертатися за допомогою?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55754" y="2426360"/>
            <a:ext cx="8310472" cy="1166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82027"/>
                </a:solidFill>
                <a:latin typeface="Kollektif"/>
                <a:ea typeface="Kollektif"/>
                <a:cs typeface="Kollektif"/>
                <a:sym typeface="Kollektif"/>
              </a:rPr>
              <a:t>Національна гаряча лінія з протидії торгівлі людьми: 527 або 0-800-505-501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3CD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40584" y="1028700"/>
            <a:ext cx="901947" cy="936200"/>
            <a:chOff x="0" y="0"/>
            <a:chExt cx="237550" cy="2465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7550" cy="246571"/>
            </a:xfrm>
            <a:custGeom>
              <a:avLst/>
              <a:gdLst/>
              <a:ahLst/>
              <a:cxnLst/>
              <a:rect r="r" b="b" t="t" l="l"/>
              <a:pathLst>
                <a:path h="246571" w="237550">
                  <a:moveTo>
                    <a:pt x="0" y="0"/>
                  </a:moveTo>
                  <a:lnTo>
                    <a:pt x="237550" y="0"/>
                  </a:lnTo>
                  <a:lnTo>
                    <a:pt x="237550" y="246571"/>
                  </a:lnTo>
                  <a:lnTo>
                    <a:pt x="0" y="246571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7550" cy="2846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140584" y="1917264"/>
            <a:ext cx="9089451" cy="47635"/>
            <a:chOff x="0" y="0"/>
            <a:chExt cx="2393929" cy="1254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93929" cy="12546"/>
            </a:xfrm>
            <a:custGeom>
              <a:avLst/>
              <a:gdLst/>
              <a:ahLst/>
              <a:cxnLst/>
              <a:rect r="r" b="b" t="t" l="l"/>
              <a:pathLst>
                <a:path h="12546" w="2393929">
                  <a:moveTo>
                    <a:pt x="0" y="0"/>
                  </a:moveTo>
                  <a:lnTo>
                    <a:pt x="2393929" y="0"/>
                  </a:lnTo>
                  <a:lnTo>
                    <a:pt x="2393929" y="12546"/>
                  </a:lnTo>
                  <a:lnTo>
                    <a:pt x="0" y="12546"/>
                  </a:lnTo>
                  <a:close/>
                </a:path>
              </a:pathLst>
            </a:custGeom>
            <a:solidFill>
              <a:srgbClr val="5B352E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393929" cy="506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8267638" y="1186318"/>
            <a:ext cx="689730" cy="585408"/>
          </a:xfrm>
          <a:custGeom>
            <a:avLst/>
            <a:gdLst/>
            <a:ahLst/>
            <a:cxnLst/>
            <a:rect r="r" b="b" t="t" l="l"/>
            <a:pathLst>
              <a:path h="585408" w="689730">
                <a:moveTo>
                  <a:pt x="0" y="0"/>
                </a:moveTo>
                <a:lnTo>
                  <a:pt x="689730" y="0"/>
                </a:lnTo>
                <a:lnTo>
                  <a:pt x="689730" y="585409"/>
                </a:lnTo>
                <a:lnTo>
                  <a:pt x="0" y="585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8591558" y="2496245"/>
            <a:ext cx="9295551" cy="1286825"/>
            <a:chOff x="0" y="0"/>
            <a:chExt cx="2448211" cy="33891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48211" cy="338917"/>
            </a:xfrm>
            <a:custGeom>
              <a:avLst/>
              <a:gdLst/>
              <a:ahLst/>
              <a:cxnLst/>
              <a:rect r="r" b="b" t="t" l="l"/>
              <a:pathLst>
                <a:path h="338917" w="2448211">
                  <a:moveTo>
                    <a:pt x="42476" y="0"/>
                  </a:moveTo>
                  <a:lnTo>
                    <a:pt x="2405735" y="0"/>
                  </a:lnTo>
                  <a:cubicBezTo>
                    <a:pt x="2429194" y="0"/>
                    <a:pt x="2448211" y="19017"/>
                    <a:pt x="2448211" y="42476"/>
                  </a:cubicBezTo>
                  <a:lnTo>
                    <a:pt x="2448211" y="296441"/>
                  </a:lnTo>
                  <a:cubicBezTo>
                    <a:pt x="2448211" y="319900"/>
                    <a:pt x="2429194" y="338917"/>
                    <a:pt x="2405735" y="338917"/>
                  </a:cubicBezTo>
                  <a:lnTo>
                    <a:pt x="42476" y="338917"/>
                  </a:lnTo>
                  <a:cubicBezTo>
                    <a:pt x="19017" y="338917"/>
                    <a:pt x="0" y="319900"/>
                    <a:pt x="0" y="296441"/>
                  </a:cubicBezTo>
                  <a:lnTo>
                    <a:pt x="0" y="42476"/>
                  </a:lnTo>
                  <a:cubicBezTo>
                    <a:pt x="0" y="19017"/>
                    <a:pt x="19017" y="0"/>
                    <a:pt x="42476" y="0"/>
                  </a:cubicBezTo>
                  <a:close/>
                </a:path>
              </a:pathLst>
            </a:custGeom>
            <a:solidFill>
              <a:srgbClr val="C5BE82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2448211" cy="3865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Завжди повідомляйте своїм близьким про свої плани та місцеперебування.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763724" y="2733460"/>
            <a:ext cx="7150510" cy="6524840"/>
          </a:xfrm>
          <a:custGeom>
            <a:avLst/>
            <a:gdLst/>
            <a:ahLst/>
            <a:cxnLst/>
            <a:rect r="r" b="b" t="t" l="l"/>
            <a:pathLst>
              <a:path h="6524840" w="7150510">
                <a:moveTo>
                  <a:pt x="0" y="0"/>
                </a:moveTo>
                <a:lnTo>
                  <a:pt x="7150510" y="0"/>
                </a:lnTo>
                <a:lnTo>
                  <a:pt x="7150510" y="6524840"/>
                </a:lnTo>
                <a:lnTo>
                  <a:pt x="0" y="6524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8612503" y="5944735"/>
            <a:ext cx="9295551" cy="1286825"/>
            <a:chOff x="0" y="0"/>
            <a:chExt cx="2448211" cy="33891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48211" cy="338917"/>
            </a:xfrm>
            <a:custGeom>
              <a:avLst/>
              <a:gdLst/>
              <a:ahLst/>
              <a:cxnLst/>
              <a:rect r="r" b="b" t="t" l="l"/>
              <a:pathLst>
                <a:path h="338917" w="2448211">
                  <a:moveTo>
                    <a:pt x="42476" y="0"/>
                  </a:moveTo>
                  <a:lnTo>
                    <a:pt x="2405735" y="0"/>
                  </a:lnTo>
                  <a:cubicBezTo>
                    <a:pt x="2429194" y="0"/>
                    <a:pt x="2448211" y="19017"/>
                    <a:pt x="2448211" y="42476"/>
                  </a:cubicBezTo>
                  <a:lnTo>
                    <a:pt x="2448211" y="296441"/>
                  </a:lnTo>
                  <a:cubicBezTo>
                    <a:pt x="2448211" y="319900"/>
                    <a:pt x="2429194" y="338917"/>
                    <a:pt x="2405735" y="338917"/>
                  </a:cubicBezTo>
                  <a:lnTo>
                    <a:pt x="42476" y="338917"/>
                  </a:lnTo>
                  <a:cubicBezTo>
                    <a:pt x="19017" y="338917"/>
                    <a:pt x="0" y="319900"/>
                    <a:pt x="0" y="296441"/>
                  </a:cubicBezTo>
                  <a:lnTo>
                    <a:pt x="0" y="42476"/>
                  </a:lnTo>
                  <a:cubicBezTo>
                    <a:pt x="0" y="19017"/>
                    <a:pt x="19017" y="0"/>
                    <a:pt x="42476" y="0"/>
                  </a:cubicBezTo>
                  <a:close/>
                </a:path>
              </a:pathLst>
            </a:custGeom>
            <a:solidFill>
              <a:srgbClr val="C5BE8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2448211" cy="3865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Шукайте подальше навчання або роботу тільки через перевірені агентства.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7227417" y="4219760"/>
            <a:ext cx="9295551" cy="1286825"/>
            <a:chOff x="0" y="0"/>
            <a:chExt cx="2448211" cy="33891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48211" cy="338917"/>
            </a:xfrm>
            <a:custGeom>
              <a:avLst/>
              <a:gdLst/>
              <a:ahLst/>
              <a:cxnLst/>
              <a:rect r="r" b="b" t="t" l="l"/>
              <a:pathLst>
                <a:path h="338917" w="2448211">
                  <a:moveTo>
                    <a:pt x="42476" y="0"/>
                  </a:moveTo>
                  <a:lnTo>
                    <a:pt x="2405735" y="0"/>
                  </a:lnTo>
                  <a:cubicBezTo>
                    <a:pt x="2429194" y="0"/>
                    <a:pt x="2448211" y="19017"/>
                    <a:pt x="2448211" y="42476"/>
                  </a:cubicBezTo>
                  <a:lnTo>
                    <a:pt x="2448211" y="296441"/>
                  </a:lnTo>
                  <a:cubicBezTo>
                    <a:pt x="2448211" y="319900"/>
                    <a:pt x="2429194" y="338917"/>
                    <a:pt x="2405735" y="338917"/>
                  </a:cubicBezTo>
                  <a:lnTo>
                    <a:pt x="42476" y="338917"/>
                  </a:lnTo>
                  <a:cubicBezTo>
                    <a:pt x="19017" y="338917"/>
                    <a:pt x="0" y="319900"/>
                    <a:pt x="0" y="296441"/>
                  </a:cubicBezTo>
                  <a:lnTo>
                    <a:pt x="0" y="42476"/>
                  </a:lnTo>
                  <a:cubicBezTo>
                    <a:pt x="0" y="19017"/>
                    <a:pt x="19017" y="0"/>
                    <a:pt x="42476" y="0"/>
                  </a:cubicBezTo>
                  <a:close/>
                </a:path>
              </a:pathLst>
            </a:custGeom>
            <a:solidFill>
              <a:srgbClr val="C5BE82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2448211" cy="3865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Не довіряйте незнайомцям, які пропонують підозріло вигідні можливості.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914234" y="7669711"/>
            <a:ext cx="9295551" cy="1286825"/>
            <a:chOff x="0" y="0"/>
            <a:chExt cx="2448211" cy="33891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448211" cy="338917"/>
            </a:xfrm>
            <a:custGeom>
              <a:avLst/>
              <a:gdLst/>
              <a:ahLst/>
              <a:cxnLst/>
              <a:rect r="r" b="b" t="t" l="l"/>
              <a:pathLst>
                <a:path h="338917" w="2448211">
                  <a:moveTo>
                    <a:pt x="42476" y="0"/>
                  </a:moveTo>
                  <a:lnTo>
                    <a:pt x="2405735" y="0"/>
                  </a:lnTo>
                  <a:cubicBezTo>
                    <a:pt x="2429194" y="0"/>
                    <a:pt x="2448211" y="19017"/>
                    <a:pt x="2448211" y="42476"/>
                  </a:cubicBezTo>
                  <a:lnTo>
                    <a:pt x="2448211" y="296441"/>
                  </a:lnTo>
                  <a:cubicBezTo>
                    <a:pt x="2448211" y="319900"/>
                    <a:pt x="2429194" y="338917"/>
                    <a:pt x="2405735" y="338917"/>
                  </a:cubicBezTo>
                  <a:lnTo>
                    <a:pt x="42476" y="338917"/>
                  </a:lnTo>
                  <a:cubicBezTo>
                    <a:pt x="19017" y="338917"/>
                    <a:pt x="0" y="319900"/>
                    <a:pt x="0" y="296441"/>
                  </a:cubicBezTo>
                  <a:lnTo>
                    <a:pt x="0" y="42476"/>
                  </a:lnTo>
                  <a:cubicBezTo>
                    <a:pt x="0" y="19017"/>
                    <a:pt x="19017" y="0"/>
                    <a:pt x="42476" y="0"/>
                  </a:cubicBezTo>
                  <a:close/>
                </a:path>
              </a:pathLst>
            </a:custGeom>
            <a:solidFill>
              <a:srgbClr val="C5BE8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2448211" cy="3865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Будьте обережні при спілкуванні в соціальних мережах.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880610" y="0"/>
            <a:ext cx="3987840" cy="3502048"/>
          </a:xfrm>
          <a:custGeom>
            <a:avLst/>
            <a:gdLst/>
            <a:ahLst/>
            <a:cxnLst/>
            <a:rect r="r" b="b" t="t" l="l"/>
            <a:pathLst>
              <a:path h="3502048" w="3987840">
                <a:moveTo>
                  <a:pt x="0" y="0"/>
                </a:moveTo>
                <a:lnTo>
                  <a:pt x="3987840" y="0"/>
                </a:lnTo>
                <a:lnTo>
                  <a:pt x="3987840" y="3502048"/>
                </a:lnTo>
                <a:lnTo>
                  <a:pt x="0" y="35020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1501439">
            <a:off x="13585289" y="8434148"/>
            <a:ext cx="3686587" cy="2354807"/>
          </a:xfrm>
          <a:custGeom>
            <a:avLst/>
            <a:gdLst/>
            <a:ahLst/>
            <a:cxnLst/>
            <a:rect r="r" b="b" t="t" l="l"/>
            <a:pathLst>
              <a:path h="2354807" w="3686587">
                <a:moveTo>
                  <a:pt x="0" y="0"/>
                </a:moveTo>
                <a:lnTo>
                  <a:pt x="3686586" y="0"/>
                </a:lnTo>
                <a:lnTo>
                  <a:pt x="3686586" y="2354807"/>
                </a:lnTo>
                <a:lnTo>
                  <a:pt x="0" y="2354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9253467" y="1025585"/>
            <a:ext cx="8005833" cy="132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true">
                <a:solidFill>
                  <a:srgbClr val="282027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Поради для дітей та підлітків</a:t>
            </a:r>
          </a:p>
          <a:p>
            <a:pPr algn="l">
              <a:lnSpc>
                <a:spcPts val="5040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DAGTRgtecO0</dc:identifier>
  <dcterms:modified xsi:type="dcterms:W3CDTF">2011-08-01T06:04:30Z</dcterms:modified>
  <cp:revision>1</cp:revision>
  <dc:title>Європейський день протидії торгівлі людьми</dc:title>
</cp:coreProperties>
</file>