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507" r:id="rId3"/>
    <p:sldId id="3508" r:id="rId4"/>
    <p:sldId id="3517" r:id="rId5"/>
    <p:sldId id="3506" r:id="rId6"/>
    <p:sldId id="3509" r:id="rId7"/>
    <p:sldId id="3510" r:id="rId8"/>
    <p:sldId id="3511" r:id="rId9"/>
    <p:sldId id="3512" r:id="rId10"/>
    <p:sldId id="3513" r:id="rId11"/>
    <p:sldId id="3514" r:id="rId12"/>
    <p:sldId id="3518" r:id="rId13"/>
    <p:sldId id="3519" r:id="rId14"/>
    <p:sldId id="3515" r:id="rId15"/>
    <p:sldId id="3520" r:id="rId16"/>
    <p:sldId id="3521" r:id="rId17"/>
    <p:sldId id="3522" r:id="rId18"/>
    <p:sldId id="3525" r:id="rId19"/>
    <p:sldId id="3523" r:id="rId20"/>
    <p:sldId id="3526" r:id="rId21"/>
    <p:sldId id="3527" r:id="rId22"/>
    <p:sldId id="3528" r:id="rId23"/>
    <p:sldId id="3529" r:id="rId24"/>
    <p:sldId id="3532" r:id="rId25"/>
    <p:sldId id="3533" r:id="rId26"/>
    <p:sldId id="3534" r:id="rId27"/>
    <p:sldId id="3530" r:id="rId28"/>
    <p:sldId id="3535" r:id="rId29"/>
    <p:sldId id="3536" r:id="rId30"/>
    <p:sldId id="3537" r:id="rId31"/>
    <p:sldId id="3538" r:id="rId32"/>
    <p:sldId id="3551" r:id="rId33"/>
    <p:sldId id="3552" r:id="rId34"/>
    <p:sldId id="3539" r:id="rId35"/>
    <p:sldId id="3540" r:id="rId36"/>
    <p:sldId id="3541" r:id="rId37"/>
    <p:sldId id="3545" r:id="rId38"/>
    <p:sldId id="3542" r:id="rId39"/>
    <p:sldId id="3543" r:id="rId40"/>
    <p:sldId id="3548" r:id="rId41"/>
    <p:sldId id="3549" r:id="rId42"/>
    <p:sldId id="3550" r:id="rId43"/>
    <p:sldId id="1732" r:id="rId44"/>
    <p:sldId id="2593" r:id="rId45"/>
    <p:sldId id="259" r:id="rId46"/>
    <p:sldId id="2635" r:id="rId47"/>
    <p:sldId id="304" r:id="rId4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424953"/>
    <a:srgbClr val="FFFFFF"/>
    <a:srgbClr val="DAECF6"/>
    <a:srgbClr val="0072B8"/>
    <a:srgbClr val="95D600"/>
    <a:srgbClr val="44C676"/>
    <a:srgbClr val="19426B"/>
    <a:srgbClr val="E1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9" autoAdjust="0"/>
    <p:restoredTop sz="94816" autoAdjust="0"/>
  </p:normalViewPr>
  <p:slideViewPr>
    <p:cSldViewPr snapToGrid="0">
      <p:cViewPr varScale="1">
        <p:scale>
          <a:sx n="77" d="100"/>
          <a:sy n="77" d="100"/>
        </p:scale>
        <p:origin x="85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види сучасних комп’ютерів; 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uk-UA" sz="5400" b="1" i="1" noProof="0" dirty="0"/>
            <a:t>У цьому пункті йтиметься про: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500F38BA-6018-49E3-AB89-1D2C727705D6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застосування комп’ютерів;</a:t>
          </a:r>
        </a:p>
      </dgm:t>
    </dgm:pt>
    <dgm:pt modelId="{E338B0B6-CF75-4318-B9F7-78221AEBC561}" type="parTrans" cxnId="{4933613D-8C66-4C6C-96AF-1908CDF8050F}">
      <dgm:prSet/>
      <dgm:spPr/>
      <dgm:t>
        <a:bodyPr/>
        <a:lstStyle/>
        <a:p>
          <a:endParaRPr lang="uk-UA"/>
        </a:p>
      </dgm:t>
    </dgm:pt>
    <dgm:pt modelId="{AD5C6747-45F6-47A2-9FF6-97164EBF6A1B}" type="sibTrans" cxnId="{4933613D-8C66-4C6C-96AF-1908CDF8050F}">
      <dgm:prSet/>
      <dgm:spPr/>
      <dgm:t>
        <a:bodyPr/>
        <a:lstStyle/>
        <a:p>
          <a:endParaRPr lang="uk-UA"/>
        </a:p>
      </dgm:t>
    </dgm:pt>
    <dgm:pt modelId="{156F9687-1B8D-4E0A-BAE4-AC688361E025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основні напрями використання комп’ютерів;</a:t>
          </a:r>
        </a:p>
      </dgm:t>
    </dgm:pt>
    <dgm:pt modelId="{1D1DF605-E075-4406-A26B-552475A29ACC}" type="parTrans" cxnId="{A2B51D04-188F-415F-BF68-C4105B3E76C6}">
      <dgm:prSet/>
      <dgm:spPr/>
      <dgm:t>
        <a:bodyPr/>
        <a:lstStyle/>
        <a:p>
          <a:endParaRPr lang="uk-UA"/>
        </a:p>
      </dgm:t>
    </dgm:pt>
    <dgm:pt modelId="{5013FEEA-CC2E-44E4-8BD9-FED7E651DFD1}" type="sibTrans" cxnId="{A2B51D04-188F-415F-BF68-C4105B3E76C6}">
      <dgm:prSet/>
      <dgm:spPr/>
      <dgm:t>
        <a:bodyPr/>
        <a:lstStyle/>
        <a:p>
          <a:endParaRPr lang="uk-UA"/>
        </a:p>
      </dgm:t>
    </dgm:pt>
    <dgm:pt modelId="{1043E1EE-C1A0-40FF-86C7-7B3CA85066BC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діагностику апаратної та програмної складової комп’ютера, усунення збоїв у їх роботі;</a:t>
          </a:r>
        </a:p>
      </dgm:t>
    </dgm:pt>
    <dgm:pt modelId="{512870EA-BC64-48DC-9013-E109420B5213}" type="parTrans" cxnId="{F68778F0-E016-4168-8979-94675A224835}">
      <dgm:prSet/>
      <dgm:spPr/>
      <dgm:t>
        <a:bodyPr/>
        <a:lstStyle/>
        <a:p>
          <a:endParaRPr lang="uk-UA"/>
        </a:p>
      </dgm:t>
    </dgm:pt>
    <dgm:pt modelId="{F430D45A-973A-4A61-9691-F88AD1B1D598}" type="sibTrans" cxnId="{F68778F0-E016-4168-8979-94675A224835}">
      <dgm:prSet/>
      <dgm:spPr/>
      <dgm:t>
        <a:bodyPr/>
        <a:lstStyle/>
        <a:p>
          <a:endParaRPr lang="uk-UA"/>
        </a:p>
      </dgm:t>
    </dgm:pt>
    <dgm:pt modelId="{C6E75972-791C-4C0F-8E71-76C4E980C743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добір складових комп’ютера залежно від його призначення.</a:t>
          </a:r>
        </a:p>
      </dgm:t>
    </dgm:pt>
    <dgm:pt modelId="{59DAC8FF-D719-4C71-8454-8545861D75D0}" type="parTrans" cxnId="{8E685056-4D1E-45F0-B547-E49BD5421961}">
      <dgm:prSet/>
      <dgm:spPr/>
      <dgm:t>
        <a:bodyPr/>
        <a:lstStyle/>
        <a:p>
          <a:endParaRPr lang="uk-UA"/>
        </a:p>
      </dgm:t>
    </dgm:pt>
    <dgm:pt modelId="{404124DC-9B08-4615-BF3A-A2D8FF676160}" type="sibTrans" cxnId="{8E685056-4D1E-45F0-B547-E49BD5421961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</dgm:pt>
    <dgm:pt modelId="{FDAEBB61-C5ED-4133-A2F7-DAB9B333103F}" type="pres">
      <dgm:prSet presAssocID="{60CDE318-31FA-4F04-9607-291D96EE6197}" presName="parentText" presStyleLbl="node1" presStyleIdx="0" presStyleCnt="1" custLinFactNeighborY="-1840">
        <dgm:presLayoutVars>
          <dgm:chMax val="0"/>
          <dgm:bulletEnabled val="1"/>
        </dgm:presLayoutVars>
      </dgm:prSet>
      <dgm:spPr/>
    </dgm:pt>
    <dgm:pt modelId="{025CB6B8-CA2B-431B-8414-06FEB88A9357}" type="pres">
      <dgm:prSet presAssocID="{60CDE318-31FA-4F04-9607-291D96EE619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2B51D04-188F-415F-BF68-C4105B3E76C6}" srcId="{60CDE318-31FA-4F04-9607-291D96EE6197}" destId="{156F9687-1B8D-4E0A-BAE4-AC688361E025}" srcOrd="2" destOrd="0" parTransId="{1D1DF605-E075-4406-A26B-552475A29ACC}" sibTransId="{5013FEEA-CC2E-44E4-8BD9-FED7E651DFD1}"/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2FF96625-7FBE-4682-A4CD-296DE29E0A13}" type="presOf" srcId="{1043E1EE-C1A0-40FF-86C7-7B3CA85066BC}" destId="{025CB6B8-CA2B-431B-8414-06FEB88A9357}" srcOrd="0" destOrd="3" presId="urn:microsoft.com/office/officeart/2005/8/layout/vList2"/>
    <dgm:cxn modelId="{9A2B6626-A123-41EE-B346-9A471732876C}" type="presOf" srcId="{156F9687-1B8D-4E0A-BAE4-AC688361E025}" destId="{025CB6B8-CA2B-431B-8414-06FEB88A9357}" srcOrd="0" destOrd="2" presId="urn:microsoft.com/office/officeart/2005/8/layout/vList2"/>
    <dgm:cxn modelId="{6F2D282B-73A0-482E-83C3-CEB04D3BC695}" type="presOf" srcId="{C6E75972-791C-4C0F-8E71-76C4E980C743}" destId="{025CB6B8-CA2B-431B-8414-06FEB88A9357}" srcOrd="0" destOrd="4" presId="urn:microsoft.com/office/officeart/2005/8/layout/vList2"/>
    <dgm:cxn modelId="{4933613D-8C66-4C6C-96AF-1908CDF8050F}" srcId="{60CDE318-31FA-4F04-9607-291D96EE6197}" destId="{500F38BA-6018-49E3-AB89-1D2C727705D6}" srcOrd="1" destOrd="0" parTransId="{E338B0B6-CF75-4318-B9F7-78221AEBC561}" sibTransId="{AD5C6747-45F6-47A2-9FF6-97164EBF6A1B}"/>
    <dgm:cxn modelId="{8E685056-4D1E-45F0-B547-E49BD5421961}" srcId="{60CDE318-31FA-4F04-9607-291D96EE6197}" destId="{C6E75972-791C-4C0F-8E71-76C4E980C743}" srcOrd="4" destOrd="0" parTransId="{59DAC8FF-D719-4C71-8454-8545861D75D0}" sibTransId="{404124DC-9B08-4615-BF3A-A2D8FF676160}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CBFECF58-7AD3-4701-BB29-55BC501F5025}" type="presOf" srcId="{500F38BA-6018-49E3-AB89-1D2C727705D6}" destId="{025CB6B8-CA2B-431B-8414-06FEB88A9357}" srcOrd="0" destOrd="1" presId="urn:microsoft.com/office/officeart/2005/8/layout/vList2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F68778F0-E016-4168-8979-94675A224835}" srcId="{60CDE318-31FA-4F04-9607-291D96EE6197}" destId="{1043E1EE-C1A0-40FF-86C7-7B3CA85066BC}" srcOrd="3" destOrd="0" parTransId="{512870EA-BC64-48DC-9013-E109420B5213}" sibTransId="{F430D45A-973A-4A61-9691-F88AD1B1D598}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194428"/>
          <a:ext cx="12050141" cy="212940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400" b="1" i="1" kern="1200" noProof="0" dirty="0"/>
            <a:t>У цьому пункті йтиметься про:</a:t>
          </a:r>
        </a:p>
      </dsp:txBody>
      <dsp:txXfrm>
        <a:off x="103949" y="298377"/>
        <a:ext cx="11842243" cy="1921502"/>
      </dsp:txXfrm>
    </dsp:sp>
    <dsp:sp modelId="{025CB6B8-CA2B-431B-8414-06FEB88A9357}">
      <dsp:nvSpPr>
        <dsp:cNvPr id="0" name=""/>
        <dsp:cNvSpPr/>
      </dsp:nvSpPr>
      <dsp:spPr>
        <a:xfrm>
          <a:off x="0" y="2373152"/>
          <a:ext cx="12050141" cy="2680650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2700" i="1" kern="1200" noProof="0" dirty="0"/>
            <a:t>види сучасних комп’ютерів;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2700" i="1" kern="1200" noProof="0" dirty="0"/>
            <a:t>застосування комп’ютерів;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2700" i="1" kern="1200" noProof="0" dirty="0"/>
            <a:t>основні напрями використання комп’ютерів;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2700" i="1" kern="1200" noProof="0" dirty="0"/>
            <a:t>діагностику апаратної та програмної складової комп’ютера, усунення збоїв у їх роботі;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2700" i="1" kern="1200" noProof="0" dirty="0"/>
            <a:t>добір складових комп’ютера залежно від його призначення.</a:t>
          </a:r>
        </a:p>
      </dsp:txBody>
      <dsp:txXfrm>
        <a:off x="0" y="2373152"/>
        <a:ext cx="12050141" cy="2680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2FAC1995-4A51-4914-BF0F-4BE996FA8C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C5200A0-DD07-4ADB-B361-8EFFBBBBF8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2EB46-8324-41AE-9916-5BF916232DAA}" type="datetimeFigureOut">
              <a:rPr lang="uk-UA" smtClean="0"/>
              <a:t>07.06.2025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C2197B9-0359-44EE-B9F3-E26A085EEB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1D8A22F-EBA9-452A-A764-FA46DAD62F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2F5F6-637A-4C41-B9AB-B66295DD26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0967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07.06.2025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CB05D-96F8-4967-8A65-A7CBBD7B18D0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295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CB05D-96F8-4967-8A65-A7CBBD7B18D0}" type="slidenum">
              <a:rPr lang="uk-UA" smtClean="0"/>
              <a:t>45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694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>
            <a:extLst>
              <a:ext uri="{FF2B5EF4-FFF2-40B4-BE49-F238E27FC236}">
                <a16:creationId xmlns:a16="http://schemas.microsoft.com/office/drawing/2014/main" id="{B6A83720-4C77-4CCB-9AE5-487AAA9B46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443E9914-E74F-4338-937F-4C50FDE7352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09B387FD-CE15-4C7D-B23F-3108C7712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947" y="203189"/>
            <a:ext cx="6191410" cy="2791689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0" name="Підзаголовок 2">
            <a:extLst>
              <a:ext uri="{FF2B5EF4-FFF2-40B4-BE49-F238E27FC236}">
                <a16:creationId xmlns:a16="http://schemas.microsoft.com/office/drawing/2014/main" id="{534F0EA6-0416-403C-A9D3-C514548716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7947" y="3184362"/>
            <a:ext cx="6363424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1E70D71-97A9-401B-852F-CD7C0BF878C9}"/>
              </a:ext>
            </a:extLst>
          </p:cNvPr>
          <p:cNvGrpSpPr/>
          <p:nvPr userDrawn="1"/>
        </p:nvGrpSpPr>
        <p:grpSpPr>
          <a:xfrm>
            <a:off x="110888" y="992033"/>
            <a:ext cx="6123569" cy="4834253"/>
            <a:chOff x="498986" y="752629"/>
            <a:chExt cx="5959414" cy="4704661"/>
          </a:xfrm>
        </p:grpSpPr>
        <p:grpSp>
          <p:nvGrpSpPr>
            <p:cNvPr id="32" name="Графіка 3">
              <a:extLst>
                <a:ext uri="{FF2B5EF4-FFF2-40B4-BE49-F238E27FC236}">
                  <a16:creationId xmlns:a16="http://schemas.microsoft.com/office/drawing/2014/main" id="{F3BA773E-99BE-4FAD-958A-57FF0CB070CD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34" name="Полілінія: фігура 33">
                <a:extLst>
                  <a:ext uri="{FF2B5EF4-FFF2-40B4-BE49-F238E27FC236}">
                    <a16:creationId xmlns:a16="http://schemas.microsoft.com/office/drawing/2014/main" id="{3EF28F4A-727E-450A-B3D4-B8ABB9818A1D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35" name="Графіка 3">
                <a:extLst>
                  <a:ext uri="{FF2B5EF4-FFF2-40B4-BE49-F238E27FC236}">
                    <a16:creationId xmlns:a16="http://schemas.microsoft.com/office/drawing/2014/main" id="{A68FB8AA-7D43-4FDA-983C-2B71A4A5D4EC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7" name="Полілінія: фігура 36">
                  <a:extLst>
                    <a:ext uri="{FF2B5EF4-FFF2-40B4-BE49-F238E27FC236}">
                      <a16:creationId xmlns:a16="http://schemas.microsoft.com/office/drawing/2014/main" id="{A0807FBC-70CA-4C5D-A952-CC1F4A611694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8" name="Полілінія: фігура 37">
                  <a:extLst>
                    <a:ext uri="{FF2B5EF4-FFF2-40B4-BE49-F238E27FC236}">
                      <a16:creationId xmlns:a16="http://schemas.microsoft.com/office/drawing/2014/main" id="{332161F8-A4A4-426F-A7C2-1B05619BED64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9" name="Полілінія: фігура 38">
                  <a:extLst>
                    <a:ext uri="{FF2B5EF4-FFF2-40B4-BE49-F238E27FC236}">
                      <a16:creationId xmlns:a16="http://schemas.microsoft.com/office/drawing/2014/main" id="{53001464-2EB6-43BB-A07C-3420EE3117E8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0" name="Полілінія: фігура 39">
                  <a:extLst>
                    <a:ext uri="{FF2B5EF4-FFF2-40B4-BE49-F238E27FC236}">
                      <a16:creationId xmlns:a16="http://schemas.microsoft.com/office/drawing/2014/main" id="{C62804CF-175B-4FCD-BB57-4DC124921EBA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1" name="Полілінія: фігура 40">
                  <a:extLst>
                    <a:ext uri="{FF2B5EF4-FFF2-40B4-BE49-F238E27FC236}">
                      <a16:creationId xmlns:a16="http://schemas.microsoft.com/office/drawing/2014/main" id="{6BC69A8A-475B-464E-9170-93B2F71B2F01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6" name="Полілінія: фігура 35">
                <a:extLst>
                  <a:ext uri="{FF2B5EF4-FFF2-40B4-BE49-F238E27FC236}">
                    <a16:creationId xmlns:a16="http://schemas.microsoft.com/office/drawing/2014/main" id="{28833422-F903-4150-B499-ABB45FA44193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33" name="Прямокутник: округлені кути 32">
              <a:extLst>
                <a:ext uri="{FF2B5EF4-FFF2-40B4-BE49-F238E27FC236}">
                  <a16:creationId xmlns:a16="http://schemas.microsoft.com/office/drawing/2014/main" id="{76701FD3-0772-4712-80A3-06637E9849F7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72CB2AC2-81BF-422F-B2ED-9C2E21611805}"/>
              </a:ext>
            </a:extLst>
          </p:cNvPr>
          <p:cNvSpPr/>
          <p:nvPr userDrawn="1"/>
        </p:nvSpPr>
        <p:spPr>
          <a:xfrm>
            <a:off x="840927" y="1370500"/>
            <a:ext cx="4408377" cy="806701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Інформатика 8</a:t>
            </a:r>
          </a:p>
        </p:txBody>
      </p:sp>
      <p:sp>
        <p:nvSpPr>
          <p:cNvPr id="43" name="Прямокутник 42">
            <a:hlinkClick r:id="rId2"/>
            <a:extLst>
              <a:ext uri="{FF2B5EF4-FFF2-40B4-BE49-F238E27FC236}">
                <a16:creationId xmlns:a16="http://schemas.microsoft.com/office/drawing/2014/main" id="{D40A3F7C-BFEC-4CD7-986B-B77CCC325974}"/>
              </a:ext>
            </a:extLst>
          </p:cNvPr>
          <p:cNvSpPr/>
          <p:nvPr userDrawn="1"/>
        </p:nvSpPr>
        <p:spPr>
          <a:xfrm>
            <a:off x="3496407" y="3413512"/>
            <a:ext cx="1991775" cy="4034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1600" b="1" kern="0" dirty="0">
              <a:solidFill>
                <a:srgbClr val="40404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0A1BA06D-A892-4CB9-A167-AD912295EF50}"/>
              </a:ext>
            </a:extLst>
          </p:cNvPr>
          <p:cNvSpPr/>
          <p:nvPr userDrawn="1"/>
        </p:nvSpPr>
        <p:spPr>
          <a:xfrm>
            <a:off x="840927" y="2967652"/>
            <a:ext cx="1582233" cy="442463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за підручником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A43A45D0-1CC7-4643-9389-58345D2D39AA}"/>
              </a:ext>
            </a:extLst>
          </p:cNvPr>
          <p:cNvSpPr/>
          <p:nvPr userDrawn="1"/>
        </p:nvSpPr>
        <p:spPr>
          <a:xfrm>
            <a:off x="1133931" y="3338852"/>
            <a:ext cx="2201553" cy="381395"/>
          </a:xfrm>
          <a:prstGeom prst="rect">
            <a:avLst/>
          </a:prstGeom>
          <a:solidFill>
            <a:srgbClr val="0A65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Ривкінд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Й.Я. та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>
            <a:extLst>
              <a:ext uri="{FF2B5EF4-FFF2-40B4-BE49-F238E27FC236}">
                <a16:creationId xmlns:a16="http://schemas.microsoft.com/office/drawing/2014/main" id="{713583C8-F74D-45E1-A58E-747E7407E347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E3CAC6D0-6A0D-4450-88A6-B2FFDDE6FEF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E90F80D3-B9C8-49A8-82F4-D76FA82E6539}"/>
              </a:ext>
            </a:extLst>
          </p:cNvPr>
          <p:cNvGrpSpPr/>
          <p:nvPr userDrawn="1"/>
        </p:nvGrpSpPr>
        <p:grpSpPr>
          <a:xfrm>
            <a:off x="47749" y="40005"/>
            <a:ext cx="1224001" cy="966288"/>
            <a:chOff x="498986" y="752629"/>
            <a:chExt cx="5959414" cy="4704661"/>
          </a:xfrm>
        </p:grpSpPr>
        <p:grpSp>
          <p:nvGrpSpPr>
            <p:cNvPr id="25" name="Графіка 3">
              <a:extLst>
                <a:ext uri="{FF2B5EF4-FFF2-40B4-BE49-F238E27FC236}">
                  <a16:creationId xmlns:a16="http://schemas.microsoft.com/office/drawing/2014/main" id="{D8D787A1-79ED-491B-AB6F-ABCD63141FB0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27" name="Полілінія: фігура 26">
                <a:extLst>
                  <a:ext uri="{FF2B5EF4-FFF2-40B4-BE49-F238E27FC236}">
                    <a16:creationId xmlns:a16="http://schemas.microsoft.com/office/drawing/2014/main" id="{C0F0B2FD-157E-46C6-B396-EF6A39132504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28" name="Графіка 3">
                <a:extLst>
                  <a:ext uri="{FF2B5EF4-FFF2-40B4-BE49-F238E27FC236}">
                    <a16:creationId xmlns:a16="http://schemas.microsoft.com/office/drawing/2014/main" id="{87B0288A-90E4-4A83-9E1A-DAB4C0165DE7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0" name="Полілінія: фігура 29">
                  <a:extLst>
                    <a:ext uri="{FF2B5EF4-FFF2-40B4-BE49-F238E27FC236}">
                      <a16:creationId xmlns:a16="http://schemas.microsoft.com/office/drawing/2014/main" id="{4C7CAD09-4456-40B4-956C-EB2C9FA263B5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1" name="Полілінія: фігура 30">
                  <a:extLst>
                    <a:ext uri="{FF2B5EF4-FFF2-40B4-BE49-F238E27FC236}">
                      <a16:creationId xmlns:a16="http://schemas.microsoft.com/office/drawing/2014/main" id="{D514EC66-80D9-46DA-A0EA-344CDF54EED5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2" name="Полілінія: фігура 31">
                  <a:extLst>
                    <a:ext uri="{FF2B5EF4-FFF2-40B4-BE49-F238E27FC236}">
                      <a16:creationId xmlns:a16="http://schemas.microsoft.com/office/drawing/2014/main" id="{5F052889-1069-4FDF-96CE-620F19CA10AF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3" name="Полілінія: фігура 32">
                  <a:extLst>
                    <a:ext uri="{FF2B5EF4-FFF2-40B4-BE49-F238E27FC236}">
                      <a16:creationId xmlns:a16="http://schemas.microsoft.com/office/drawing/2014/main" id="{DC4C0BFC-DB14-4917-AB66-81AA717948CA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4" name="Полілінія: фігура 33">
                  <a:extLst>
                    <a:ext uri="{FF2B5EF4-FFF2-40B4-BE49-F238E27FC236}">
                      <a16:creationId xmlns:a16="http://schemas.microsoft.com/office/drawing/2014/main" id="{DAF81DE4-438A-4190-9F1E-DC7A5DCC043A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29" name="Полілінія: фігура 28">
                <a:extLst>
                  <a:ext uri="{FF2B5EF4-FFF2-40B4-BE49-F238E27FC236}">
                    <a16:creationId xmlns:a16="http://schemas.microsoft.com/office/drawing/2014/main" id="{056916B3-3E32-4EA1-A15E-BC5E5608790A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3A92AC95-D1CF-4C76-99F7-4879FC958AFC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003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637292E1-10EB-40F9-B87B-133FB7EDA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F78DDDC3-6015-4E72-B09B-B4958B6F928B}"/>
              </a:ext>
            </a:extLst>
          </p:cNvPr>
          <p:cNvSpPr/>
          <p:nvPr userDrawn="1"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3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3.4</a:t>
            </a: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61C0849D-1B66-EF33-F85A-C9DB586E4AF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550240"/>
            <a:ext cx="12192000" cy="312737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49663-A07C-34C8-4CE3-6A5395947369}"/>
              </a:ext>
            </a:extLst>
          </p:cNvPr>
          <p:cNvSpPr txBox="1"/>
          <p:nvPr userDrawn="1"/>
        </p:nvSpPr>
        <p:spPr>
          <a:xfrm>
            <a:off x="7405089" y="6550240"/>
            <a:ext cx="4779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chemeClr val="bg1"/>
                </a:solidFill>
                <a:latin typeface="Verdana"/>
              </a:rPr>
              <a:t>© </a:t>
            </a:r>
            <a:r>
              <a:rPr lang="uk-UA" sz="1400" i="1" dirty="0">
                <a:solidFill>
                  <a:schemeClr val="bg1"/>
                </a:solidFill>
                <a:latin typeface="Verdana"/>
              </a:rPr>
              <a:t>Вивчаємо інформатику        </a:t>
            </a:r>
            <a:r>
              <a:rPr lang="en-US" sz="1400" b="1" i="1" dirty="0">
                <a:solidFill>
                  <a:schemeClr val="bg1"/>
                </a:solidFill>
                <a:latin typeface="Comic Sans MS" panose="030F0702030302020204" pitchFamily="66" charset="0"/>
                <a:hlinkClick r:id="rId2" tooltip="Перейти на сай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teach-inf.com.ua</a:t>
            </a:r>
            <a:endParaRPr lang="ru-RU" sz="14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AD1F4A-A7F2-3DFA-9A7A-46A847301C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59499" y="6596107"/>
            <a:ext cx="325911" cy="1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07.06.2025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07.06.2025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07.06.2025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07.06.2025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07.06.2025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Нова українська школа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BA26BEA-9343-4551-8477-637C3CB913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4000" dirty="0"/>
              <a:t>Види сучасних комп’ютерів та їх застосування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2D019FD8-FFDC-47F4-8656-FA7C72D8F3DE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16</a:t>
            </a:r>
          </a:p>
        </p:txBody>
      </p: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6BC55980-68E7-F21B-26B0-C10AE474679C}"/>
              </a:ext>
            </a:extLst>
          </p:cNvPr>
          <p:cNvGrpSpPr/>
          <p:nvPr/>
        </p:nvGrpSpPr>
        <p:grpSpPr>
          <a:xfrm>
            <a:off x="6580583" y="3941452"/>
            <a:ext cx="2336812" cy="2336812"/>
            <a:chOff x="4485939" y="1719983"/>
            <a:chExt cx="4270785" cy="4270785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930707E4-BA61-9E91-871A-6DDDE801C5B7}"/>
                </a:ext>
              </a:extLst>
            </p:cNvPr>
            <p:cNvSpPr/>
            <p:nvPr/>
          </p:nvSpPr>
          <p:spPr>
            <a:xfrm>
              <a:off x="4485939" y="1719983"/>
              <a:ext cx="4270785" cy="4270785"/>
            </a:xfrm>
            <a:prstGeom prst="ellipse">
              <a:avLst/>
            </a:prstGeom>
            <a:solidFill>
              <a:srgbClr val="4249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3955E08-AD10-9B7B-8DD0-5CB5AB037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2559" y="2476603"/>
              <a:ext cx="2757544" cy="2757544"/>
            </a:xfrm>
            <a:prstGeom prst="rect">
              <a:avLst/>
            </a:prstGeom>
          </p:spPr>
        </p:pic>
      </p:grp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693607FD-E8FC-FF7C-A5ED-9FC26327F3DF}"/>
              </a:ext>
            </a:extLst>
          </p:cNvPr>
          <p:cNvGrpSpPr/>
          <p:nvPr/>
        </p:nvGrpSpPr>
        <p:grpSpPr>
          <a:xfrm>
            <a:off x="9278165" y="3749262"/>
            <a:ext cx="2721192" cy="2721192"/>
            <a:chOff x="5883763" y="1354714"/>
            <a:chExt cx="5312066" cy="5312066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41F93CF9-F423-B43A-2BE9-46D640BA9227}"/>
                </a:ext>
              </a:extLst>
            </p:cNvPr>
            <p:cNvSpPr/>
            <p:nvPr/>
          </p:nvSpPr>
          <p:spPr>
            <a:xfrm>
              <a:off x="6249032" y="1719983"/>
              <a:ext cx="4581528" cy="4581528"/>
            </a:xfrm>
            <a:prstGeom prst="ellipse">
              <a:avLst/>
            </a:prstGeom>
            <a:solidFill>
              <a:srgbClr val="4249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123B650-99BD-12E9-9226-ABB69E36D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83763" y="1354714"/>
              <a:ext cx="5312066" cy="5312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4FF6CE8-6A74-8921-4FD4-B3F6C4A65EA5}"/>
              </a:ext>
            </a:extLst>
          </p:cNvPr>
          <p:cNvSpPr txBox="1"/>
          <p:nvPr/>
        </p:nvSpPr>
        <p:spPr>
          <a:xfrm>
            <a:off x="70929" y="1196763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прогнозування розвитку економіки на десятки років уперед,.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Види сучасних комп’ютерів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52786-F652-B0B2-1FF9-8AD90749307F}"/>
              </a:ext>
            </a:extLst>
          </p:cNvPr>
          <p:cNvSpPr txBox="1"/>
          <p:nvPr/>
        </p:nvSpPr>
        <p:spPr>
          <a:xfrm>
            <a:off x="70929" y="3364451"/>
            <a:ext cx="7275600" cy="310854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створення комп’ютерної моделі керованого термоядерного синтезу (що прискорить його використання як основи для генерації електроенергії, а «паливом» для генерації буде звичайна морська вода) тощо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5135F0-0F72-42E3-EA99-ACFADB9BFB08}"/>
              </a:ext>
            </a:extLst>
          </p:cNvPr>
          <p:cNvSpPr txBox="1"/>
          <p:nvPr/>
        </p:nvSpPr>
        <p:spPr>
          <a:xfrm>
            <a:off x="70929" y="2280607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створення моделі хімічних процесів для перетворення біомаси у придатне для використання паливо,</a:t>
            </a:r>
          </a:p>
        </p:txBody>
      </p:sp>
      <p:pic>
        <p:nvPicPr>
          <p:cNvPr id="3" name="Рисунок 2" descr="Зображення, що містить текст, знімок екрана, одежа, взутт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01DB70B6-2134-CBD4-BA61-CDA5BDA32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3" b="9484"/>
          <a:stretch/>
        </p:blipFill>
        <p:spPr>
          <a:xfrm>
            <a:off x="7900901" y="3131843"/>
            <a:ext cx="3990780" cy="332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2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Види сучасних комп’ютерів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843C09-F628-AAC5-E321-0EDFA0DD8305}"/>
              </a:ext>
            </a:extLst>
          </p:cNvPr>
          <p:cNvSpPr txBox="1"/>
          <p:nvPr/>
        </p:nvSpPr>
        <p:spPr>
          <a:xfrm>
            <a:off x="72007" y="1196763"/>
            <a:ext cx="6083573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Менш потужними, ніж суперкомп’ютери, але потужнішими за персональні комп’ютери, є </a:t>
            </a:r>
            <a:r>
              <a:rPr lang="uk-UA" sz="2800" b="1" i="1" dirty="0">
                <a:solidFill>
                  <a:srgbClr val="FFFF00"/>
                </a:solidFill>
              </a:rPr>
              <a:t>сервери</a:t>
            </a:r>
            <a:r>
              <a:rPr lang="uk-UA" sz="2800" b="1" i="1" dirty="0">
                <a:solidFill>
                  <a:schemeClr val="bg1"/>
                </a:solidFill>
              </a:rPr>
              <a:t> – комп’ютери, що надають користувачам певні послуги зберігання великих обсягів даних, проведення складних обчислень, які на звичайному ПК можуть тривати тижні та місяці.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3354E9-60A3-0475-B215-B8F992046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365" y="1196763"/>
            <a:ext cx="5836625" cy="491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Види сучасних комп’ютерів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1B2CEB-A7A6-2B08-E9E8-EC240EFD83E1}"/>
              </a:ext>
            </a:extLst>
          </p:cNvPr>
          <p:cNvSpPr txBox="1"/>
          <p:nvPr/>
        </p:nvSpPr>
        <p:spPr>
          <a:xfrm>
            <a:off x="72007" y="1196763"/>
            <a:ext cx="712578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Послуги, що надають користувачам </a:t>
            </a:r>
            <a:r>
              <a:rPr lang="uk-UA" sz="2800" b="1" i="1" dirty="0">
                <a:solidFill>
                  <a:srgbClr val="FFFF00"/>
                </a:solidFill>
              </a:rPr>
              <a:t>сервери</a:t>
            </a:r>
            <a:r>
              <a:rPr lang="uk-UA" sz="2800" b="1" i="1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7" name="Рисунок 6" descr="Зображення, що містить текст, одежа, знімок екрана, взутт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8F15807D-A1EF-FC54-9AC6-28F9FC926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6308" r="8473" b="10386"/>
          <a:stretch/>
        </p:blipFill>
        <p:spPr>
          <a:xfrm>
            <a:off x="7317116" y="1196763"/>
            <a:ext cx="4802877" cy="47629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FF6A99-AD6F-B9D5-8C4D-BAD95F05764A}"/>
              </a:ext>
            </a:extLst>
          </p:cNvPr>
          <p:cNvSpPr txBox="1"/>
          <p:nvPr/>
        </p:nvSpPr>
        <p:spPr>
          <a:xfrm>
            <a:off x="72006" y="2261766"/>
            <a:ext cx="7125783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надання послуг електронної пошти, комунікаційних послуг,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15D0C8-9184-288A-5D86-D4E3A14E6C54}"/>
              </a:ext>
            </a:extLst>
          </p:cNvPr>
          <p:cNvSpPr txBox="1"/>
          <p:nvPr/>
        </p:nvSpPr>
        <p:spPr>
          <a:xfrm>
            <a:off x="72006" y="3326769"/>
            <a:ext cx="7125783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організація передавання даних комп’ютерними мережами,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10A09A-B8B2-D5DD-2991-374066035C0D}"/>
              </a:ext>
            </a:extLst>
          </p:cNvPr>
          <p:cNvSpPr txBox="1"/>
          <p:nvPr/>
        </p:nvSpPr>
        <p:spPr>
          <a:xfrm>
            <a:off x="72005" y="4835554"/>
            <a:ext cx="7125783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захист комп’ютерних мереж,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D6D6E2-27AC-F3A6-EAC5-4D423C491B14}"/>
              </a:ext>
            </a:extLst>
          </p:cNvPr>
          <p:cNvSpPr txBox="1"/>
          <p:nvPr/>
        </p:nvSpPr>
        <p:spPr>
          <a:xfrm>
            <a:off x="72004" y="5482564"/>
            <a:ext cx="7125783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використання програмного забезпечення серверів тощо.</a:t>
            </a:r>
          </a:p>
        </p:txBody>
      </p:sp>
    </p:spTree>
    <p:extLst>
      <p:ext uri="{BB962C8B-B14F-4D97-AF65-F5344CB8AC3E}">
        <p14:creationId xmlns:p14="http://schemas.microsoft.com/office/powerpoint/2010/main" val="48371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Види сучасних комп’ютерів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52DAD9-DAB8-CBA3-B9C6-E8C6AF01A8C7}"/>
              </a:ext>
            </a:extLst>
          </p:cNvPr>
          <p:cNvSpPr txBox="1"/>
          <p:nvPr/>
        </p:nvSpPr>
        <p:spPr>
          <a:xfrm>
            <a:off x="72008" y="1196763"/>
            <a:ext cx="7124400" cy="1435356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algn="ctr">
              <a:defRPr sz="28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000" dirty="0"/>
              <a:t>Потужності та вартість </a:t>
            </a:r>
            <a:r>
              <a:rPr lang="uk-UA" sz="3000" dirty="0">
                <a:solidFill>
                  <a:srgbClr val="FFFF00"/>
                </a:solidFill>
              </a:rPr>
              <a:t>серверів</a:t>
            </a:r>
            <a:r>
              <a:rPr lang="uk-UA" sz="3000" dirty="0"/>
              <a:t> значно різняться. </a:t>
            </a:r>
          </a:p>
        </p:txBody>
      </p:sp>
      <p:pic>
        <p:nvPicPr>
          <p:cNvPr id="7" name="Рисунок 6" descr="Зображення, що містить текст, одежа, знімок екрана, особ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239A72B6-ECD6-1852-8CBB-D70B149B8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03" y="1196765"/>
            <a:ext cx="4784488" cy="47844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F861E9-4470-3013-255D-2AF86EA25E03}"/>
              </a:ext>
            </a:extLst>
          </p:cNvPr>
          <p:cNvSpPr txBox="1"/>
          <p:nvPr/>
        </p:nvSpPr>
        <p:spPr>
          <a:xfrm>
            <a:off x="72008" y="2776107"/>
            <a:ext cx="7124400" cy="2731808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algn="ctr">
              <a:defRPr sz="28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000" dirty="0"/>
              <a:t>Ціна простіших серверів може складати кілька десятків тисяч гривень, а потужних – десятки мільйонів.</a:t>
            </a:r>
          </a:p>
        </p:txBody>
      </p:sp>
    </p:spTree>
    <p:extLst>
      <p:ext uri="{BB962C8B-B14F-4D97-AF65-F5344CB8AC3E}">
        <p14:creationId xmlns:p14="http://schemas.microsoft.com/office/powerpoint/2010/main" val="128272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Види сучасних комп’ютерів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C4824A-728C-514F-FAB8-E393CA3FF08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Залежно від призначення та кількості користувачів, яким надають послуги сервери, вони можуть: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AF7282A-ECA7-4857-0D4D-697B413684B7}"/>
              </a:ext>
            </a:extLst>
          </p:cNvPr>
          <p:cNvSpPr/>
          <p:nvPr/>
        </p:nvSpPr>
        <p:spPr>
          <a:xfrm>
            <a:off x="77096" y="2237873"/>
            <a:ext cx="6495826" cy="17928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використовувати один спеціальний серверний процесор (наприклад, шкільний сервер доступу до інтернету) 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CEF3E4A-5FAE-680C-7CA8-2F0D6A7E5ED3}"/>
              </a:ext>
            </a:extLst>
          </p:cNvPr>
          <p:cNvSpPr/>
          <p:nvPr/>
        </p:nvSpPr>
        <p:spPr>
          <a:xfrm>
            <a:off x="6702014" y="2237873"/>
            <a:ext cx="5425226" cy="17928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кілька сотень чи тисяч таких процесорів (наприклад, сервер банку або інтернет-провайдера)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pic>
        <p:nvPicPr>
          <p:cNvPr id="8" name="Picture 4" descr="Data center with furniture and equipment isometric">
            <a:extLst>
              <a:ext uri="{FF2B5EF4-FFF2-40B4-BE49-F238E27FC236}">
                <a16:creationId xmlns:a16="http://schemas.microsoft.com/office/drawing/2014/main" id="{5B9C2159-C8D8-F91A-F757-4716A8464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" b="15018"/>
          <a:stretch/>
        </p:blipFill>
        <p:spPr bwMode="auto">
          <a:xfrm>
            <a:off x="7459115" y="4052250"/>
            <a:ext cx="3911024" cy="248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Зображення, що містить ескіз, малюнок, знімок екрана, мультфільм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BCA0E410-2577-41BB-24FB-BEAF12E73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9" b="14039"/>
          <a:stretch/>
        </p:blipFill>
        <p:spPr>
          <a:xfrm>
            <a:off x="1721671" y="4149413"/>
            <a:ext cx="3206675" cy="228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3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Види сучасних комп’ютерів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360A6-D516-6150-1405-F993D22EEFDC}"/>
              </a:ext>
            </a:extLst>
          </p:cNvPr>
          <p:cNvSpPr txBox="1"/>
          <p:nvPr/>
        </p:nvSpPr>
        <p:spPr>
          <a:xfrm>
            <a:off x="72008" y="1196763"/>
            <a:ext cx="6253488" cy="5022666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algn="ctr">
              <a:defRPr sz="28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200" dirty="0"/>
              <a:t>Серед найпопулярніших типів персональних комп’ютерів варто виділити комп’ютери, що поєднують функції мобільного телефона та комп’ютера, – </a:t>
            </a:r>
            <a:r>
              <a:rPr lang="uk-UA" sz="3200" dirty="0">
                <a:solidFill>
                  <a:srgbClr val="FFFF00"/>
                </a:solidFill>
              </a:rPr>
              <a:t>смартфони</a:t>
            </a:r>
            <a:r>
              <a:rPr lang="uk-UA" sz="3200" dirty="0"/>
              <a:t>. </a:t>
            </a:r>
          </a:p>
        </p:txBody>
      </p:sp>
      <p:pic>
        <p:nvPicPr>
          <p:cNvPr id="4" name="Picture 2" descr="Hand holding frameless smartphone Royalty Free Vector Image">
            <a:extLst>
              <a:ext uri="{FF2B5EF4-FFF2-40B4-BE49-F238E27FC236}">
                <a16:creationId xmlns:a16="http://schemas.microsoft.com/office/drawing/2014/main" id="{BF4C7F49-777A-A0A8-652D-9E0CCD6A5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b="8039"/>
          <a:stretch/>
        </p:blipFill>
        <p:spPr bwMode="auto">
          <a:xfrm>
            <a:off x="6510520" y="1196763"/>
            <a:ext cx="5609471" cy="502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36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Види сучасних комп’ютерів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D0C5B-1BDB-791C-C319-35B115211C94}"/>
              </a:ext>
            </a:extLst>
          </p:cNvPr>
          <p:cNvSpPr txBox="1"/>
          <p:nvPr/>
        </p:nvSpPr>
        <p:spPr>
          <a:xfrm>
            <a:off x="72008" y="1196763"/>
            <a:ext cx="8824566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ctr"/>
            <a:r>
              <a:rPr lang="uk-UA" sz="2800" b="1" i="1" dirty="0">
                <a:solidFill>
                  <a:schemeClr val="bg1"/>
                </a:solidFill>
              </a:rPr>
              <a:t>Смартфон став універсальним помічником не тільки в забезпеченні спілкування, але й у використанні сервісів інтернету.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D5AB81-F9C9-159A-3410-93FAF36F3F6E}"/>
              </a:ext>
            </a:extLst>
          </p:cNvPr>
          <p:cNvSpPr txBox="1"/>
          <p:nvPr/>
        </p:nvSpPr>
        <p:spPr>
          <a:xfrm>
            <a:off x="69850" y="3167390"/>
            <a:ext cx="8825645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За даними сайту </a:t>
            </a:r>
            <a:r>
              <a:rPr lang="en-US" sz="2800" b="1" i="1" dirty="0">
                <a:solidFill>
                  <a:srgbClr val="FFFF00"/>
                </a:solidFill>
              </a:rPr>
              <a:t>WORLDOMETERS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E45D1B-F611-FC03-4DE0-577AC741AFD7}"/>
              </a:ext>
            </a:extLst>
          </p:cNvPr>
          <p:cNvSpPr txBox="1"/>
          <p:nvPr/>
        </p:nvSpPr>
        <p:spPr>
          <a:xfrm>
            <a:off x="69850" y="3859888"/>
            <a:ext cx="8825645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worldometers.info/</a:t>
            </a:r>
            <a:r>
              <a:rPr lang="en-US" sz="2800" b="1" dirty="0" err="1">
                <a:solidFill>
                  <a:schemeClr val="bg1"/>
                </a:solidFill>
              </a:rPr>
              <a:t>uk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427B6C-0539-BD7E-4800-769D59176636}"/>
              </a:ext>
            </a:extLst>
          </p:cNvPr>
          <p:cNvSpPr txBox="1"/>
          <p:nvPr/>
        </p:nvSpPr>
        <p:spPr>
          <a:xfrm>
            <a:off x="69850" y="4538939"/>
            <a:ext cx="8825645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Щоденно у світі продається </a:t>
            </a:r>
            <a:r>
              <a:rPr lang="uk-UA" sz="2800" b="1" i="1" dirty="0">
                <a:solidFill>
                  <a:srgbClr val="FFFF00"/>
                </a:solidFill>
              </a:rPr>
              <a:t>понад 7 млн </a:t>
            </a:r>
            <a:r>
              <a:rPr lang="uk-UA" sz="2800" b="1" i="1" dirty="0">
                <a:solidFill>
                  <a:schemeClr val="bg1"/>
                </a:solidFill>
              </a:rPr>
              <a:t>мобільних телефонів.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05F8032-4062-ECC5-4908-DDE0EBDE90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6122" y="1196763"/>
            <a:ext cx="2675858" cy="503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1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Види сучасних комп’ютерів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52DAD9-DAB8-CBA3-B9C6-E8C6AF01A8C7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Основні властивості смартфонів і приблизні їх значення на початок 2025 року.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2E736E-1BA9-62F1-6C6F-A7557192488C}"/>
              </a:ext>
            </a:extLst>
          </p:cNvPr>
          <p:cNvSpPr txBox="1"/>
          <p:nvPr/>
        </p:nvSpPr>
        <p:spPr>
          <a:xfrm>
            <a:off x="5938576" y="2268635"/>
            <a:ext cx="618084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Значення властивості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1ED67E1-59C5-8ADF-D249-29C0CF30745A}"/>
              </a:ext>
            </a:extLst>
          </p:cNvPr>
          <p:cNvSpPr/>
          <p:nvPr/>
        </p:nvSpPr>
        <p:spPr>
          <a:xfrm>
            <a:off x="72008" y="2268635"/>
            <a:ext cx="5796228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Властивість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4DF454-9C97-C54C-27D5-47F7AC4DBBD8}"/>
              </a:ext>
            </a:extLst>
          </p:cNvPr>
          <p:cNvSpPr txBox="1"/>
          <p:nvPr/>
        </p:nvSpPr>
        <p:spPr>
          <a:xfrm>
            <a:off x="5938576" y="2888363"/>
            <a:ext cx="618084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dirty="0">
                <a:solidFill>
                  <a:schemeClr val="bg1"/>
                </a:solidFill>
              </a:rPr>
              <a:t>4–24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CCBC51BF-464E-A073-3494-7B22D6BB0A14}"/>
              </a:ext>
            </a:extLst>
          </p:cNvPr>
          <p:cNvSpPr/>
          <p:nvPr/>
        </p:nvSpPr>
        <p:spPr>
          <a:xfrm>
            <a:off x="72008" y="2888363"/>
            <a:ext cx="5796228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Оперативна пам’ять, ГБ 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D1E4B4-7E06-F1EA-D239-FEE93070832E}"/>
              </a:ext>
            </a:extLst>
          </p:cNvPr>
          <p:cNvSpPr txBox="1"/>
          <p:nvPr/>
        </p:nvSpPr>
        <p:spPr>
          <a:xfrm>
            <a:off x="5938576" y="3508091"/>
            <a:ext cx="618084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dirty="0">
                <a:solidFill>
                  <a:schemeClr val="bg1"/>
                </a:solidFill>
              </a:rPr>
              <a:t>64–1000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0DD8C37-A0C5-FF5F-57B4-AFE20750C49A}"/>
              </a:ext>
            </a:extLst>
          </p:cNvPr>
          <p:cNvSpPr/>
          <p:nvPr/>
        </p:nvSpPr>
        <p:spPr>
          <a:xfrm>
            <a:off x="72008" y="3508091"/>
            <a:ext cx="5796228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Вбудована пам’ять, ГБ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21B43C-FB48-A46C-A11B-B0A975AE89B1}"/>
              </a:ext>
            </a:extLst>
          </p:cNvPr>
          <p:cNvSpPr txBox="1"/>
          <p:nvPr/>
        </p:nvSpPr>
        <p:spPr>
          <a:xfrm>
            <a:off x="5938576" y="4127819"/>
            <a:ext cx="6180847" cy="169277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chemeClr val="bg1"/>
                </a:solidFill>
              </a:rPr>
              <a:t>MediaTek MT8788;</a:t>
            </a:r>
            <a:endParaRPr lang="uk-UA" sz="2600" b="1" i="1" dirty="0">
              <a:solidFill>
                <a:schemeClr val="bg1"/>
              </a:solidFill>
            </a:endParaRPr>
          </a:p>
          <a:p>
            <a:r>
              <a:rPr lang="en-US" sz="2600" b="1" i="1" dirty="0">
                <a:solidFill>
                  <a:schemeClr val="bg1"/>
                </a:solidFill>
              </a:rPr>
              <a:t>Samsung </a:t>
            </a:r>
            <a:r>
              <a:rPr lang="en-US" sz="2600" b="1" i="1" dirty="0" err="1">
                <a:solidFill>
                  <a:schemeClr val="bg1"/>
                </a:solidFill>
              </a:rPr>
              <a:t>Exynos</a:t>
            </a:r>
            <a:r>
              <a:rPr lang="en-US" sz="2600" b="1" i="1" dirty="0">
                <a:solidFill>
                  <a:schemeClr val="bg1"/>
                </a:solidFill>
              </a:rPr>
              <a:t> 2400; </a:t>
            </a:r>
            <a:endParaRPr lang="uk-UA" sz="2600" b="1" i="1" dirty="0">
              <a:solidFill>
                <a:schemeClr val="bg1"/>
              </a:solidFill>
            </a:endParaRPr>
          </a:p>
          <a:p>
            <a:r>
              <a:rPr lang="en-US" sz="2600" b="1" i="1" dirty="0">
                <a:solidFill>
                  <a:schemeClr val="bg1"/>
                </a:solidFill>
              </a:rPr>
              <a:t>Qualcomm Snapdragon 8 Gen 3;</a:t>
            </a:r>
            <a:endParaRPr lang="uk-UA" sz="2600" b="1" i="1" dirty="0">
              <a:solidFill>
                <a:schemeClr val="bg1"/>
              </a:solidFill>
            </a:endParaRPr>
          </a:p>
          <a:p>
            <a:r>
              <a:rPr lang="en-US" sz="2600" b="1" i="1" dirty="0">
                <a:solidFill>
                  <a:schemeClr val="bg1"/>
                </a:solidFill>
              </a:rPr>
              <a:t>Apple A1</a:t>
            </a:r>
            <a:r>
              <a:rPr lang="uk-UA" sz="2600" b="1" i="1" dirty="0">
                <a:solidFill>
                  <a:schemeClr val="bg1"/>
                </a:solidFill>
              </a:rPr>
              <a:t>8</a:t>
            </a:r>
            <a:r>
              <a:rPr lang="en-US" sz="2600" b="1" i="1" dirty="0">
                <a:solidFill>
                  <a:schemeClr val="bg1"/>
                </a:solidFill>
              </a:rPr>
              <a:t> Pro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58F4D852-942A-F22A-BBBA-E1C428E7CAFB}"/>
              </a:ext>
            </a:extLst>
          </p:cNvPr>
          <p:cNvSpPr/>
          <p:nvPr/>
        </p:nvSpPr>
        <p:spPr>
          <a:xfrm>
            <a:off x="72008" y="4127818"/>
            <a:ext cx="5796228" cy="169277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Модель процесора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D21AA6-407C-D9E6-EBEA-D25BA7D2A326}"/>
              </a:ext>
            </a:extLst>
          </p:cNvPr>
          <p:cNvSpPr txBox="1"/>
          <p:nvPr/>
        </p:nvSpPr>
        <p:spPr>
          <a:xfrm>
            <a:off x="5938576" y="5917098"/>
            <a:ext cx="618084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dirty="0">
                <a:solidFill>
                  <a:schemeClr val="bg1"/>
                </a:solidFill>
              </a:rPr>
              <a:t>4,6–8,3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6B9AD41-04FD-FCB6-3037-9164C17596F4}"/>
              </a:ext>
            </a:extLst>
          </p:cNvPr>
          <p:cNvSpPr/>
          <p:nvPr/>
        </p:nvSpPr>
        <p:spPr>
          <a:xfrm>
            <a:off x="72008" y="5917098"/>
            <a:ext cx="5796228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Діагональ дисплея, дюйми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9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Види сучасних комп’ютерів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40BBB-9BF7-044B-4550-7CA21C925B8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Основні властивості смартфонів і приблизні їх значення на середину 2020 року.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4C069-9773-84AC-E01E-FA4CBFB60C90}"/>
              </a:ext>
            </a:extLst>
          </p:cNvPr>
          <p:cNvSpPr txBox="1"/>
          <p:nvPr/>
        </p:nvSpPr>
        <p:spPr>
          <a:xfrm>
            <a:off x="5938576" y="2275144"/>
            <a:ext cx="618084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Значення властивості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80F5414-3DEF-16BD-E8A3-A251705E5143}"/>
              </a:ext>
            </a:extLst>
          </p:cNvPr>
          <p:cNvSpPr/>
          <p:nvPr/>
        </p:nvSpPr>
        <p:spPr>
          <a:xfrm>
            <a:off x="72008" y="2275144"/>
            <a:ext cx="5796228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Властивість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B97F1-86FA-462B-3ACC-CD084EFF244E}"/>
              </a:ext>
            </a:extLst>
          </p:cNvPr>
          <p:cNvSpPr txBox="1"/>
          <p:nvPr/>
        </p:nvSpPr>
        <p:spPr>
          <a:xfrm>
            <a:off x="5938576" y="2894872"/>
            <a:ext cx="618084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dirty="0">
                <a:solidFill>
                  <a:schemeClr val="bg1"/>
                </a:solidFill>
              </a:rPr>
              <a:t>16–108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5CE566C-D2CD-16A5-E916-77A02FB69BDA}"/>
              </a:ext>
            </a:extLst>
          </p:cNvPr>
          <p:cNvSpPr/>
          <p:nvPr/>
        </p:nvSpPr>
        <p:spPr>
          <a:xfrm>
            <a:off x="72008" y="2894872"/>
            <a:ext cx="5796228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Основна камера, </a:t>
            </a:r>
            <a:r>
              <a:rPr lang="uk-UA" sz="2800" b="1" i="1" dirty="0" err="1">
                <a:solidFill>
                  <a:schemeClr val="bg1"/>
                </a:solidFill>
              </a:rPr>
              <a:t>Мпіксель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53A93-9035-9E2F-98FC-91722DEF9A8B}"/>
              </a:ext>
            </a:extLst>
          </p:cNvPr>
          <p:cNvSpPr txBox="1"/>
          <p:nvPr/>
        </p:nvSpPr>
        <p:spPr>
          <a:xfrm>
            <a:off x="5946606" y="3536417"/>
            <a:ext cx="618084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dirty="0">
                <a:solidFill>
                  <a:schemeClr val="bg1"/>
                </a:solidFill>
              </a:rPr>
              <a:t>4</a:t>
            </a:r>
            <a:r>
              <a:rPr lang="en-US" sz="2800" b="1" dirty="0">
                <a:solidFill>
                  <a:schemeClr val="bg1"/>
                </a:solidFill>
              </a:rPr>
              <a:t>G; 5G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4785C11B-83FA-6536-F2E3-899B9E6435C7}"/>
              </a:ext>
            </a:extLst>
          </p:cNvPr>
          <p:cNvSpPr/>
          <p:nvPr/>
        </p:nvSpPr>
        <p:spPr>
          <a:xfrm>
            <a:off x="80038" y="3536417"/>
            <a:ext cx="5796228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Стандарти зв’язку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CBB113-5166-9575-FA33-31ADFF0AB2E5}"/>
              </a:ext>
            </a:extLst>
          </p:cNvPr>
          <p:cNvSpPr txBox="1"/>
          <p:nvPr/>
        </p:nvSpPr>
        <p:spPr>
          <a:xfrm>
            <a:off x="5946606" y="4177962"/>
            <a:ext cx="618084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b="1" dirty="0">
                <a:solidFill>
                  <a:schemeClr val="bg1"/>
                </a:solidFill>
              </a:rPr>
              <a:t>Android</a:t>
            </a:r>
            <a:r>
              <a:rPr lang="uk-UA" sz="2800" b="1" dirty="0">
                <a:solidFill>
                  <a:schemeClr val="bg1"/>
                </a:solidFill>
              </a:rPr>
              <a:t> 15</a:t>
            </a:r>
            <a:r>
              <a:rPr lang="en-US" sz="2800" b="1" dirty="0">
                <a:solidFill>
                  <a:schemeClr val="bg1"/>
                </a:solidFill>
              </a:rPr>
              <a:t>; iOS</a:t>
            </a:r>
            <a:r>
              <a:rPr lang="uk-UA" sz="2800" b="1" dirty="0">
                <a:solidFill>
                  <a:schemeClr val="bg1"/>
                </a:solidFill>
              </a:rPr>
              <a:t> 18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63FA6ABB-CD2C-52A8-2B50-EA81A9003624}"/>
              </a:ext>
            </a:extLst>
          </p:cNvPr>
          <p:cNvSpPr/>
          <p:nvPr/>
        </p:nvSpPr>
        <p:spPr>
          <a:xfrm>
            <a:off x="80038" y="4177962"/>
            <a:ext cx="5796228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Операційна система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5110C7-3BF3-256D-A998-63D6B81A7007}"/>
              </a:ext>
            </a:extLst>
          </p:cNvPr>
          <p:cNvSpPr txBox="1"/>
          <p:nvPr/>
        </p:nvSpPr>
        <p:spPr>
          <a:xfrm>
            <a:off x="5938576" y="4797690"/>
            <a:ext cx="6180847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b="1" dirty="0">
                <a:solidFill>
                  <a:schemeClr val="bg1"/>
                </a:solidFill>
              </a:rPr>
              <a:t>Samsung; Xiaomi; Apple; HUAWEI; </a:t>
            </a:r>
            <a:r>
              <a:rPr lang="en-US" sz="2800" b="1" dirty="0" err="1">
                <a:solidFill>
                  <a:schemeClr val="bg1"/>
                </a:solidFill>
              </a:rPr>
              <a:t>realme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E7D56176-B210-95BD-A612-51EA250BA30D}"/>
              </a:ext>
            </a:extLst>
          </p:cNvPr>
          <p:cNvSpPr/>
          <p:nvPr/>
        </p:nvSpPr>
        <p:spPr>
          <a:xfrm>
            <a:off x="72008" y="4797690"/>
            <a:ext cx="5796228" cy="9541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Виробник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1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Види сучасних комп’ютерів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52DAD9-DAB8-CBA3-B9C6-E8C6AF01A8C7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У 5-му класі ви вже ознайомилися з ще одним видом комп’ютерів – </a:t>
            </a:r>
            <a:r>
              <a:rPr lang="uk-UA" sz="2800" b="1" i="1" dirty="0">
                <a:solidFill>
                  <a:srgbClr val="FFFF00"/>
                </a:solidFill>
              </a:rPr>
              <a:t>вбудованими комп’ютерами</a:t>
            </a:r>
            <a:r>
              <a:rPr lang="uk-UA" sz="2800" b="1" i="1" dirty="0">
                <a:solidFill>
                  <a:schemeClr val="bg1"/>
                </a:solidFill>
              </a:rPr>
              <a:t>. Вбудовані комп’ютери є ключовими компонентами в багатьох сферах, забезпечуючи автоматизацію, ефективність і безпеку роботи різних систем і пристроїв: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BA16B-4F08-B3F5-4A86-FEA719CC7827}"/>
              </a:ext>
            </a:extLst>
          </p:cNvPr>
          <p:cNvSpPr txBox="1"/>
          <p:nvPr/>
        </p:nvSpPr>
        <p:spPr>
          <a:xfrm>
            <a:off x="72008" y="3563445"/>
            <a:ext cx="8232896" cy="12926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600" b="1" i="1" dirty="0">
                <a:solidFill>
                  <a:schemeClr val="bg1"/>
                </a:solidFill>
              </a:rPr>
              <a:t>побутових пристроїв (пральні машини, холодильники, кондиціонери, телевізори, музичні центри);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0891B-8600-4244-DD88-3B15455658AC}"/>
              </a:ext>
            </a:extLst>
          </p:cNvPr>
          <p:cNvSpPr txBox="1"/>
          <p:nvPr/>
        </p:nvSpPr>
        <p:spPr>
          <a:xfrm>
            <a:off x="73087" y="4976020"/>
            <a:ext cx="8232896" cy="89255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600" b="1" i="1" dirty="0">
                <a:solidFill>
                  <a:schemeClr val="bg1"/>
                </a:solidFill>
              </a:rPr>
              <a:t>транспортних засобів (автомобілі, локомотиви, літаки);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FED3E-1388-F559-091D-6DF5E4077436}"/>
              </a:ext>
            </a:extLst>
          </p:cNvPr>
          <p:cNvSpPr txBox="1"/>
          <p:nvPr/>
        </p:nvSpPr>
        <p:spPr>
          <a:xfrm>
            <a:off x="72008" y="5988485"/>
            <a:ext cx="8232896" cy="49244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600" b="1" i="1" dirty="0">
                <a:solidFill>
                  <a:schemeClr val="bg1"/>
                </a:solidFill>
              </a:rPr>
              <a:t>робототехніки</a:t>
            </a:r>
            <a:r>
              <a:rPr lang="en-US" sz="2600" b="1" i="1" dirty="0">
                <a:solidFill>
                  <a:schemeClr val="bg1"/>
                </a:solidFill>
              </a:rPr>
              <a:t> </a:t>
            </a:r>
            <a:r>
              <a:rPr lang="uk-UA" sz="2600" b="1" i="1" dirty="0">
                <a:solidFill>
                  <a:schemeClr val="bg1"/>
                </a:solidFill>
              </a:rPr>
              <a:t>тощо.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52175D-687B-284C-B575-89375DFED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407" y="3584961"/>
            <a:ext cx="3718748" cy="272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79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5801F2C-925C-42F8-8B23-DB7CE7EF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Готуємось до вивчення нового матеріалу</a:t>
            </a:r>
          </a:p>
        </p:txBody>
      </p:sp>
      <p:pic>
        <p:nvPicPr>
          <p:cNvPr id="2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ECC9BE53-4D96-D6F8-D86B-1E35295A7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46" y="4488726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FB6626-3C75-312B-E69F-3FB5363E05DD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sz="2800" b="1" i="1" dirty="0">
                <a:solidFill>
                  <a:schemeClr val="bg1"/>
                </a:solidFill>
              </a:rPr>
              <a:t>Які види комп’ютерів ви знаєте?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2DC7D2-8DD1-5ED3-08F7-2FB89B8A97C8}"/>
              </a:ext>
            </a:extLst>
          </p:cNvPr>
          <p:cNvSpPr txBox="1"/>
          <p:nvPr/>
        </p:nvSpPr>
        <p:spPr>
          <a:xfrm>
            <a:off x="72008" y="1839609"/>
            <a:ext cx="4349385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uk-UA" sz="2800" b="1" i="1" dirty="0">
                <a:solidFill>
                  <a:schemeClr val="bg1"/>
                </a:solidFill>
              </a:rPr>
              <a:t>Які чинники впливають на розвиток комп’ютерних технологій?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DE5A7-C095-ED25-A6C4-9690EDED5CDF}"/>
              </a:ext>
            </a:extLst>
          </p:cNvPr>
          <p:cNvSpPr txBox="1"/>
          <p:nvPr/>
        </p:nvSpPr>
        <p:spPr>
          <a:xfrm>
            <a:off x="72007" y="4276242"/>
            <a:ext cx="4349385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Які пристрої є складовими комп’ютера?</a:t>
            </a:r>
          </a:p>
        </p:txBody>
      </p:sp>
      <p:pic>
        <p:nvPicPr>
          <p:cNvPr id="8" name="Рисунок 7" descr="Зображення, що містить текст, комп’ютер, монітор, комп’ютерний монітор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B1AEB037-B3A3-F2D8-750F-6C4056966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86"/>
          <a:stretch/>
        </p:blipFill>
        <p:spPr>
          <a:xfrm>
            <a:off x="4586280" y="1839610"/>
            <a:ext cx="5942166" cy="382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7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Пригадайте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52DAD9-DAB8-CBA3-B9C6-E8C6AF01A8C7}"/>
              </a:ext>
            </a:extLst>
          </p:cNvPr>
          <p:cNvSpPr txBox="1"/>
          <p:nvPr/>
        </p:nvSpPr>
        <p:spPr>
          <a:xfrm>
            <a:off x="72008" y="1196763"/>
            <a:ext cx="610288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Чи відомо вам про застосування комп’ютерів у фінансовій справі, медицині, промисловості, транспорті? Наведіть ці приклади.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094166-E33C-8D7B-EDF8-22BC34CE235E}"/>
              </a:ext>
            </a:extLst>
          </p:cNvPr>
          <p:cNvSpPr txBox="1"/>
          <p:nvPr/>
        </p:nvSpPr>
        <p:spPr>
          <a:xfrm>
            <a:off x="72008" y="3995991"/>
            <a:ext cx="6102881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Чи використовувалися комп’ютери у школі на заняттях з інших предметів, крім інформатики?</a:t>
            </a:r>
          </a:p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З якою метою? </a:t>
            </a:r>
          </a:p>
        </p:txBody>
      </p:sp>
      <p:pic>
        <p:nvPicPr>
          <p:cNvPr id="6" name="Рисунок 5" descr="Зображення, що містить одежа, знімок екрана, особа, взутт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3DCD0A03-8B03-C35A-FB4C-A684CA9A1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6218" b="10253"/>
          <a:stretch/>
        </p:blipFill>
        <p:spPr>
          <a:xfrm>
            <a:off x="6282466" y="1196762"/>
            <a:ext cx="5839684" cy="504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5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Застосування комп’ютерів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0E36E-B404-1402-AFB1-56562349BBCC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У наш час комп’ютери застосовують у: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3D6344B-8B77-87D4-F12A-1CA9D07705FB}"/>
              </a:ext>
            </a:extLst>
          </p:cNvPr>
          <p:cNvSpPr/>
          <p:nvPr/>
        </p:nvSpPr>
        <p:spPr>
          <a:xfrm>
            <a:off x="72007" y="1811966"/>
            <a:ext cx="3973050" cy="8670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науці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3C69534-75B7-1101-0912-B3A04A0C4E9C}"/>
              </a:ext>
            </a:extLst>
          </p:cNvPr>
          <p:cNvSpPr/>
          <p:nvPr/>
        </p:nvSpPr>
        <p:spPr>
          <a:xfrm>
            <a:off x="4110552" y="1811966"/>
            <a:ext cx="3973050" cy="8670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промисловості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1C17BE2-E186-D14D-75A9-DD1A2BA91EDB}"/>
              </a:ext>
            </a:extLst>
          </p:cNvPr>
          <p:cNvSpPr/>
          <p:nvPr/>
        </p:nvSpPr>
        <p:spPr>
          <a:xfrm>
            <a:off x="8149100" y="1811966"/>
            <a:ext cx="3973050" cy="86704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торгівлі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BC6E3B8-0B73-526C-ADAB-F6273BB0F921}"/>
              </a:ext>
            </a:extLst>
          </p:cNvPr>
          <p:cNvSpPr/>
          <p:nvPr/>
        </p:nvSpPr>
        <p:spPr>
          <a:xfrm>
            <a:off x="69850" y="2758600"/>
            <a:ext cx="3973050" cy="86704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управлінні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5A82194-B535-F600-BC4B-426027865988}"/>
              </a:ext>
            </a:extLst>
          </p:cNvPr>
          <p:cNvSpPr/>
          <p:nvPr/>
        </p:nvSpPr>
        <p:spPr>
          <a:xfrm>
            <a:off x="4108395" y="2758600"/>
            <a:ext cx="3973050" cy="86704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банківській системі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28311A97-9C6E-587C-CA69-4D6E1B65606E}"/>
              </a:ext>
            </a:extLst>
          </p:cNvPr>
          <p:cNvSpPr/>
          <p:nvPr/>
        </p:nvSpPr>
        <p:spPr>
          <a:xfrm>
            <a:off x="8146943" y="2758600"/>
            <a:ext cx="3973050" cy="86704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освіті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5EAD0B5-33D9-86AC-D650-7BD7B8C74432}"/>
              </a:ext>
            </a:extLst>
          </p:cNvPr>
          <p:cNvSpPr/>
          <p:nvPr/>
        </p:nvSpPr>
        <p:spPr>
          <a:xfrm>
            <a:off x="69850" y="3702626"/>
            <a:ext cx="3973050" cy="86704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медицині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868F15B3-CE8C-F920-3D24-36FC198C0CDA}"/>
              </a:ext>
            </a:extLst>
          </p:cNvPr>
          <p:cNvSpPr/>
          <p:nvPr/>
        </p:nvSpPr>
        <p:spPr>
          <a:xfrm>
            <a:off x="4108395" y="3702626"/>
            <a:ext cx="3973050" cy="86704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транспорті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87842241-4454-7BF6-937E-A312B11C4E4B}"/>
              </a:ext>
            </a:extLst>
          </p:cNvPr>
          <p:cNvSpPr/>
          <p:nvPr/>
        </p:nvSpPr>
        <p:spPr>
          <a:xfrm>
            <a:off x="8146943" y="3702626"/>
            <a:ext cx="3973050" cy="86704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зв’язку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88249F24-B4F5-2D7A-A831-E7A75C981E99}"/>
              </a:ext>
            </a:extLst>
          </p:cNvPr>
          <p:cNvSpPr/>
          <p:nvPr/>
        </p:nvSpPr>
        <p:spPr>
          <a:xfrm>
            <a:off x="72007" y="5598616"/>
            <a:ext cx="5972332" cy="8670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сільському  господарстві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6853EFD0-51CD-DDFA-EF0E-EAE8F31C3F63}"/>
              </a:ext>
            </a:extLst>
          </p:cNvPr>
          <p:cNvSpPr/>
          <p:nvPr/>
        </p:nvSpPr>
        <p:spPr>
          <a:xfrm>
            <a:off x="70928" y="4654590"/>
            <a:ext cx="12050143" cy="8670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системі соціального забезпечення та інших галузях господарства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2DC28DC5-C6C7-E008-C6C4-32DF6ED1A2D0}"/>
              </a:ext>
            </a:extLst>
          </p:cNvPr>
          <p:cNvSpPr/>
          <p:nvPr/>
        </p:nvSpPr>
        <p:spPr>
          <a:xfrm>
            <a:off x="6147661" y="5598616"/>
            <a:ext cx="5972332" cy="8670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побуті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2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Застосування комп’ютерів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C46C8C-A501-87E7-2CCE-82BAFDAA5DC5}"/>
              </a:ext>
            </a:extLst>
          </p:cNvPr>
          <p:cNvSpPr txBox="1"/>
          <p:nvPr/>
        </p:nvSpPr>
        <p:spPr>
          <a:xfrm>
            <a:off x="72008" y="1196763"/>
            <a:ext cx="6750823" cy="529375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Одне з багатьох застосувань комп’ютерів у науковій сфері – це проведення так званих комп’ютерних експериментів. Адже проведення багатьох наукових досліджень пов’язано зі значними труднощами  – матеріальними, технічними, енергетичними тощо. Особливості комп’ютерного моделювання і проведення комп’ютерних експериментів ви вивчали у 6-му класі. </a:t>
            </a:r>
          </a:p>
        </p:txBody>
      </p:sp>
      <p:pic>
        <p:nvPicPr>
          <p:cNvPr id="4" name="Picture 2" descr="i•••••@••••.co.uk | Bark Profile and Reviews">
            <a:extLst>
              <a:ext uri="{FF2B5EF4-FFF2-40B4-BE49-F238E27FC236}">
                <a16:creationId xmlns:a16="http://schemas.microsoft.com/office/drawing/2014/main" id="{B89EDDC4-B7F6-55CC-B336-EC5CB690D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" r="5086" b="8147"/>
          <a:stretch/>
        </p:blipFill>
        <p:spPr bwMode="auto">
          <a:xfrm>
            <a:off x="6898472" y="1196763"/>
            <a:ext cx="5221519" cy="52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96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Застосування комп’ютерів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270BA-D0A2-F5F9-0D51-6D80D94BB953}"/>
              </a:ext>
            </a:extLst>
          </p:cNvPr>
          <p:cNvSpPr txBox="1"/>
          <p:nvPr/>
        </p:nvSpPr>
        <p:spPr>
          <a:xfrm>
            <a:off x="72008" y="1196763"/>
            <a:ext cx="12050142" cy="169277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600" b="1" i="1" dirty="0">
                <a:solidFill>
                  <a:schemeClr val="bg1"/>
                </a:solidFill>
              </a:rPr>
              <a:t>Важливу роль відіграє комп’ютер і на виробництві. Моделювання і конструювання різноманітних виробів з використанням комп’ютерів значно скорочує термін їх розробки, підвищує їх ефективність і якість, знижує вартість.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A0548-4B93-62B5-23C3-F63B12DF4615}"/>
              </a:ext>
            </a:extLst>
          </p:cNvPr>
          <p:cNvSpPr txBox="1"/>
          <p:nvPr/>
        </p:nvSpPr>
        <p:spPr>
          <a:xfrm>
            <a:off x="72008" y="2998576"/>
            <a:ext cx="8168350" cy="3434497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algn="ctr">
              <a:defRPr sz="28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/>
              <a:t>Наприклад, якщо раніше, до застосування комп’ютерів у </a:t>
            </a:r>
            <a:r>
              <a:rPr lang="uk-UA" dirty="0" err="1"/>
              <a:t>проєктуванні</a:t>
            </a:r>
            <a:r>
              <a:rPr lang="uk-UA" dirty="0"/>
              <a:t> нової моделі автомобіля, від моменту виникнення ідеї до її виробництва проходило 5–6 років, то тепер цей час становить менше ніж один рік.</a:t>
            </a:r>
          </a:p>
        </p:txBody>
      </p:sp>
      <p:pic>
        <p:nvPicPr>
          <p:cNvPr id="6" name="Picture 2" descr="Automotive industry car on platform hydraulic Vector Image">
            <a:extLst>
              <a:ext uri="{FF2B5EF4-FFF2-40B4-BE49-F238E27FC236}">
                <a16:creationId xmlns:a16="http://schemas.microsoft.com/office/drawing/2014/main" id="{D5DF826D-92F0-56E9-A380-B12E6AA7B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5" b="9598"/>
          <a:stretch/>
        </p:blipFill>
        <p:spPr bwMode="auto">
          <a:xfrm>
            <a:off x="8459940" y="2998576"/>
            <a:ext cx="3660052" cy="343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Застосування комп’ютерів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E83058-2DC4-124F-F7E0-1825A03E0B30}"/>
              </a:ext>
            </a:extLst>
          </p:cNvPr>
          <p:cNvSpPr txBox="1"/>
          <p:nvPr/>
        </p:nvSpPr>
        <p:spPr>
          <a:xfrm>
            <a:off x="72008" y="1196763"/>
            <a:ext cx="611543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У сфері обслуговування комп’ютер використовується для зберігання та опрацювання різноманітних даних: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601879-DBA0-84A7-D7DE-2583A2F9B1D2}"/>
              </a:ext>
            </a:extLst>
          </p:cNvPr>
          <p:cNvSpPr txBox="1"/>
          <p:nvPr/>
        </p:nvSpPr>
        <p:spPr>
          <a:xfrm>
            <a:off x="462579" y="3524675"/>
            <a:ext cx="572378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текстів,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59A0EF-029C-34D1-9A3F-288F6C199239}"/>
              </a:ext>
            </a:extLst>
          </p:cNvPr>
          <p:cNvSpPr txBox="1"/>
          <p:nvPr/>
        </p:nvSpPr>
        <p:spPr>
          <a:xfrm>
            <a:off x="462579" y="4129038"/>
            <a:ext cx="572378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таблиць,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6958D-35C6-56AB-2A2B-1D91565251FF}"/>
              </a:ext>
            </a:extLst>
          </p:cNvPr>
          <p:cNvSpPr txBox="1"/>
          <p:nvPr/>
        </p:nvSpPr>
        <p:spPr>
          <a:xfrm>
            <a:off x="462579" y="4733401"/>
            <a:ext cx="572378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баз даних,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945D05-6659-1532-F30C-3E910653D480}"/>
              </a:ext>
            </a:extLst>
          </p:cNvPr>
          <p:cNvSpPr txBox="1"/>
          <p:nvPr/>
        </p:nvSpPr>
        <p:spPr>
          <a:xfrm>
            <a:off x="462579" y="5337764"/>
            <a:ext cx="572378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малюнків і фотографій,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9F12DD-7925-E60E-C13C-D501FDC1971E}"/>
              </a:ext>
            </a:extLst>
          </p:cNvPr>
          <p:cNvSpPr txBox="1"/>
          <p:nvPr/>
        </p:nvSpPr>
        <p:spPr>
          <a:xfrm>
            <a:off x="462579" y="5942126"/>
            <a:ext cx="572378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мультимедійних даних.</a:t>
            </a:r>
          </a:p>
        </p:txBody>
      </p:sp>
      <p:pic>
        <p:nvPicPr>
          <p:cNvPr id="11" name="Picture 2" descr="Internet computer flat style Royalty Free Vector Image">
            <a:extLst>
              <a:ext uri="{FF2B5EF4-FFF2-40B4-BE49-F238E27FC236}">
                <a16:creationId xmlns:a16="http://schemas.microsoft.com/office/drawing/2014/main" id="{E290FBCB-987C-0593-97A9-23D666B91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13187" r="3802" b="8289"/>
          <a:stretch/>
        </p:blipFill>
        <p:spPr bwMode="auto">
          <a:xfrm>
            <a:off x="6299394" y="1196763"/>
            <a:ext cx="5820597" cy="526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33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Застосування комп’ютерів</a:t>
            </a:r>
          </a:p>
        </p:txBody>
      </p:sp>
      <p:pic>
        <p:nvPicPr>
          <p:cNvPr id="3" name="Picture 2" descr="3,332 Electronic Library Illustrations &amp; Clip Art - iStock">
            <a:extLst>
              <a:ext uri="{FF2B5EF4-FFF2-40B4-BE49-F238E27FC236}">
                <a16:creationId xmlns:a16="http://schemas.microsoft.com/office/drawing/2014/main" id="{426D1733-71D0-AE95-0243-3A49FA0CB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7" b="10899"/>
          <a:stretch/>
        </p:blipFill>
        <p:spPr bwMode="auto">
          <a:xfrm>
            <a:off x="6290692" y="1196764"/>
            <a:ext cx="5829300" cy="495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5459F0E-C7FD-36A3-350C-D47FD245B9DC}"/>
              </a:ext>
            </a:extLst>
          </p:cNvPr>
          <p:cNvSpPr/>
          <p:nvPr/>
        </p:nvSpPr>
        <p:spPr>
          <a:xfrm>
            <a:off x="69850" y="1196764"/>
            <a:ext cx="6109886" cy="4952828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Важко сьогодні назвати таку установу, де б не використовували комп’ютери. Картотеки в бібліотеках і лікарнях, виконані на основі комп’ютерної бази даних, у багато разів надійніші та зручніші в роботі, ніж традиційні паперові. </a:t>
            </a:r>
          </a:p>
        </p:txBody>
      </p:sp>
    </p:spTree>
    <p:extLst>
      <p:ext uri="{BB962C8B-B14F-4D97-AF65-F5344CB8AC3E}">
        <p14:creationId xmlns:p14="http://schemas.microsoft.com/office/powerpoint/2010/main" val="134898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Застосування комп’ютерів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3541C-3449-0D05-F5E0-1542DAF8BDF5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Бухгалтер теж сьогодні використовує комп’ютер і за кілька хвилин отримує результати, на обчислення яких раніше йому були потрібні години або дні.</a:t>
            </a:r>
          </a:p>
        </p:txBody>
      </p:sp>
      <p:pic>
        <p:nvPicPr>
          <p:cNvPr id="6" name="Picture 2" descr="Premium Vector | Electronic money transfer online flat cartoon">
            <a:extLst>
              <a:ext uri="{FF2B5EF4-FFF2-40B4-BE49-F238E27FC236}">
                <a16:creationId xmlns:a16="http://schemas.microsoft.com/office/drawing/2014/main" id="{A638984C-2071-926D-4408-5FA8D764F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1" b="12541"/>
          <a:stretch/>
        </p:blipFill>
        <p:spPr bwMode="auto">
          <a:xfrm>
            <a:off x="6157342" y="2696310"/>
            <a:ext cx="5962650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612D21-725E-9381-556A-25A41CFE30D5}"/>
              </a:ext>
            </a:extLst>
          </p:cNvPr>
          <p:cNvSpPr txBox="1"/>
          <p:nvPr/>
        </p:nvSpPr>
        <p:spPr>
          <a:xfrm>
            <a:off x="69850" y="2696310"/>
            <a:ext cx="5962650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Фінансист, не виходячи зі свого кабінету, має змогу стежити за станом справ на біржі, простим натисненням на клавіші перевести на будь-який рахунок певну суму грошей.</a:t>
            </a:r>
          </a:p>
        </p:txBody>
      </p:sp>
    </p:spTree>
    <p:extLst>
      <p:ext uri="{BB962C8B-B14F-4D97-AF65-F5344CB8AC3E}">
        <p14:creationId xmlns:p14="http://schemas.microsoft.com/office/powerpoint/2010/main" val="335570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Застосування комп’ютерів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0A2368-E5E8-41B7-CD81-EB27804FEF17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Усе більшу роль у комп’ютеризації всіх сфер життя людини відіграють </a:t>
            </a:r>
            <a:r>
              <a:rPr lang="uk-UA" sz="2800" b="1" i="1" dirty="0">
                <a:solidFill>
                  <a:srgbClr val="FFFF00"/>
                </a:solidFill>
              </a:rPr>
              <a:t>смартфони</a:t>
            </a:r>
            <a:r>
              <a:rPr lang="uk-UA" sz="2800" b="1" i="1" dirty="0">
                <a:solidFill>
                  <a:schemeClr val="bg1"/>
                </a:solidFill>
              </a:rPr>
              <a:t>. З їх використанням  здійснюється: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795C18-B623-AF9B-3100-E4AF51EC5706}"/>
              </a:ext>
            </a:extLst>
          </p:cNvPr>
          <p:cNvSpPr txBox="1"/>
          <p:nvPr/>
        </p:nvSpPr>
        <p:spPr>
          <a:xfrm>
            <a:off x="490477" y="2691421"/>
            <a:ext cx="6652601" cy="11741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algn="ctr">
              <a:defRPr sz="28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514350" indent="-514350" algn="l">
              <a:buFont typeface="Wingdings" panose="05000000000000000000" pitchFamily="2" charset="2"/>
              <a:buChar char="ü"/>
            </a:pPr>
            <a:r>
              <a:rPr lang="uk-UA" dirty="0"/>
              <a:t>більшість  покупок  в  Інтернеті,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2D068F-25E1-ADE7-8AEA-D56B0DA098A4}"/>
              </a:ext>
            </a:extLst>
          </p:cNvPr>
          <p:cNvSpPr txBox="1"/>
          <p:nvPr/>
        </p:nvSpPr>
        <p:spPr>
          <a:xfrm>
            <a:off x="490477" y="3975193"/>
            <a:ext cx="6652601" cy="11741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514350" indent="-514350">
              <a:buFont typeface="Wingdings" panose="05000000000000000000" pitchFamily="2" charset="2"/>
              <a:buChar char="ü"/>
              <a:defRPr sz="28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/>
              <a:t>керування «розумними»  пристроями,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054341-EF85-8EF7-172A-94CA91AC3C0A}"/>
              </a:ext>
            </a:extLst>
          </p:cNvPr>
          <p:cNvSpPr txBox="1"/>
          <p:nvPr/>
        </p:nvSpPr>
        <p:spPr>
          <a:xfrm>
            <a:off x="490477" y="5258965"/>
            <a:ext cx="6652601" cy="11741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514350" indent="-514350">
              <a:buFont typeface="Wingdings" panose="05000000000000000000" pitchFamily="2" charset="2"/>
              <a:buChar char="ü"/>
              <a:defRPr sz="28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/>
              <a:t>обмін даними в мережах тощо.</a:t>
            </a:r>
          </a:p>
        </p:txBody>
      </p:sp>
      <p:pic>
        <p:nvPicPr>
          <p:cNvPr id="8" name="Picture 2" descr="Mobile shopping button flat design Royalty Free Vector Image">
            <a:extLst>
              <a:ext uri="{FF2B5EF4-FFF2-40B4-BE49-F238E27FC236}">
                <a16:creationId xmlns:a16="http://schemas.microsoft.com/office/drawing/2014/main" id="{EB06B777-0E29-D2AF-5087-BA2AD8FA9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4" b="14920"/>
          <a:stretch/>
        </p:blipFill>
        <p:spPr bwMode="auto">
          <a:xfrm>
            <a:off x="7270953" y="2676214"/>
            <a:ext cx="4850119" cy="375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1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Застосування комп’ютерів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656A07-0B9F-4F7A-0D0D-A3ACBE6BA30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Не виходячи з дому або ще по дорозі на роботу чи додому, можна: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71C8CC-C10D-42C8-7F8F-96AC6594BC91}"/>
              </a:ext>
            </a:extLst>
          </p:cNvPr>
          <p:cNvSpPr txBox="1"/>
          <p:nvPr/>
        </p:nvSpPr>
        <p:spPr>
          <a:xfrm>
            <a:off x="70929" y="2247920"/>
            <a:ext cx="6962917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здійснити замовлення їжі, товарів, квитків на  транспортні  засоби,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EECDCA-9ED5-8CF8-AE4D-FD0B71CEEBFE}"/>
              </a:ext>
            </a:extLst>
          </p:cNvPr>
          <p:cNvSpPr txBox="1"/>
          <p:nvPr/>
        </p:nvSpPr>
        <p:spPr>
          <a:xfrm>
            <a:off x="70929" y="3729965"/>
            <a:ext cx="6962917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бронювання  готелів,  туристичних поїздок,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1FC0ED-8D10-4524-D889-BF4367D40DF1}"/>
              </a:ext>
            </a:extLst>
          </p:cNvPr>
          <p:cNvSpPr txBox="1"/>
          <p:nvPr/>
        </p:nvSpPr>
        <p:spPr>
          <a:xfrm>
            <a:off x="72732" y="4781122"/>
            <a:ext cx="696291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сплатити комунальні послуги,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6CBBFE-0147-8E23-451E-2504CABF540E}"/>
              </a:ext>
            </a:extLst>
          </p:cNvPr>
          <p:cNvSpPr txBox="1"/>
          <p:nvPr/>
        </p:nvSpPr>
        <p:spPr>
          <a:xfrm>
            <a:off x="70929" y="5401882"/>
            <a:ext cx="6962917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записатися на прийом до лікаря тощо.</a:t>
            </a:r>
          </a:p>
        </p:txBody>
      </p:sp>
      <p:pic>
        <p:nvPicPr>
          <p:cNvPr id="11" name="Picture 2" descr="Flat design concept for smartphone services Vector Image">
            <a:extLst>
              <a:ext uri="{FF2B5EF4-FFF2-40B4-BE49-F238E27FC236}">
                <a16:creationId xmlns:a16="http://schemas.microsoft.com/office/drawing/2014/main" id="{2E8B6E01-BE7D-80CC-D546-DD2EDF709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7" b="14090"/>
          <a:stretch/>
        </p:blipFill>
        <p:spPr bwMode="auto">
          <a:xfrm>
            <a:off x="7135739" y="2247920"/>
            <a:ext cx="4983529" cy="410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0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Застосування комп’ютерів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52FDE-227D-86B6-3866-60665B6EC049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В Україні з 2019 року реалізується програма «</a:t>
            </a:r>
            <a:r>
              <a:rPr lang="uk-UA" sz="2800" b="1" i="1" dirty="0">
                <a:solidFill>
                  <a:srgbClr val="FFFF00"/>
                </a:solidFill>
              </a:rPr>
              <a:t>Держава у смартфоні</a:t>
            </a:r>
            <a:r>
              <a:rPr lang="uk-UA" sz="2800" b="1" i="1" dirty="0">
                <a:solidFill>
                  <a:schemeClr val="bg1"/>
                </a:solidFill>
              </a:rPr>
              <a:t>» 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FE6AE4-4C77-66DC-F86B-EDAD45C91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6"/>
          <a:stretch/>
        </p:blipFill>
        <p:spPr>
          <a:xfrm>
            <a:off x="70929" y="2267529"/>
            <a:ext cx="12050142" cy="424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4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5801F2C-925C-42F8-8B23-DB7CE7EF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Види сучасних комп’ютерів та їх застосування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2197C9C-6F7A-4762-AC31-74BFC21DF3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6175761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149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Застосування комп’ютерів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B40C7-24E1-6B10-C24D-412AB5A2FCCD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У рамках цієї програми передбачено, що користувачі без відвідувань різноманітних офісів державних і фінансових установ зможуть: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1B54B-F19B-2000-474D-D82F89AD0EEF}"/>
              </a:ext>
            </a:extLst>
          </p:cNvPr>
          <p:cNvSpPr txBox="1"/>
          <p:nvPr/>
        </p:nvSpPr>
        <p:spPr>
          <a:xfrm>
            <a:off x="72008" y="2717961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відкрити банківський рахунок;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CDEC4-14DB-CEA2-5EE7-7F3EAE827178}"/>
              </a:ext>
            </a:extLst>
          </p:cNvPr>
          <p:cNvSpPr txBox="1"/>
          <p:nvPr/>
        </p:nvSpPr>
        <p:spPr>
          <a:xfrm>
            <a:off x="72008" y="3344534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здійснити безготівкові платежі за різноманітні послуги державних і комунальних установ;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E99D50-D4E3-0E45-9517-97703FF461BD}"/>
              </a:ext>
            </a:extLst>
          </p:cNvPr>
          <p:cNvSpPr txBox="1"/>
          <p:nvPr/>
        </p:nvSpPr>
        <p:spPr>
          <a:xfrm>
            <a:off x="72008" y="4401994"/>
            <a:ext cx="10056730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надіслати  звіти  про  свою  комерційну  діяльність  в  електронному  вигляді, з використанням електронного цифрового підпису до державних органів;</a:t>
            </a:r>
          </a:p>
        </p:txBody>
      </p:sp>
      <p:pic>
        <p:nvPicPr>
          <p:cNvPr id="9" name="Picture 2" descr="Державні послуги онлайн">
            <a:extLst>
              <a:ext uri="{FF2B5EF4-FFF2-40B4-BE49-F238E27FC236}">
                <a16:creationId xmlns:a16="http://schemas.microsoft.com/office/drawing/2014/main" id="{6E3EFE0E-DFD2-3104-36C8-0A8B410CE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110" y="4401995"/>
            <a:ext cx="1815882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73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Застосування комп’ютерів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2B0C4B-0A03-B0E8-2172-7016FDFA8E79}"/>
              </a:ext>
            </a:extLst>
          </p:cNvPr>
          <p:cNvSpPr txBox="1"/>
          <p:nvPr/>
        </p:nvSpPr>
        <p:spPr>
          <a:xfrm>
            <a:off x="70929" y="1801824"/>
            <a:ext cx="12050142" cy="89255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600" b="1" i="1" dirty="0">
                <a:solidFill>
                  <a:schemeClr val="bg1"/>
                </a:solidFill>
              </a:rPr>
              <a:t>отримати в інтернет-магазині гарантійні талони на </a:t>
            </a:r>
            <a:r>
              <a:rPr lang="uk-UA" sz="2600" b="1" i="1" dirty="0" err="1">
                <a:solidFill>
                  <a:schemeClr val="bg1"/>
                </a:solidFill>
              </a:rPr>
              <a:t>різно-манітну</a:t>
            </a:r>
            <a:r>
              <a:rPr lang="uk-UA" sz="2600" b="1" i="1" dirty="0">
                <a:solidFill>
                  <a:schemeClr val="bg1"/>
                </a:solidFill>
              </a:rPr>
              <a:t> техніку та обладнання в електронному вигляді;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DF4B40-E771-E0EB-A4BB-144D96E3917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260EF-D5B4-030A-0E42-B40C507C6706}"/>
              </a:ext>
            </a:extLst>
          </p:cNvPr>
          <p:cNvSpPr txBox="1"/>
          <p:nvPr/>
        </p:nvSpPr>
        <p:spPr>
          <a:xfrm>
            <a:off x="70929" y="2773224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отримати доступ до різноманітних реєстрів: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E6B905-179D-90AD-9946-27087CC0090D}"/>
              </a:ext>
            </a:extLst>
          </p:cNvPr>
          <p:cNvSpPr txBox="1"/>
          <p:nvPr/>
        </p:nvSpPr>
        <p:spPr>
          <a:xfrm>
            <a:off x="673239" y="3374683"/>
            <a:ext cx="1144783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2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дозволів на міжнародні перевезення;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4F9804-332E-0A38-3F14-89202F5BB20E}"/>
              </a:ext>
            </a:extLst>
          </p:cNvPr>
          <p:cNvSpPr txBox="1"/>
          <p:nvPr/>
        </p:nvSpPr>
        <p:spPr>
          <a:xfrm>
            <a:off x="673238" y="3969976"/>
            <a:ext cx="9455500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2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земельних ресурсів;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6B480B-EEAB-E04A-E162-148D7693243B}"/>
              </a:ext>
            </a:extLst>
          </p:cNvPr>
          <p:cNvSpPr txBox="1"/>
          <p:nvPr/>
        </p:nvSpPr>
        <p:spPr>
          <a:xfrm>
            <a:off x="673237" y="4565269"/>
            <a:ext cx="9455500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2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лісових ресурсів;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540E8E-DBAF-3B94-F0E5-DA4F35AA1C80}"/>
              </a:ext>
            </a:extLst>
          </p:cNvPr>
          <p:cNvSpPr txBox="1"/>
          <p:nvPr/>
        </p:nvSpPr>
        <p:spPr>
          <a:xfrm>
            <a:off x="673237" y="5160562"/>
            <a:ext cx="945550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2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лікарських препаратів і термінів дії сертифікатів на них тощо. </a:t>
            </a:r>
          </a:p>
        </p:txBody>
      </p:sp>
      <p:pic>
        <p:nvPicPr>
          <p:cNvPr id="13" name="Picture 2" descr="Державні послуги онлайн">
            <a:extLst>
              <a:ext uri="{FF2B5EF4-FFF2-40B4-BE49-F238E27FC236}">
                <a16:creationId xmlns:a16="http://schemas.microsoft.com/office/drawing/2014/main" id="{A9FE368B-4C60-2BA0-F284-320854E3D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110" y="4401995"/>
            <a:ext cx="1815882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0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Застосування комп’ютерів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3F8F77-501D-BB8D-58F0-B8E9002501DC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Використовуючи відповідне програмне забезпечення для смартфонів (наприклад, </a:t>
            </a:r>
            <a:r>
              <a:rPr lang="en-US" sz="2800" b="1" i="1" dirty="0" err="1">
                <a:solidFill>
                  <a:schemeClr val="bg1"/>
                </a:solidFill>
              </a:rPr>
              <a:t>JigSpace</a:t>
            </a:r>
            <a:r>
              <a:rPr lang="en-US" sz="2800" b="1" i="1" dirty="0">
                <a:solidFill>
                  <a:schemeClr val="bg1"/>
                </a:solidFill>
              </a:rPr>
              <a:t>, Google Lens, Atom Visualizer, </a:t>
            </a:r>
            <a:r>
              <a:rPr lang="en-US" sz="2800" b="1" i="1" dirty="0" err="1">
                <a:solidFill>
                  <a:schemeClr val="bg1"/>
                </a:solidFill>
              </a:rPr>
              <a:t>Civilisations</a:t>
            </a:r>
            <a:r>
              <a:rPr lang="en-US" sz="2800" b="1" i="1" dirty="0">
                <a:solidFill>
                  <a:schemeClr val="bg1"/>
                </a:solidFill>
              </a:rPr>
              <a:t> AR, </a:t>
            </a:r>
            <a:r>
              <a:rPr lang="en-US" sz="2800" b="1" i="1" dirty="0" err="1">
                <a:solidFill>
                  <a:schemeClr val="bg1"/>
                </a:solidFill>
              </a:rPr>
              <a:t>Futurio</a:t>
            </a:r>
            <a:r>
              <a:rPr lang="en-US" sz="2800" b="1" i="1" dirty="0">
                <a:solidFill>
                  <a:schemeClr val="bg1"/>
                </a:solidFill>
              </a:rPr>
              <a:t> App, Skyscrapers AR), </a:t>
            </a:r>
            <a:r>
              <a:rPr lang="uk-UA" sz="2800" b="1" i="1" dirty="0">
                <a:solidFill>
                  <a:schemeClr val="bg1"/>
                </a:solidFill>
              </a:rPr>
              <a:t>можна: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97A1B4-493C-3944-EF23-50CB99AC40CA}"/>
              </a:ext>
            </a:extLst>
          </p:cNvPr>
          <p:cNvSpPr txBox="1"/>
          <p:nvPr/>
        </p:nvSpPr>
        <p:spPr>
          <a:xfrm>
            <a:off x="72008" y="3076362"/>
            <a:ext cx="718290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розглянути з різних боків історичну будівлю, скульптуру,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B9F16-2DED-9F0D-B930-747B48FF4508}"/>
              </a:ext>
            </a:extLst>
          </p:cNvPr>
          <p:cNvSpPr txBox="1"/>
          <p:nvPr/>
        </p:nvSpPr>
        <p:spPr>
          <a:xfrm>
            <a:off x="72008" y="4094186"/>
            <a:ext cx="718290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переглянути, як працює певний механізм чи системи організму людини,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C633FA-B3F7-2B97-FCA8-80A294E1BB43}"/>
              </a:ext>
            </a:extLst>
          </p:cNvPr>
          <p:cNvSpPr txBox="1"/>
          <p:nvPr/>
        </p:nvSpPr>
        <p:spPr>
          <a:xfrm>
            <a:off x="72008" y="5542899"/>
            <a:ext cx="718290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переглянути експозицію відомого музею тощо.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CF2861-796E-6519-ADA0-DF4F9B35A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56" b="2519"/>
          <a:stretch/>
        </p:blipFill>
        <p:spPr>
          <a:xfrm>
            <a:off x="7425732" y="3115999"/>
            <a:ext cx="4694260" cy="338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8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Застосування комп’ютерів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8B8772-E56E-148D-26FB-6C960C920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18"/>
          <a:stretch/>
        </p:blipFill>
        <p:spPr>
          <a:xfrm>
            <a:off x="6837726" y="1196764"/>
            <a:ext cx="5284424" cy="4813161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06C4572-95A1-6295-8D72-6155225B50C9}"/>
              </a:ext>
            </a:extLst>
          </p:cNvPr>
          <p:cNvSpPr/>
          <p:nvPr/>
        </p:nvSpPr>
        <p:spPr>
          <a:xfrm>
            <a:off x="69849" y="1196764"/>
            <a:ext cx="6672595" cy="4813161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i="1" dirty="0">
                <a:solidFill>
                  <a:schemeClr val="bg1"/>
                </a:solidFill>
              </a:rPr>
              <a:t>Головне, що для цього не потрібно нікуди їхати чи йти, а треба лише мати смартфон і відповідне програмне забезпечення. Можна й самому створювати матеріали з доповненою реальністю.</a:t>
            </a:r>
          </a:p>
        </p:txBody>
      </p:sp>
    </p:spTree>
    <p:extLst>
      <p:ext uri="{BB962C8B-B14F-4D97-AF65-F5344CB8AC3E}">
        <p14:creationId xmlns:p14="http://schemas.microsoft.com/office/powerpoint/2010/main" val="8738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Застосування комп’ютерів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52DAD9-DAB8-CBA3-B9C6-E8C6AF01A8C7}"/>
              </a:ext>
            </a:extLst>
          </p:cNvPr>
          <p:cNvSpPr txBox="1"/>
          <p:nvPr/>
        </p:nvSpPr>
        <p:spPr>
          <a:xfrm>
            <a:off x="72008" y="1196763"/>
            <a:ext cx="10297155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Основними напрямами використання комп’ютерної техніки є: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E15312-D581-DDAA-CD75-1C13CDC4DBDD}"/>
              </a:ext>
            </a:extLst>
          </p:cNvPr>
          <p:cNvSpPr txBox="1"/>
          <p:nvPr/>
        </p:nvSpPr>
        <p:spPr>
          <a:xfrm>
            <a:off x="70878" y="2251367"/>
            <a:ext cx="1029715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особистих потреб: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8F9BD-CC3D-F8BD-25A4-941A13776AEA}"/>
              </a:ext>
            </a:extLst>
          </p:cNvPr>
          <p:cNvSpPr txBox="1"/>
          <p:nvPr/>
        </p:nvSpPr>
        <p:spPr>
          <a:xfrm>
            <a:off x="3550024" y="2875084"/>
            <a:ext cx="8570996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електронна пошта, соціальні мережі, </a:t>
            </a:r>
            <a:r>
              <a:rPr lang="uk-UA" sz="2400" b="1" i="1" kern="0" dirty="0" err="1">
                <a:solidFill>
                  <a:srgbClr val="FFFFFF"/>
                </a:solidFill>
              </a:rPr>
              <a:t>відеодзвінки</a:t>
            </a:r>
            <a:r>
              <a:rPr lang="uk-UA" sz="2400" b="1" i="1" kern="0" dirty="0">
                <a:solidFill>
                  <a:srgbClr val="FFFFFF"/>
                </a:solidFill>
              </a:rPr>
              <a:t>, обмін повідомленнями.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0DA04CE-2F0B-947C-CB5B-1AEDA4A072FC}"/>
              </a:ext>
            </a:extLst>
          </p:cNvPr>
          <p:cNvSpPr/>
          <p:nvPr/>
        </p:nvSpPr>
        <p:spPr>
          <a:xfrm>
            <a:off x="73605" y="2874372"/>
            <a:ext cx="3347327" cy="8309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Спілкування: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03EE0-267E-A58D-2B8F-32640829ABE5}"/>
              </a:ext>
            </a:extLst>
          </p:cNvPr>
          <p:cNvSpPr txBox="1"/>
          <p:nvPr/>
        </p:nvSpPr>
        <p:spPr>
          <a:xfrm>
            <a:off x="3547297" y="3806578"/>
            <a:ext cx="8570996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створення комп’ютерних ігор, музики, відеофільмів, потокових трансляцій.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2409897-C732-3A61-8B1A-6DFAF281C707}"/>
              </a:ext>
            </a:extLst>
          </p:cNvPr>
          <p:cNvSpPr/>
          <p:nvPr/>
        </p:nvSpPr>
        <p:spPr>
          <a:xfrm>
            <a:off x="70878" y="3806578"/>
            <a:ext cx="3347327" cy="8309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Розваги: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56D44D-83CF-E0B4-9EF1-B24E5F85419C}"/>
              </a:ext>
            </a:extLst>
          </p:cNvPr>
          <p:cNvSpPr txBox="1"/>
          <p:nvPr/>
        </p:nvSpPr>
        <p:spPr>
          <a:xfrm>
            <a:off x="3547297" y="4738072"/>
            <a:ext cx="8570996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перегляд інтернету, онлайн-дослідження, навчання.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B9FF53D-9177-4C3D-12A3-A89AA4AD0CAB}"/>
              </a:ext>
            </a:extLst>
          </p:cNvPr>
          <p:cNvSpPr/>
          <p:nvPr/>
        </p:nvSpPr>
        <p:spPr>
          <a:xfrm>
            <a:off x="80038" y="4737360"/>
            <a:ext cx="3347327" cy="83170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Доступ  до  контенту: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7AF6A9-58D3-693F-E96B-DB4D97519E1E}"/>
              </a:ext>
            </a:extLst>
          </p:cNvPr>
          <p:cNvSpPr txBox="1"/>
          <p:nvPr/>
        </p:nvSpPr>
        <p:spPr>
          <a:xfrm>
            <a:off x="3540966" y="5669567"/>
            <a:ext cx="8570996" cy="80021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опрацювання текстів, електронних таблиць, презентацій, управління особистими фінансами.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3ED942B1-E766-15AE-2A00-0BAB6137DBE2}"/>
              </a:ext>
            </a:extLst>
          </p:cNvPr>
          <p:cNvSpPr/>
          <p:nvPr/>
        </p:nvSpPr>
        <p:spPr>
          <a:xfrm>
            <a:off x="64547" y="5668143"/>
            <a:ext cx="3347327" cy="800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Продуктивність: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85291999-1ADA-DABA-4874-86BBC234079A}"/>
              </a:ext>
            </a:extLst>
          </p:cNvPr>
          <p:cNvGrpSpPr/>
          <p:nvPr/>
        </p:nvGrpSpPr>
        <p:grpSpPr>
          <a:xfrm>
            <a:off x="10566249" y="1222440"/>
            <a:ext cx="1552146" cy="1552146"/>
            <a:chOff x="6249032" y="1719983"/>
            <a:chExt cx="4581528" cy="4581528"/>
          </a:xfrm>
        </p:grpSpPr>
        <p:sp>
          <p:nvSpPr>
            <p:cNvPr id="15" name="Прямокутник: округлені кути 14">
              <a:extLst>
                <a:ext uri="{FF2B5EF4-FFF2-40B4-BE49-F238E27FC236}">
                  <a16:creationId xmlns:a16="http://schemas.microsoft.com/office/drawing/2014/main" id="{9ACEF85A-4D5F-36F1-0F87-6D870BD49CD3}"/>
                </a:ext>
              </a:extLst>
            </p:cNvPr>
            <p:cNvSpPr/>
            <p:nvPr/>
          </p:nvSpPr>
          <p:spPr>
            <a:xfrm>
              <a:off x="6249032" y="1719983"/>
              <a:ext cx="4581528" cy="4581528"/>
            </a:xfrm>
            <a:prstGeom prst="roundRect">
              <a:avLst/>
            </a:prstGeom>
            <a:solidFill>
              <a:srgbClr val="4249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573B288-4EB1-4940-D86F-D404AD8EC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30778" y="2301729"/>
              <a:ext cx="3418035" cy="3418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9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C0EE28-8F97-7113-BA10-141B662E964E}"/>
              </a:ext>
            </a:extLst>
          </p:cNvPr>
          <p:cNvSpPr txBox="1"/>
          <p:nvPr/>
        </p:nvSpPr>
        <p:spPr>
          <a:xfrm>
            <a:off x="83642" y="1196763"/>
            <a:ext cx="1041759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Бізнес, фінанси і промисловість: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Застосування комп’ютерів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B5FA00-3DEC-4B2C-89FD-BBFDB8D38B2C}"/>
              </a:ext>
            </a:extLst>
          </p:cNvPr>
          <p:cNvSpPr txBox="1"/>
          <p:nvPr/>
        </p:nvSpPr>
        <p:spPr>
          <a:xfrm>
            <a:off x="3562788" y="1820480"/>
            <a:ext cx="6938448" cy="120032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ведення документації, нарахування заробітної плати, управління запасами, управління (CRM).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3B281A2-7B38-BF20-2C6F-9311F8076954}"/>
              </a:ext>
            </a:extLst>
          </p:cNvPr>
          <p:cNvSpPr/>
          <p:nvPr/>
        </p:nvSpPr>
        <p:spPr>
          <a:xfrm>
            <a:off x="86369" y="1819768"/>
            <a:ext cx="3347327" cy="12003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Обробка даних: 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CBC7E5-7FB6-ECE0-6ADA-5AE587CC81FB}"/>
              </a:ext>
            </a:extLst>
          </p:cNvPr>
          <p:cNvSpPr txBox="1"/>
          <p:nvPr/>
        </p:nvSpPr>
        <p:spPr>
          <a:xfrm>
            <a:off x="3569119" y="3121306"/>
            <a:ext cx="8570996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електронна пошта, відеоконференції, інструменти для співпраці.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BFFABB4-B140-4A83-FFD6-926E4DF87BCE}"/>
              </a:ext>
            </a:extLst>
          </p:cNvPr>
          <p:cNvSpPr/>
          <p:nvPr/>
        </p:nvSpPr>
        <p:spPr>
          <a:xfrm>
            <a:off x="92700" y="3121306"/>
            <a:ext cx="3347327" cy="8309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Спілкування: 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679DB-290E-3A67-1852-7CB020CC0028}"/>
              </a:ext>
            </a:extLst>
          </p:cNvPr>
          <p:cNvSpPr txBox="1"/>
          <p:nvPr/>
        </p:nvSpPr>
        <p:spPr>
          <a:xfrm>
            <a:off x="3569119" y="4052800"/>
            <a:ext cx="8570996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онлайн-продажі, обробка платежів, керування замовленнями.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EDD1BC9-00F4-3672-19C5-C499657A773D}"/>
              </a:ext>
            </a:extLst>
          </p:cNvPr>
          <p:cNvSpPr/>
          <p:nvPr/>
        </p:nvSpPr>
        <p:spPr>
          <a:xfrm>
            <a:off x="101860" y="4052088"/>
            <a:ext cx="3347327" cy="83170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Електронна комерція: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584DB6-E64F-29C8-8ABB-719A986DCB35}"/>
              </a:ext>
            </a:extLst>
          </p:cNvPr>
          <p:cNvSpPr txBox="1"/>
          <p:nvPr/>
        </p:nvSpPr>
        <p:spPr>
          <a:xfrm>
            <a:off x="3562788" y="4984295"/>
            <a:ext cx="8570996" cy="80021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автоматизоване </a:t>
            </a:r>
            <a:r>
              <a:rPr lang="uk-UA" sz="2300" b="1" i="1" kern="0" dirty="0" err="1">
                <a:solidFill>
                  <a:srgbClr val="FFFFFF"/>
                </a:solidFill>
              </a:rPr>
              <a:t>проєктування</a:t>
            </a:r>
            <a:r>
              <a:rPr lang="uk-UA" sz="2300" b="1" i="1" kern="0" dirty="0">
                <a:solidFill>
                  <a:srgbClr val="FFFFFF"/>
                </a:solidFill>
              </a:rPr>
              <a:t> виробів, моделювання, розробка документації продуктів.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4368245A-8808-A6BB-3C7E-64CBEAA7278F}"/>
              </a:ext>
            </a:extLst>
          </p:cNvPr>
          <p:cNvSpPr/>
          <p:nvPr/>
        </p:nvSpPr>
        <p:spPr>
          <a:xfrm>
            <a:off x="86369" y="4982871"/>
            <a:ext cx="3347327" cy="800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 err="1">
                <a:solidFill>
                  <a:schemeClr val="bg1"/>
                </a:solidFill>
              </a:rPr>
              <a:t>Проєктування</a:t>
            </a:r>
            <a:r>
              <a:rPr lang="uk-UA" sz="2600" b="1" i="1" dirty="0">
                <a:solidFill>
                  <a:schemeClr val="bg1"/>
                </a:solidFill>
              </a:rPr>
              <a:t> та розробка: 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C9877ABB-2361-D62E-245F-417D492A26C3}"/>
              </a:ext>
            </a:extLst>
          </p:cNvPr>
          <p:cNvGrpSpPr/>
          <p:nvPr/>
        </p:nvGrpSpPr>
        <p:grpSpPr>
          <a:xfrm>
            <a:off x="10683441" y="1222440"/>
            <a:ext cx="1434953" cy="1434953"/>
            <a:chOff x="6249032" y="1719983"/>
            <a:chExt cx="4581528" cy="4581528"/>
          </a:xfrm>
        </p:grpSpPr>
        <p:sp>
          <p:nvSpPr>
            <p:cNvPr id="20" name="Прямокутник: округлені кути 19">
              <a:extLst>
                <a:ext uri="{FF2B5EF4-FFF2-40B4-BE49-F238E27FC236}">
                  <a16:creationId xmlns:a16="http://schemas.microsoft.com/office/drawing/2014/main" id="{F40137F5-5F74-0D5A-92C4-57C8C2588D6F}"/>
                </a:ext>
              </a:extLst>
            </p:cNvPr>
            <p:cNvSpPr/>
            <p:nvPr/>
          </p:nvSpPr>
          <p:spPr>
            <a:xfrm>
              <a:off x="6249032" y="1719983"/>
              <a:ext cx="4581528" cy="4581528"/>
            </a:xfrm>
            <a:prstGeom prst="roundRect">
              <a:avLst/>
            </a:prstGeom>
            <a:solidFill>
              <a:srgbClr val="4249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4F9B895-F544-F1F9-CD90-63A78A5D1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30778" y="2304451"/>
              <a:ext cx="3418036" cy="341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219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Застосування комп’ютерів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EEE575-C956-EF86-2F69-9313928B227F}"/>
              </a:ext>
            </a:extLst>
          </p:cNvPr>
          <p:cNvSpPr txBox="1"/>
          <p:nvPr/>
        </p:nvSpPr>
        <p:spPr>
          <a:xfrm>
            <a:off x="3562788" y="1820480"/>
            <a:ext cx="6938448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робототехніка, керування машинами, оптимізація виробничих процесів.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7741611-C1F3-2EC1-4874-8F03D06B705B}"/>
              </a:ext>
            </a:extLst>
          </p:cNvPr>
          <p:cNvSpPr/>
          <p:nvPr/>
        </p:nvSpPr>
        <p:spPr>
          <a:xfrm>
            <a:off x="86369" y="1819768"/>
            <a:ext cx="3347327" cy="8309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Автоматизація: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424163-6C2F-07B8-F7F8-88AB61474900}"/>
              </a:ext>
            </a:extLst>
          </p:cNvPr>
          <p:cNvSpPr txBox="1"/>
          <p:nvPr/>
        </p:nvSpPr>
        <p:spPr>
          <a:xfrm>
            <a:off x="3562788" y="2751262"/>
            <a:ext cx="8570996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облік матеріальних цінностей, нарахування заробітної плати, аудит.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65BA315-9926-BE19-88DB-2CAC88E444D6}"/>
              </a:ext>
            </a:extLst>
          </p:cNvPr>
          <p:cNvSpPr/>
          <p:nvPr/>
        </p:nvSpPr>
        <p:spPr>
          <a:xfrm>
            <a:off x="86369" y="2750550"/>
            <a:ext cx="3347327" cy="8309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Бухгалтерські справи: 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CFC6E-BE6E-46C9-F04E-6FA2A9426876}"/>
              </a:ext>
            </a:extLst>
          </p:cNvPr>
          <p:cNvSpPr txBox="1"/>
          <p:nvPr/>
        </p:nvSpPr>
        <p:spPr>
          <a:xfrm>
            <a:off x="3553730" y="3682044"/>
            <a:ext cx="8570996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банківська справа, фінансовий аналіз, управління ризиками фінансових операцій.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7C45DF9A-5E98-74DC-9D23-18D3E386C834}"/>
              </a:ext>
            </a:extLst>
          </p:cNvPr>
          <p:cNvSpPr/>
          <p:nvPr/>
        </p:nvSpPr>
        <p:spPr>
          <a:xfrm>
            <a:off x="77311" y="3681332"/>
            <a:ext cx="3347327" cy="8309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Бухгалтерські справи: 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A1DF4836-A2D2-D73C-A5C2-9345D4DB5B18}"/>
              </a:ext>
            </a:extLst>
          </p:cNvPr>
          <p:cNvGrpSpPr/>
          <p:nvPr/>
        </p:nvGrpSpPr>
        <p:grpSpPr>
          <a:xfrm>
            <a:off x="10683441" y="1222440"/>
            <a:ext cx="1434953" cy="1434953"/>
            <a:chOff x="6249032" y="1719983"/>
            <a:chExt cx="4581528" cy="4581528"/>
          </a:xfrm>
        </p:grpSpPr>
        <p:sp>
          <p:nvSpPr>
            <p:cNvPr id="16" name="Прямокутник: округлені кути 15">
              <a:extLst>
                <a:ext uri="{FF2B5EF4-FFF2-40B4-BE49-F238E27FC236}">
                  <a16:creationId xmlns:a16="http://schemas.microsoft.com/office/drawing/2014/main" id="{81EB4094-F119-0B0E-E0EA-FF3C01E6E7BC}"/>
                </a:ext>
              </a:extLst>
            </p:cNvPr>
            <p:cNvSpPr/>
            <p:nvPr/>
          </p:nvSpPr>
          <p:spPr>
            <a:xfrm>
              <a:off x="6249032" y="1719983"/>
              <a:ext cx="4581528" cy="4581528"/>
            </a:xfrm>
            <a:prstGeom prst="roundRect">
              <a:avLst/>
            </a:prstGeom>
            <a:solidFill>
              <a:srgbClr val="4249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2CF2FB3-D717-BCCA-8723-848BFBCEA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30778" y="2304451"/>
              <a:ext cx="3418036" cy="341259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BB24561-B0F3-4425-399F-69F4B49A50D7}"/>
              </a:ext>
            </a:extLst>
          </p:cNvPr>
          <p:cNvSpPr txBox="1"/>
          <p:nvPr/>
        </p:nvSpPr>
        <p:spPr>
          <a:xfrm>
            <a:off x="83642" y="1196763"/>
            <a:ext cx="10417594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Бізнес, фінанси і промисловість:</a:t>
            </a:r>
          </a:p>
        </p:txBody>
      </p:sp>
    </p:spTree>
    <p:extLst>
      <p:ext uri="{BB962C8B-B14F-4D97-AF65-F5344CB8AC3E}">
        <p14:creationId xmlns:p14="http://schemas.microsoft.com/office/powerpoint/2010/main" val="300963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Застосування комп’ютерів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EAB8AC-ECE7-BD87-8CA1-80D57969937A}"/>
              </a:ext>
            </a:extLst>
          </p:cNvPr>
          <p:cNvSpPr txBox="1"/>
          <p:nvPr/>
        </p:nvSpPr>
        <p:spPr>
          <a:xfrm>
            <a:off x="83642" y="1196763"/>
            <a:ext cx="104184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Освіта: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4C2DC4-0A4E-BF4F-0DBD-B67B0CA71602}"/>
              </a:ext>
            </a:extLst>
          </p:cNvPr>
          <p:cNvSpPr txBox="1"/>
          <p:nvPr/>
        </p:nvSpPr>
        <p:spPr>
          <a:xfrm>
            <a:off x="3562788" y="1820479"/>
            <a:ext cx="6938448" cy="11996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lvl="0" algn="ctr" fontAlgn="base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2400" dirty="0"/>
              <a:t>онлайн-курси, віртуальні класи та освітнє програмне забезпечення, тести, завдання.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F8522B5-6962-A4CD-6BFF-7B21DAC1826D}"/>
              </a:ext>
            </a:extLst>
          </p:cNvPr>
          <p:cNvSpPr/>
          <p:nvPr/>
        </p:nvSpPr>
        <p:spPr>
          <a:xfrm>
            <a:off x="86369" y="1819768"/>
            <a:ext cx="3347327" cy="12003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Системи  управління  навчанням: 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89DB7-C174-2844-0D84-3FB901F399D0}"/>
              </a:ext>
            </a:extLst>
          </p:cNvPr>
          <p:cNvSpPr txBox="1"/>
          <p:nvPr/>
        </p:nvSpPr>
        <p:spPr>
          <a:xfrm>
            <a:off x="3569119" y="3121306"/>
            <a:ext cx="8570996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доступ до баз даних, аналіз даних, наукове моделювання.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D53815B-2834-4E1A-85D7-97C5AE93DA5D}"/>
              </a:ext>
            </a:extLst>
          </p:cNvPr>
          <p:cNvSpPr/>
          <p:nvPr/>
        </p:nvSpPr>
        <p:spPr>
          <a:xfrm>
            <a:off x="92700" y="3121306"/>
            <a:ext cx="3347327" cy="8309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Дослідження: 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10C3FC-BF95-A696-31DF-F6D9E01579AB}"/>
              </a:ext>
            </a:extLst>
          </p:cNvPr>
          <p:cNvSpPr txBox="1"/>
          <p:nvPr/>
        </p:nvSpPr>
        <p:spPr>
          <a:xfrm>
            <a:off x="3569119" y="4052800"/>
            <a:ext cx="8570996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електронна пошта, онлайн-форуми, відеоконференції.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4D99C7D6-489F-53CE-EB00-70E78AFE3F3C}"/>
              </a:ext>
            </a:extLst>
          </p:cNvPr>
          <p:cNvSpPr/>
          <p:nvPr/>
        </p:nvSpPr>
        <p:spPr>
          <a:xfrm>
            <a:off x="101860" y="4052088"/>
            <a:ext cx="3347327" cy="83170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Спілкування: 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DC51A2-6E03-776D-3A06-78618B35F08E}"/>
              </a:ext>
            </a:extLst>
          </p:cNvPr>
          <p:cNvSpPr txBox="1"/>
          <p:nvPr/>
        </p:nvSpPr>
        <p:spPr>
          <a:xfrm>
            <a:off x="3562788" y="4984295"/>
            <a:ext cx="8570996" cy="150810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реєстрація здобувачів освіти, ведення особових справ учнів і студентів, складання розкладу, виставлення оцінок, підготовка до друку документів про освіту.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10286774-FC92-64AE-693E-04473800F72B}"/>
              </a:ext>
            </a:extLst>
          </p:cNvPr>
          <p:cNvSpPr/>
          <p:nvPr/>
        </p:nvSpPr>
        <p:spPr>
          <a:xfrm>
            <a:off x="86369" y="4982870"/>
            <a:ext cx="3347327" cy="15081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Адміністративні  завдання: 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DBBEF3CC-5E20-A695-623B-7B2890B3FD9A}"/>
              </a:ext>
            </a:extLst>
          </p:cNvPr>
          <p:cNvGrpSpPr/>
          <p:nvPr/>
        </p:nvGrpSpPr>
        <p:grpSpPr>
          <a:xfrm>
            <a:off x="10683441" y="1222440"/>
            <a:ext cx="1434953" cy="1434953"/>
            <a:chOff x="6249032" y="1719983"/>
            <a:chExt cx="4581528" cy="4581528"/>
          </a:xfrm>
        </p:grpSpPr>
        <p:sp>
          <p:nvSpPr>
            <p:cNvPr id="15" name="Прямокутник: округлені кути 14">
              <a:extLst>
                <a:ext uri="{FF2B5EF4-FFF2-40B4-BE49-F238E27FC236}">
                  <a16:creationId xmlns:a16="http://schemas.microsoft.com/office/drawing/2014/main" id="{23A04DBF-6BDA-46E4-2442-B5E53415003D}"/>
                </a:ext>
              </a:extLst>
            </p:cNvPr>
            <p:cNvSpPr/>
            <p:nvPr/>
          </p:nvSpPr>
          <p:spPr>
            <a:xfrm>
              <a:off x="6249032" y="1719983"/>
              <a:ext cx="4581528" cy="4581528"/>
            </a:xfrm>
            <a:prstGeom prst="roundRect">
              <a:avLst/>
            </a:prstGeom>
            <a:solidFill>
              <a:srgbClr val="4249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F214E33D-B05A-B3A7-B897-6C8BAF2E3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33501" y="2304452"/>
              <a:ext cx="3412590" cy="341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013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Застосування комп’ютерів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04469-8185-A4D0-AE85-008B9A0B46B3}"/>
              </a:ext>
            </a:extLst>
          </p:cNvPr>
          <p:cNvSpPr txBox="1"/>
          <p:nvPr/>
        </p:nvSpPr>
        <p:spPr>
          <a:xfrm>
            <a:off x="83642" y="1196763"/>
            <a:ext cx="10416741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Уряд і державний сектор: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70474-2228-465C-591E-52448B9CAD97}"/>
              </a:ext>
            </a:extLst>
          </p:cNvPr>
          <p:cNvSpPr txBox="1"/>
          <p:nvPr/>
        </p:nvSpPr>
        <p:spPr>
          <a:xfrm>
            <a:off x="3562788" y="1820480"/>
            <a:ext cx="6937595" cy="120032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подання податкової декларації онлайн, податкові звіти, державні заяви, цифрове посвідчення особи.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1FCAEDE-1724-245E-E7FD-EE4B09E675E2}"/>
              </a:ext>
            </a:extLst>
          </p:cNvPr>
          <p:cNvSpPr/>
          <p:nvPr/>
        </p:nvSpPr>
        <p:spPr>
          <a:xfrm>
            <a:off x="86369" y="1819768"/>
            <a:ext cx="3347327" cy="12003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Обслуговування громадян: 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8A870E-50D6-0818-9ECC-4F39FEC21794}"/>
              </a:ext>
            </a:extLst>
          </p:cNvPr>
          <p:cNvSpPr txBox="1"/>
          <p:nvPr/>
        </p:nvSpPr>
        <p:spPr>
          <a:xfrm>
            <a:off x="3569119" y="3121306"/>
            <a:ext cx="8570996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дані перепису населення, реєстрація виборців, публічні записи.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0463FCD-785A-DDF2-D418-660BEC33921A}"/>
              </a:ext>
            </a:extLst>
          </p:cNvPr>
          <p:cNvSpPr/>
          <p:nvPr/>
        </p:nvSpPr>
        <p:spPr>
          <a:xfrm>
            <a:off x="92700" y="3121306"/>
            <a:ext cx="3347327" cy="8309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Управління даними: 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A9B75B-9962-EF81-F636-6B2D002E9C77}"/>
              </a:ext>
            </a:extLst>
          </p:cNvPr>
          <p:cNvSpPr txBox="1"/>
          <p:nvPr/>
        </p:nvSpPr>
        <p:spPr>
          <a:xfrm>
            <a:off x="3569119" y="4052800"/>
            <a:ext cx="8570996" cy="120032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внутрішні та зовнішні комунікації, антикризове управління (наприклад, сповіщення про загрози). 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1451C4B-8C8B-5862-310C-C313DB1D32F0}"/>
              </a:ext>
            </a:extLst>
          </p:cNvPr>
          <p:cNvSpPr/>
          <p:nvPr/>
        </p:nvSpPr>
        <p:spPr>
          <a:xfrm>
            <a:off x="101860" y="4052088"/>
            <a:ext cx="3347327" cy="12003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Комунікації: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79B8F-B26C-ABB6-D52D-3AE5B5B4D51E}"/>
              </a:ext>
            </a:extLst>
          </p:cNvPr>
          <p:cNvSpPr txBox="1"/>
          <p:nvPr/>
        </p:nvSpPr>
        <p:spPr>
          <a:xfrm>
            <a:off x="3553730" y="5352202"/>
            <a:ext cx="8570996" cy="80021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спостереження, прикордонний контроль, правоохоронні органи.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5F90CD11-AC16-E5EB-8B99-7C270AEC087B}"/>
              </a:ext>
            </a:extLst>
          </p:cNvPr>
          <p:cNvSpPr/>
          <p:nvPr/>
        </p:nvSpPr>
        <p:spPr>
          <a:xfrm>
            <a:off x="77311" y="5350778"/>
            <a:ext cx="3347327" cy="800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Безпека: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405208C3-7976-6BD9-40E3-70BC135D2773}"/>
              </a:ext>
            </a:extLst>
          </p:cNvPr>
          <p:cNvGrpSpPr/>
          <p:nvPr/>
        </p:nvGrpSpPr>
        <p:grpSpPr>
          <a:xfrm>
            <a:off x="10683441" y="1222440"/>
            <a:ext cx="1434953" cy="1434953"/>
            <a:chOff x="6249032" y="1719983"/>
            <a:chExt cx="4581528" cy="4581528"/>
          </a:xfrm>
        </p:grpSpPr>
        <p:sp>
          <p:nvSpPr>
            <p:cNvPr id="16" name="Прямокутник: округлені кути 15">
              <a:extLst>
                <a:ext uri="{FF2B5EF4-FFF2-40B4-BE49-F238E27FC236}">
                  <a16:creationId xmlns:a16="http://schemas.microsoft.com/office/drawing/2014/main" id="{F4F24DA5-84DB-B090-D814-C34DDBE1719B}"/>
                </a:ext>
              </a:extLst>
            </p:cNvPr>
            <p:cNvSpPr/>
            <p:nvPr/>
          </p:nvSpPr>
          <p:spPr>
            <a:xfrm>
              <a:off x="6249032" y="1719983"/>
              <a:ext cx="4581528" cy="4581528"/>
            </a:xfrm>
            <a:prstGeom prst="roundRect">
              <a:avLst/>
            </a:prstGeom>
            <a:solidFill>
              <a:srgbClr val="4249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E7F7AF4C-DB3D-C36A-4680-B27DFD960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33501" y="2304452"/>
              <a:ext cx="3412590" cy="341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566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Застосування комп’ютерів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F4476F-813F-8145-2504-72EFD60F371F}"/>
              </a:ext>
            </a:extLst>
          </p:cNvPr>
          <p:cNvSpPr txBox="1"/>
          <p:nvPr/>
        </p:nvSpPr>
        <p:spPr>
          <a:xfrm>
            <a:off x="83642" y="1196763"/>
            <a:ext cx="10416741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Охорона здоров’я: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BAF568-EBDE-881C-0FA7-A645B16AD9E8}"/>
              </a:ext>
            </a:extLst>
          </p:cNvPr>
          <p:cNvSpPr txBox="1"/>
          <p:nvPr/>
        </p:nvSpPr>
        <p:spPr>
          <a:xfrm>
            <a:off x="3562788" y="1820480"/>
            <a:ext cx="6937595" cy="11996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lv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/>
              <a:t>електронні медичні записи, медична візуалізація.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B18C2A3-443C-8D69-A0AA-8BBFAFCA123E}"/>
              </a:ext>
            </a:extLst>
          </p:cNvPr>
          <p:cNvSpPr/>
          <p:nvPr/>
        </p:nvSpPr>
        <p:spPr>
          <a:xfrm>
            <a:off x="86369" y="1819768"/>
            <a:ext cx="3347327" cy="12003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Записи пацієнтів: 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C033-9C65-D4AA-8E69-4258B8519701}"/>
              </a:ext>
            </a:extLst>
          </p:cNvPr>
          <p:cNvSpPr txBox="1"/>
          <p:nvPr/>
        </p:nvSpPr>
        <p:spPr>
          <a:xfrm>
            <a:off x="3569119" y="3121306"/>
            <a:ext cx="8570996" cy="8309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lv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/>
              <a:t>аналіз медичних даних, відкриття ліків.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61F6A84-CA4D-9F2E-6C77-0ED8F2CBC88E}"/>
              </a:ext>
            </a:extLst>
          </p:cNvPr>
          <p:cNvSpPr/>
          <p:nvPr/>
        </p:nvSpPr>
        <p:spPr>
          <a:xfrm>
            <a:off x="92700" y="3121306"/>
            <a:ext cx="3347327" cy="8309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Дослідження: 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E2AEF8-C2DA-6C52-2FB8-2E6F27E69DF1}"/>
              </a:ext>
            </a:extLst>
          </p:cNvPr>
          <p:cNvSpPr txBox="1"/>
          <p:nvPr/>
        </p:nvSpPr>
        <p:spPr>
          <a:xfrm>
            <a:off x="3569119" y="4052800"/>
            <a:ext cx="8570996" cy="11996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lv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/>
              <a:t>дистанційна консультація пацієнтів, діагностика.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9F5E5B8-EDE7-92D6-C77C-40BD2AD36146}"/>
              </a:ext>
            </a:extLst>
          </p:cNvPr>
          <p:cNvSpPr/>
          <p:nvPr/>
        </p:nvSpPr>
        <p:spPr>
          <a:xfrm>
            <a:off x="101860" y="4052088"/>
            <a:ext cx="3347327" cy="12003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Телемедицина: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E795F1-36B7-8D62-84D8-FC5C47D7A6F0}"/>
              </a:ext>
            </a:extLst>
          </p:cNvPr>
          <p:cNvSpPr txBox="1"/>
          <p:nvPr/>
        </p:nvSpPr>
        <p:spPr>
          <a:xfrm>
            <a:off x="3553730" y="5352202"/>
            <a:ext cx="8570996" cy="11541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медичні прилади з комп’ютерним керуванням, комп’ютерна томографія, магнітно-резонансна томографія.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1096ECB-1491-6350-F32D-52155D7FED45}"/>
              </a:ext>
            </a:extLst>
          </p:cNvPr>
          <p:cNvSpPr/>
          <p:nvPr/>
        </p:nvSpPr>
        <p:spPr>
          <a:xfrm>
            <a:off x="77311" y="5350777"/>
            <a:ext cx="3347327" cy="11541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Медичне обладнання: 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3826DC7B-43C1-81C8-A098-CE17F5CACDC0}"/>
              </a:ext>
            </a:extLst>
          </p:cNvPr>
          <p:cNvGrpSpPr/>
          <p:nvPr/>
        </p:nvGrpSpPr>
        <p:grpSpPr>
          <a:xfrm>
            <a:off x="10683441" y="1222440"/>
            <a:ext cx="1434953" cy="1434953"/>
            <a:chOff x="6249032" y="1719983"/>
            <a:chExt cx="4581528" cy="4581528"/>
          </a:xfrm>
        </p:grpSpPr>
        <p:sp>
          <p:nvSpPr>
            <p:cNvPr id="16" name="Прямокутник: округлені кути 15">
              <a:extLst>
                <a:ext uri="{FF2B5EF4-FFF2-40B4-BE49-F238E27FC236}">
                  <a16:creationId xmlns:a16="http://schemas.microsoft.com/office/drawing/2014/main" id="{9F599662-2733-28A1-E4F0-C64FD6C88CCE}"/>
                </a:ext>
              </a:extLst>
            </p:cNvPr>
            <p:cNvSpPr/>
            <p:nvPr/>
          </p:nvSpPr>
          <p:spPr>
            <a:xfrm>
              <a:off x="6249032" y="1719983"/>
              <a:ext cx="4581528" cy="4581528"/>
            </a:xfrm>
            <a:prstGeom prst="roundRect">
              <a:avLst/>
            </a:prstGeom>
            <a:solidFill>
              <a:srgbClr val="4249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239BFB6-3425-AD97-B9F3-53B9E74E4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33501" y="2304452"/>
              <a:ext cx="3412590" cy="341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525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Пригадайте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46AFFF-C136-A9D1-8CBF-B136F4FBCD9B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Розгляньте запропоновані зображення комп’ютерів. Як можна назвати ці комп’ютери? За значеннями яких властивостей вони відрізняються?</a:t>
            </a:r>
          </a:p>
        </p:txBody>
      </p:sp>
      <p:pic>
        <p:nvPicPr>
          <p:cNvPr id="7" name="Picture 2" descr="computer icon">
            <a:extLst>
              <a:ext uri="{FF2B5EF4-FFF2-40B4-BE49-F238E27FC236}">
                <a16:creationId xmlns:a16="http://schemas.microsoft.com/office/drawing/2014/main" id="{1FB935E9-8CA8-CCF9-283B-73E5A8209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5" b="24171"/>
          <a:stretch/>
        </p:blipFill>
        <p:spPr bwMode="auto">
          <a:xfrm>
            <a:off x="72008" y="3083189"/>
            <a:ext cx="3127663" cy="189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 ÐµÐ·ÑÐ»ÑÑÐ°Ñ Ð¿Ð¾ÑÑÐºÑ Ð·Ð¾Ð±ÑÐ°Ð¶ÐµÐ½Ñ Ð·Ð° Ð·Ð°Ð¿Ð¸ÑÐ¾Ð¼ &quot;laptop icon&quot;">
            <a:extLst>
              <a:ext uri="{FF2B5EF4-FFF2-40B4-BE49-F238E27FC236}">
                <a16:creationId xmlns:a16="http://schemas.microsoft.com/office/drawing/2014/main" id="{FF7C4D76-3675-C357-9684-39CBC40C1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3618" y="4113960"/>
            <a:ext cx="2373072" cy="192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17C0CA-EA75-4862-A931-437D2C0462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6675" y="2986134"/>
            <a:ext cx="1047750" cy="19934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B3B316-3022-CEB2-F768-21BCA2E8DC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1" b="4923"/>
          <a:stretch/>
        </p:blipFill>
        <p:spPr>
          <a:xfrm>
            <a:off x="7928679" y="2661590"/>
            <a:ext cx="4191314" cy="374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4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Застосування комп’ютерів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04469-8185-A4D0-AE85-008B9A0B46B3}"/>
              </a:ext>
            </a:extLst>
          </p:cNvPr>
          <p:cNvSpPr txBox="1"/>
          <p:nvPr/>
        </p:nvSpPr>
        <p:spPr>
          <a:xfrm>
            <a:off x="83642" y="1196763"/>
            <a:ext cx="10416741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Наука та дослідження: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70474-2228-465C-591E-52448B9CAD97}"/>
              </a:ext>
            </a:extLst>
          </p:cNvPr>
          <p:cNvSpPr txBox="1"/>
          <p:nvPr/>
        </p:nvSpPr>
        <p:spPr>
          <a:xfrm>
            <a:off x="3562788" y="1820480"/>
            <a:ext cx="6937595" cy="11996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lv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/>
              <a:t>наукові експерименти, моделювання.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1FCAEDE-1724-245E-E7FD-EE4B09E675E2}"/>
              </a:ext>
            </a:extLst>
          </p:cNvPr>
          <p:cNvSpPr/>
          <p:nvPr/>
        </p:nvSpPr>
        <p:spPr>
          <a:xfrm>
            <a:off x="86369" y="1819768"/>
            <a:ext cx="3347327" cy="12003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Аналіз даних: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8A870E-50D6-0818-9ECC-4F39FEC21794}"/>
              </a:ext>
            </a:extLst>
          </p:cNvPr>
          <p:cNvSpPr txBox="1"/>
          <p:nvPr/>
        </p:nvSpPr>
        <p:spPr>
          <a:xfrm>
            <a:off x="3569119" y="3121306"/>
            <a:ext cx="8570996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створення суперкомп’ютерів, складні обчислення, прогноз погоди.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0463FCD-785A-DDF2-D418-660BEC33921A}"/>
              </a:ext>
            </a:extLst>
          </p:cNvPr>
          <p:cNvSpPr/>
          <p:nvPr/>
        </p:nvSpPr>
        <p:spPr>
          <a:xfrm>
            <a:off x="92700" y="3121306"/>
            <a:ext cx="3347327" cy="8309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Високопродуктивні обчислення: 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A9B75B-9962-EF81-F636-6B2D002E9C77}"/>
              </a:ext>
            </a:extLst>
          </p:cNvPr>
          <p:cNvSpPr txBox="1"/>
          <p:nvPr/>
        </p:nvSpPr>
        <p:spPr>
          <a:xfrm>
            <a:off x="3569119" y="4052800"/>
            <a:ext cx="8570996" cy="11996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lv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/>
              <a:t>медичні зображення, супутникові зображення.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1451C4B-8C8B-5862-310C-C313DB1D32F0}"/>
              </a:ext>
            </a:extLst>
          </p:cNvPr>
          <p:cNvSpPr/>
          <p:nvPr/>
        </p:nvSpPr>
        <p:spPr>
          <a:xfrm>
            <a:off x="101860" y="4052088"/>
            <a:ext cx="3347327" cy="12003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Обробка  зображень: 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79B8F-B26C-ABB6-D52D-3AE5B5B4D51E}"/>
              </a:ext>
            </a:extLst>
          </p:cNvPr>
          <p:cNvSpPr txBox="1"/>
          <p:nvPr/>
        </p:nvSpPr>
        <p:spPr>
          <a:xfrm>
            <a:off x="3553730" y="5352202"/>
            <a:ext cx="8570996" cy="11541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машинне навчання, опрацювання природної мови, генерація нових даних (текстових, графічних, відео тощо).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5F90CD11-AC16-E5EB-8B99-7C270AEC087B}"/>
              </a:ext>
            </a:extLst>
          </p:cNvPr>
          <p:cNvSpPr/>
          <p:nvPr/>
        </p:nvSpPr>
        <p:spPr>
          <a:xfrm>
            <a:off x="77311" y="5350778"/>
            <a:ext cx="3347327" cy="115416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Штучний інтелект: 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CD47C320-D52E-2221-52F0-D24628CD4614}"/>
              </a:ext>
            </a:extLst>
          </p:cNvPr>
          <p:cNvGrpSpPr/>
          <p:nvPr/>
        </p:nvGrpSpPr>
        <p:grpSpPr>
          <a:xfrm>
            <a:off x="10683441" y="1222440"/>
            <a:ext cx="1434953" cy="1434953"/>
            <a:chOff x="6249032" y="1719983"/>
            <a:chExt cx="4581528" cy="4581528"/>
          </a:xfrm>
        </p:grpSpPr>
        <p:sp>
          <p:nvSpPr>
            <p:cNvPr id="15" name="Прямокутник: округлені кути 14">
              <a:extLst>
                <a:ext uri="{FF2B5EF4-FFF2-40B4-BE49-F238E27FC236}">
                  <a16:creationId xmlns:a16="http://schemas.microsoft.com/office/drawing/2014/main" id="{7276BA78-EB5F-34B4-B62E-C1A9A385C4EB}"/>
                </a:ext>
              </a:extLst>
            </p:cNvPr>
            <p:cNvSpPr/>
            <p:nvPr/>
          </p:nvSpPr>
          <p:spPr>
            <a:xfrm>
              <a:off x="6249032" y="1719983"/>
              <a:ext cx="4581528" cy="4581528"/>
            </a:xfrm>
            <a:prstGeom prst="roundRect">
              <a:avLst/>
            </a:prstGeom>
            <a:solidFill>
              <a:srgbClr val="4249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85136B2-4B56-2210-7153-371A244AA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33501" y="2304452"/>
              <a:ext cx="3412590" cy="341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924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Застосування комп’ютерів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04469-8185-A4D0-AE85-008B9A0B46B3}"/>
              </a:ext>
            </a:extLst>
          </p:cNvPr>
          <p:cNvSpPr txBox="1"/>
          <p:nvPr/>
        </p:nvSpPr>
        <p:spPr>
          <a:xfrm>
            <a:off x="83642" y="1196763"/>
            <a:ext cx="10416741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Розваги та засоби масової інформації: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70474-2228-465C-591E-52448B9CAD97}"/>
              </a:ext>
            </a:extLst>
          </p:cNvPr>
          <p:cNvSpPr txBox="1"/>
          <p:nvPr/>
        </p:nvSpPr>
        <p:spPr>
          <a:xfrm>
            <a:off x="3562788" y="1820480"/>
            <a:ext cx="6937595" cy="11996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lv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/>
              <a:t>редагування відео, графічний дизайн, створення музики, цифрове мистецтво.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1FCAEDE-1724-245E-E7FD-EE4B09E675E2}"/>
              </a:ext>
            </a:extLst>
          </p:cNvPr>
          <p:cNvSpPr/>
          <p:nvPr/>
        </p:nvSpPr>
        <p:spPr>
          <a:xfrm>
            <a:off x="86369" y="1819768"/>
            <a:ext cx="3347327" cy="12003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Створення  контенту: 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8A870E-50D6-0818-9ECC-4F39FEC21794}"/>
              </a:ext>
            </a:extLst>
          </p:cNvPr>
          <p:cNvSpPr txBox="1"/>
          <p:nvPr/>
        </p:nvSpPr>
        <p:spPr>
          <a:xfrm>
            <a:off x="3569119" y="3121306"/>
            <a:ext cx="8570996" cy="8309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lv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/>
              <a:t>онлайн-трансляція, цифрове завантаження.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0463FCD-785A-DDF2-D418-660BEC33921A}"/>
              </a:ext>
            </a:extLst>
          </p:cNvPr>
          <p:cNvSpPr/>
          <p:nvPr/>
        </p:nvSpPr>
        <p:spPr>
          <a:xfrm>
            <a:off x="92700" y="3121306"/>
            <a:ext cx="3347327" cy="8309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 err="1">
                <a:solidFill>
                  <a:schemeClr val="bg1"/>
                </a:solidFill>
              </a:rPr>
              <a:t>Розповсюджен</a:t>
            </a:r>
            <a:r>
              <a:rPr lang="uk-UA" sz="2600" b="1" i="1" dirty="0">
                <a:solidFill>
                  <a:schemeClr val="bg1"/>
                </a:solidFill>
              </a:rPr>
              <a:t>-ня: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A9B75B-9962-EF81-F636-6B2D002E9C77}"/>
              </a:ext>
            </a:extLst>
          </p:cNvPr>
          <p:cNvSpPr txBox="1"/>
          <p:nvPr/>
        </p:nvSpPr>
        <p:spPr>
          <a:xfrm>
            <a:off x="3569119" y="4052800"/>
            <a:ext cx="8570996" cy="8308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lv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/>
              <a:t>розробка ігор, ігрові онлайн-платформи.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1451C4B-8C8B-5862-310C-C313DB1D32F0}"/>
              </a:ext>
            </a:extLst>
          </p:cNvPr>
          <p:cNvSpPr/>
          <p:nvPr/>
        </p:nvSpPr>
        <p:spPr>
          <a:xfrm>
            <a:off x="101860" y="4052088"/>
            <a:ext cx="3347327" cy="8316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Ігри: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6B1BF372-1BE3-D11C-37C4-2F483DF1A6CA}"/>
              </a:ext>
            </a:extLst>
          </p:cNvPr>
          <p:cNvGrpSpPr/>
          <p:nvPr/>
        </p:nvGrpSpPr>
        <p:grpSpPr>
          <a:xfrm>
            <a:off x="10683441" y="1222440"/>
            <a:ext cx="1434953" cy="1434953"/>
            <a:chOff x="6249032" y="1719983"/>
            <a:chExt cx="4581528" cy="4581528"/>
          </a:xfrm>
        </p:grpSpPr>
        <p:sp>
          <p:nvSpPr>
            <p:cNvPr id="15" name="Прямокутник: округлені кути 14">
              <a:extLst>
                <a:ext uri="{FF2B5EF4-FFF2-40B4-BE49-F238E27FC236}">
                  <a16:creationId xmlns:a16="http://schemas.microsoft.com/office/drawing/2014/main" id="{53067F0B-C125-CAF9-6FEF-4B96FF3C4DFE}"/>
                </a:ext>
              </a:extLst>
            </p:cNvPr>
            <p:cNvSpPr/>
            <p:nvPr/>
          </p:nvSpPr>
          <p:spPr>
            <a:xfrm>
              <a:off x="6249032" y="1719983"/>
              <a:ext cx="4581528" cy="4581528"/>
            </a:xfrm>
            <a:prstGeom prst="roundRect">
              <a:avLst/>
            </a:prstGeom>
            <a:solidFill>
              <a:srgbClr val="4249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46978C2-8266-2952-47E3-C9C9970E1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33501" y="2304452"/>
              <a:ext cx="3412590" cy="341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065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Застосування комп’ютерів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04469-8185-A4D0-AE85-008B9A0B46B3}"/>
              </a:ext>
            </a:extLst>
          </p:cNvPr>
          <p:cNvSpPr txBox="1"/>
          <p:nvPr/>
        </p:nvSpPr>
        <p:spPr>
          <a:xfrm>
            <a:off x="83642" y="1196763"/>
            <a:ext cx="10416741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Інші напрямки: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70474-2228-465C-591E-52448B9CAD97}"/>
              </a:ext>
            </a:extLst>
          </p:cNvPr>
          <p:cNvSpPr txBox="1"/>
          <p:nvPr/>
        </p:nvSpPr>
        <p:spPr>
          <a:xfrm>
            <a:off x="3562788" y="1820480"/>
            <a:ext cx="6937595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точне землеробство, аналіз даних щодо врожайності.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1FCAEDE-1724-245E-E7FD-EE4B09E675E2}"/>
              </a:ext>
            </a:extLst>
          </p:cNvPr>
          <p:cNvSpPr/>
          <p:nvPr/>
        </p:nvSpPr>
        <p:spPr>
          <a:xfrm>
            <a:off x="86369" y="1819769"/>
            <a:ext cx="3347327" cy="8309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Сільське господарство: 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8A870E-50D6-0818-9ECC-4F39FEC21794}"/>
              </a:ext>
            </a:extLst>
          </p:cNvPr>
          <p:cNvSpPr txBox="1"/>
          <p:nvPr/>
        </p:nvSpPr>
        <p:spPr>
          <a:xfrm>
            <a:off x="3546269" y="2748165"/>
            <a:ext cx="8570996" cy="156966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навігація автомобіля, управління дорожнім рухом, автономні транспортні засоби, відстеження та оптимізація потоку товарів і матеріалів.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0463FCD-785A-DDF2-D418-660BEC33921A}"/>
              </a:ext>
            </a:extLst>
          </p:cNvPr>
          <p:cNvSpPr/>
          <p:nvPr/>
        </p:nvSpPr>
        <p:spPr>
          <a:xfrm>
            <a:off x="69850" y="2748165"/>
            <a:ext cx="3347327" cy="156966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Транспорт: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A9B75B-9962-EF81-F636-6B2D002E9C77}"/>
              </a:ext>
            </a:extLst>
          </p:cNvPr>
          <p:cNvSpPr txBox="1"/>
          <p:nvPr/>
        </p:nvSpPr>
        <p:spPr>
          <a:xfrm>
            <a:off x="3562788" y="4414513"/>
            <a:ext cx="8570996" cy="46166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командування, розвідка, безпілотники.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1451C4B-8C8B-5862-310C-C313DB1D32F0}"/>
              </a:ext>
            </a:extLst>
          </p:cNvPr>
          <p:cNvSpPr/>
          <p:nvPr/>
        </p:nvSpPr>
        <p:spPr>
          <a:xfrm>
            <a:off x="101860" y="4414513"/>
            <a:ext cx="3347327" cy="4616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Військові: 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D99D6C-BD34-7D68-380A-6CFE533C1992}"/>
              </a:ext>
            </a:extLst>
          </p:cNvPr>
          <p:cNvSpPr txBox="1"/>
          <p:nvPr/>
        </p:nvSpPr>
        <p:spPr>
          <a:xfrm>
            <a:off x="1567543" y="5080270"/>
            <a:ext cx="10554607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Цей список не є вичерпним, оскільки комп’ютери застосовуються практично в усіх аспектах сучасного життя.</a:t>
            </a:r>
          </a:p>
        </p:txBody>
      </p:sp>
      <p:pic>
        <p:nvPicPr>
          <p:cNvPr id="14" name="Picture 2" descr="attention, notice, warning icon">
            <a:extLst>
              <a:ext uri="{FF2B5EF4-FFF2-40B4-BE49-F238E27FC236}">
                <a16:creationId xmlns:a16="http://schemas.microsoft.com/office/drawing/2014/main" id="{538A9D05-A931-D3B3-3C45-143925AED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5080270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681FB4F0-35E4-B29F-CE4E-EE53289C19C8}"/>
              </a:ext>
            </a:extLst>
          </p:cNvPr>
          <p:cNvGrpSpPr/>
          <p:nvPr/>
        </p:nvGrpSpPr>
        <p:grpSpPr>
          <a:xfrm>
            <a:off x="10683441" y="1222440"/>
            <a:ext cx="1434953" cy="1434953"/>
            <a:chOff x="6249032" y="1719983"/>
            <a:chExt cx="4581528" cy="4581528"/>
          </a:xfrm>
        </p:grpSpPr>
        <p:sp>
          <p:nvSpPr>
            <p:cNvPr id="17" name="Прямокутник: округлені кути 16">
              <a:extLst>
                <a:ext uri="{FF2B5EF4-FFF2-40B4-BE49-F238E27FC236}">
                  <a16:creationId xmlns:a16="http://schemas.microsoft.com/office/drawing/2014/main" id="{9F920784-652F-E7D5-B764-CCC0C2AC9297}"/>
                </a:ext>
              </a:extLst>
            </p:cNvPr>
            <p:cNvSpPr/>
            <p:nvPr/>
          </p:nvSpPr>
          <p:spPr>
            <a:xfrm>
              <a:off x="6249032" y="1719983"/>
              <a:ext cx="4581528" cy="4581528"/>
            </a:xfrm>
            <a:prstGeom prst="roundRect">
              <a:avLst/>
            </a:prstGeom>
            <a:solidFill>
              <a:srgbClr val="4249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DB580ED0-3BC8-D4D0-7FBA-6A2279781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33501" y="2304452"/>
              <a:ext cx="3412590" cy="341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961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3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085A2D97-2EEF-FE2E-2AF4-6E07C4AFA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46" y="4488726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433B8-3225-EE2C-5AA0-C9790EE0D579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поділяються персональні комп’ютери залежно від призначення?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CD909-08F4-5EAC-8D71-CB1A240131F5}"/>
              </a:ext>
            </a:extLst>
          </p:cNvPr>
          <p:cNvSpPr txBox="1"/>
          <p:nvPr/>
        </p:nvSpPr>
        <p:spPr>
          <a:xfrm>
            <a:off x="72008" y="2279304"/>
            <a:ext cx="12050142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таке суперкомп’ютер? Для яких цілей використовують такі комп’ютери? Які значення властивостей цих комп’ютерів є основними?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9EA54C-D220-61F3-D8A8-DD23B894B3E7}"/>
              </a:ext>
            </a:extLst>
          </p:cNvPr>
          <p:cNvSpPr txBox="1"/>
          <p:nvPr/>
        </p:nvSpPr>
        <p:spPr>
          <a:xfrm>
            <a:off x="70929" y="379273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яких цілей використовують смартфон?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BA44B1-61F3-4740-95E5-FF7318DAE278}"/>
              </a:ext>
            </a:extLst>
          </p:cNvPr>
          <p:cNvSpPr txBox="1"/>
          <p:nvPr/>
        </p:nvSpPr>
        <p:spPr>
          <a:xfrm>
            <a:off x="73601" y="4444388"/>
            <a:ext cx="10453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Для яких цілей використовують сервери? Наведіть приклади.</a:t>
            </a:r>
          </a:p>
        </p:txBody>
      </p:sp>
    </p:spTree>
    <p:extLst>
      <p:ext uri="{BB962C8B-B14F-4D97-AF65-F5344CB8AC3E}">
        <p14:creationId xmlns:p14="http://schemas.microsoft.com/office/powerpoint/2010/main" val="202611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6" name="Picture 2" descr="http://www.zarobytyhroshi.com/images/243_1c7236ee.jpg">
            <a:extLst>
              <a:ext uri="{FF2B5EF4-FFF2-40B4-BE49-F238E27FC236}">
                <a16:creationId xmlns:a16="http://schemas.microsoft.com/office/drawing/2014/main" id="{7824EE6E-1A35-481D-9544-498CAFF7D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857" y="4978396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255AB-AA67-4CB0-BE67-AE2F768BCBE1}"/>
              </a:ext>
            </a:extLst>
          </p:cNvPr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Смартфон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Зображення, що містить інструмент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114CB457-2209-8FA5-33D5-6CC17340B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7" y="2164729"/>
            <a:ext cx="11281186" cy="252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3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545" y="1272161"/>
            <a:ext cx="4658540" cy="5347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i="1" kern="0" dirty="0">
                <a:solidFill>
                  <a:srgbClr val="FFFFFF"/>
                </a:solidFill>
              </a:rPr>
              <a:t>§ </a:t>
            </a:r>
            <a:r>
              <a:rPr lang="en-US" sz="3200" i="1" kern="0" dirty="0">
                <a:solidFill>
                  <a:srgbClr val="FFFFFF"/>
                </a:solidFill>
              </a:rPr>
              <a:t>3</a:t>
            </a:r>
            <a:r>
              <a:rPr lang="uk-UA" sz="3200" i="1" kern="0" dirty="0">
                <a:solidFill>
                  <a:srgbClr val="FFFFFF"/>
                </a:solidFill>
              </a:rPr>
              <a:t>.4, с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79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85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5159"/>
            <a:ext cx="4659624" cy="5341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90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DC6C9E-09C2-BD01-5C4F-608B6AB152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2" r="9530"/>
          <a:stretch/>
        </p:blipFill>
        <p:spPr>
          <a:xfrm>
            <a:off x="7478849" y="1177376"/>
            <a:ext cx="4588420" cy="53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Нова українська школа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3A6E78D-4BB1-431D-9CF6-87C1DAC9D2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Успіхів</a:t>
            </a:r>
            <a:br>
              <a:rPr lang="uk-UA" sz="5400" dirty="0"/>
            </a:br>
            <a:r>
              <a:rPr lang="uk-UA" sz="5400" dirty="0"/>
              <a:t>у навчанні!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E651889-8BEB-4475-BFDB-68EC06DA322F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</a:t>
            </a:r>
            <a:r>
              <a:rPr lang="en-US" sz="3200" b="1" kern="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6</a:t>
            </a: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754682F5-923A-8066-2337-8EFB7820324E}"/>
              </a:ext>
            </a:extLst>
          </p:cNvPr>
          <p:cNvGrpSpPr/>
          <p:nvPr/>
        </p:nvGrpSpPr>
        <p:grpSpPr>
          <a:xfrm>
            <a:off x="6580583" y="3941452"/>
            <a:ext cx="2336812" cy="2336812"/>
            <a:chOff x="4485939" y="1719983"/>
            <a:chExt cx="4270785" cy="4270785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5701ECD5-C0E3-FAD6-827E-56CF69D8E78D}"/>
                </a:ext>
              </a:extLst>
            </p:cNvPr>
            <p:cNvSpPr/>
            <p:nvPr/>
          </p:nvSpPr>
          <p:spPr>
            <a:xfrm>
              <a:off x="4485939" y="1719983"/>
              <a:ext cx="4270785" cy="4270785"/>
            </a:xfrm>
            <a:prstGeom prst="ellipse">
              <a:avLst/>
            </a:prstGeom>
            <a:solidFill>
              <a:srgbClr val="4249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568483D-0214-D6B7-73BB-DB3E78C20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2559" y="2476603"/>
              <a:ext cx="2757544" cy="2757544"/>
            </a:xfrm>
            <a:prstGeom prst="rect">
              <a:avLst/>
            </a:prstGeom>
          </p:spPr>
        </p:pic>
      </p:grp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92369EB2-104E-C0C1-E86F-792F05638F78}"/>
              </a:ext>
            </a:extLst>
          </p:cNvPr>
          <p:cNvGrpSpPr/>
          <p:nvPr/>
        </p:nvGrpSpPr>
        <p:grpSpPr>
          <a:xfrm>
            <a:off x="9278165" y="3749262"/>
            <a:ext cx="2721192" cy="2721192"/>
            <a:chOff x="5883763" y="1354714"/>
            <a:chExt cx="5312066" cy="5312066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DCE49F9C-D968-70BE-DCE3-78D2EAC0AC46}"/>
                </a:ext>
              </a:extLst>
            </p:cNvPr>
            <p:cNvSpPr/>
            <p:nvPr/>
          </p:nvSpPr>
          <p:spPr>
            <a:xfrm>
              <a:off x="6249032" y="1719983"/>
              <a:ext cx="4581528" cy="4581528"/>
            </a:xfrm>
            <a:prstGeom prst="ellipse">
              <a:avLst/>
            </a:prstGeom>
            <a:solidFill>
              <a:srgbClr val="4249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58387C1-E8A6-F559-CF7E-4022886E8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83763" y="1354714"/>
              <a:ext cx="5312066" cy="5312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Види сучасних комп’ютерів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5243D3-565F-3BF8-396E-D3102EBCDDD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Вам уже відомо, що найпоширенішими на сьогодні є: 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0F5B0CD-B78B-0D38-D3DC-7A43001CE9F2}"/>
              </a:ext>
            </a:extLst>
          </p:cNvPr>
          <p:cNvSpPr/>
          <p:nvPr/>
        </p:nvSpPr>
        <p:spPr>
          <a:xfrm>
            <a:off x="69847" y="2681182"/>
            <a:ext cx="5972332" cy="7797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стаціонарні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18BCF519-4F53-2771-8058-701F3E2AEFEB}"/>
              </a:ext>
            </a:extLst>
          </p:cNvPr>
          <p:cNvSpPr/>
          <p:nvPr/>
        </p:nvSpPr>
        <p:spPr>
          <a:xfrm>
            <a:off x="6096000" y="2681182"/>
            <a:ext cx="5972332" cy="7797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мобільні (портативні)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52DA7751-D2CF-A411-14E6-41372C0D1E85}"/>
              </a:ext>
            </a:extLst>
          </p:cNvPr>
          <p:cNvSpPr/>
          <p:nvPr/>
        </p:nvSpPr>
        <p:spPr>
          <a:xfrm>
            <a:off x="69847" y="1810708"/>
            <a:ext cx="12047985" cy="7797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персональні комп’ютери (ПК)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C5B2C5-77FB-2461-4CE6-E1737F80A88B}"/>
              </a:ext>
            </a:extLst>
          </p:cNvPr>
          <p:cNvSpPr/>
          <p:nvPr/>
        </p:nvSpPr>
        <p:spPr>
          <a:xfrm>
            <a:off x="69847" y="3551656"/>
            <a:ext cx="5972332" cy="8990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за основним призначенням поділяються на: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EE3479DA-0EB6-C673-F4FD-B2567B551E0E}"/>
              </a:ext>
            </a:extLst>
          </p:cNvPr>
          <p:cNvSpPr/>
          <p:nvPr/>
        </p:nvSpPr>
        <p:spPr>
          <a:xfrm>
            <a:off x="6147659" y="3551656"/>
            <a:ext cx="5972332" cy="8990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залежно від особливостей  конструкції поділяються на: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BEF2D962-9035-BD58-0A88-4D3C04CAA835}"/>
              </a:ext>
            </a:extLst>
          </p:cNvPr>
          <p:cNvSpPr/>
          <p:nvPr/>
        </p:nvSpPr>
        <p:spPr>
          <a:xfrm>
            <a:off x="69847" y="4541468"/>
            <a:ext cx="5972332" cy="5792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офісні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2E35AB0B-8F7A-40DD-4285-BAD39B452BFD}"/>
              </a:ext>
            </a:extLst>
          </p:cNvPr>
          <p:cNvSpPr/>
          <p:nvPr/>
        </p:nvSpPr>
        <p:spPr>
          <a:xfrm>
            <a:off x="69847" y="5211454"/>
            <a:ext cx="5972332" cy="5792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домашні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7A5D5058-C961-846D-BF47-8AC109C4882F}"/>
              </a:ext>
            </a:extLst>
          </p:cNvPr>
          <p:cNvSpPr/>
          <p:nvPr/>
        </p:nvSpPr>
        <p:spPr>
          <a:xfrm>
            <a:off x="69847" y="5881442"/>
            <a:ext cx="5972332" cy="5792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ігрові тощо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393B2795-551C-04B5-04C1-237A358380FB}"/>
              </a:ext>
            </a:extLst>
          </p:cNvPr>
          <p:cNvSpPr/>
          <p:nvPr/>
        </p:nvSpPr>
        <p:spPr>
          <a:xfrm>
            <a:off x="6145500" y="4541468"/>
            <a:ext cx="2918113" cy="57926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rgbClr val="19426B"/>
                </a:solidFill>
              </a:rPr>
              <a:t>ноутбуки</a:t>
            </a:r>
            <a:endParaRPr lang="uk-UA" sz="2600" b="1" i="1" kern="0" dirty="0">
              <a:solidFill>
                <a:srgbClr val="19426B"/>
              </a:solidFill>
            </a:endParaRP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E1495F90-712C-A307-A394-347947B25300}"/>
              </a:ext>
            </a:extLst>
          </p:cNvPr>
          <p:cNvSpPr/>
          <p:nvPr/>
        </p:nvSpPr>
        <p:spPr>
          <a:xfrm>
            <a:off x="6145500" y="5211454"/>
            <a:ext cx="5972332" cy="57926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rgbClr val="19426B"/>
                </a:solidFill>
              </a:rPr>
              <a:t>планшетні ПК</a:t>
            </a:r>
            <a:endParaRPr lang="uk-UA" sz="2600" b="1" i="1" kern="0" dirty="0">
              <a:solidFill>
                <a:srgbClr val="19426B"/>
              </a:solidFill>
            </a:endParaRP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D93B6DB8-F212-03CA-21BF-302D6BFBB2ED}"/>
              </a:ext>
            </a:extLst>
          </p:cNvPr>
          <p:cNvSpPr/>
          <p:nvPr/>
        </p:nvSpPr>
        <p:spPr>
          <a:xfrm>
            <a:off x="6145500" y="5881442"/>
            <a:ext cx="5972332" cy="57926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rgbClr val="19426B"/>
                </a:solidFill>
              </a:rPr>
              <a:t>смартфони тощо</a:t>
            </a:r>
            <a:endParaRPr lang="uk-UA" sz="2600" b="1" i="1" kern="0" dirty="0">
              <a:solidFill>
                <a:srgbClr val="19426B"/>
              </a:solidFill>
            </a:endParaRP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EBD86C0B-5533-A7AB-068D-85378C142E70}"/>
              </a:ext>
            </a:extLst>
          </p:cNvPr>
          <p:cNvSpPr/>
          <p:nvPr/>
        </p:nvSpPr>
        <p:spPr>
          <a:xfrm>
            <a:off x="9199719" y="4541466"/>
            <a:ext cx="2918113" cy="57926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rgbClr val="19426B"/>
                </a:solidFill>
              </a:rPr>
              <a:t>нетбуки</a:t>
            </a:r>
            <a:endParaRPr lang="uk-UA" sz="2600" b="1" i="1" kern="0" dirty="0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6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Види сучасних комп’ютерів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A78910-46F7-154D-CE07-18D596B4B31E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розв’язування задач, що потребують великих обсягів складних обчислень, наприклад для розрахунків прогнозу погоди на декілька днів чи тижнів, використовують більш потужні комп’ютери.</a:t>
            </a:r>
          </a:p>
        </p:txBody>
      </p:sp>
      <p:pic>
        <p:nvPicPr>
          <p:cNvPr id="6" name="Picture 2" descr="2020年最新版】アフィリエイト初心者が最短で稼げるようになる攻略大全 | 【ゼロ初心者から】日本一分かりやすいアフィリエイトの始め方！">
            <a:extLst>
              <a:ext uri="{FF2B5EF4-FFF2-40B4-BE49-F238E27FC236}">
                <a16:creationId xmlns:a16="http://schemas.microsoft.com/office/drawing/2014/main" id="{234E382C-E958-1A2A-57C0-1B5398929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2" t="13765" r="2586" b="7979"/>
          <a:stretch/>
        </p:blipFill>
        <p:spPr bwMode="auto">
          <a:xfrm>
            <a:off x="8390964" y="3135086"/>
            <a:ext cx="3729029" cy="325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E6E1F7-297F-1B65-62A7-6F910567AD0F}"/>
              </a:ext>
            </a:extLst>
          </p:cNvPr>
          <p:cNvSpPr txBox="1"/>
          <p:nvPr/>
        </p:nvSpPr>
        <p:spPr>
          <a:xfrm>
            <a:off x="72007" y="3135087"/>
            <a:ext cx="8179107" cy="3254956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algn="ctr">
              <a:defRPr sz="28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700" dirty="0"/>
              <a:t>Найбільші з них називають </a:t>
            </a:r>
            <a:r>
              <a:rPr lang="uk-UA" sz="2700" dirty="0">
                <a:solidFill>
                  <a:srgbClr val="FFFF00"/>
                </a:solidFill>
              </a:rPr>
              <a:t>суперкомп’ютерами</a:t>
            </a:r>
            <a:r>
              <a:rPr lang="uk-UA" sz="2700" dirty="0"/>
              <a:t>. Одночасно суперкомп’ютери можуть розв’язувати мільйони різноманітних задач і обслуговувати сотні тисяч користувачів по всьому </a:t>
            </a:r>
            <a:r>
              <a:rPr lang="uk-UA" sz="2700" dirty="0" err="1"/>
              <a:t>світу,використовуючи</a:t>
            </a:r>
            <a:r>
              <a:rPr lang="uk-UA" sz="2700" dirty="0"/>
              <a:t> різноманітні комп’ютерні мережі.</a:t>
            </a:r>
          </a:p>
        </p:txBody>
      </p:sp>
    </p:spTree>
    <p:extLst>
      <p:ext uri="{BB962C8B-B14F-4D97-AF65-F5344CB8AC3E}">
        <p14:creationId xmlns:p14="http://schemas.microsoft.com/office/powerpoint/2010/main" val="201180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Види сучасних комп’ютерів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52DAD9-DAB8-CBA3-B9C6-E8C6AF01A8C7}"/>
              </a:ext>
            </a:extLst>
          </p:cNvPr>
          <p:cNvSpPr txBox="1"/>
          <p:nvPr/>
        </p:nvSpPr>
        <p:spPr>
          <a:xfrm>
            <a:off x="72008" y="1196763"/>
            <a:ext cx="5468179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На середину 2024 року найпотужнішим комп’ютером у світі був комп’ютер </a:t>
            </a:r>
            <a:r>
              <a:rPr lang="en-US" sz="2800" b="1" i="1" dirty="0">
                <a:solidFill>
                  <a:srgbClr val="FFFF00"/>
                </a:solidFill>
              </a:rPr>
              <a:t>Frontier</a:t>
            </a:r>
            <a:r>
              <a:rPr lang="en-US" sz="2800" b="1" i="1" dirty="0">
                <a:solidFill>
                  <a:schemeClr val="bg1"/>
                </a:solidFill>
              </a:rPr>
              <a:t> (</a:t>
            </a:r>
            <a:r>
              <a:rPr lang="uk-UA" sz="2800" b="1" i="1" dirty="0" err="1">
                <a:solidFill>
                  <a:schemeClr val="bg1"/>
                </a:solidFill>
              </a:rPr>
              <a:t>англ</a:t>
            </a:r>
            <a:r>
              <a:rPr lang="uk-UA" sz="2800" b="1" i="1" dirty="0">
                <a:solidFill>
                  <a:schemeClr val="bg1"/>
                </a:solidFill>
              </a:rPr>
              <a:t>.  </a:t>
            </a:r>
            <a:r>
              <a:rPr lang="en-US" sz="2800" b="1" i="1" dirty="0">
                <a:solidFill>
                  <a:schemeClr val="bg1"/>
                </a:solidFill>
              </a:rPr>
              <a:t>frontier  – </a:t>
            </a:r>
            <a:r>
              <a:rPr lang="uk-UA" sz="2800" b="1" i="1" dirty="0">
                <a:solidFill>
                  <a:schemeClr val="bg1"/>
                </a:solidFill>
              </a:rPr>
              <a:t>кордон) Національної лабораторії </a:t>
            </a:r>
            <a:r>
              <a:rPr lang="uk-UA" sz="2800" b="1" i="1" dirty="0" err="1">
                <a:solidFill>
                  <a:schemeClr val="bg1"/>
                </a:solidFill>
              </a:rPr>
              <a:t>Оук-Рідж</a:t>
            </a:r>
            <a:r>
              <a:rPr lang="uk-UA" sz="2800" b="1" i="1" dirty="0">
                <a:solidFill>
                  <a:schemeClr val="bg1"/>
                </a:solidFill>
              </a:rPr>
              <a:t> у штаті Теннессі, США. Останні роки він є  найпотужнішим у списку 500 найпродуктивніших суперкомп’ютерів. 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79483059-DF12-ABE8-2378-C8E5423F3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518" y="1196763"/>
            <a:ext cx="6415474" cy="52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32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В США создали суперкомпьютер Frontier на базе AMD. Он первым в мире достиг  1,1 квинтиллиона">
            <a:extLst>
              <a:ext uri="{FF2B5EF4-FFF2-40B4-BE49-F238E27FC236}">
                <a16:creationId xmlns:a16="http://schemas.microsoft.com/office/drawing/2014/main" id="{F76E9404-0CD1-F966-C757-DAE865630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r="4322"/>
          <a:stretch/>
        </p:blipFill>
        <p:spPr bwMode="auto">
          <a:xfrm>
            <a:off x="5704518" y="1196762"/>
            <a:ext cx="6415474" cy="529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Види сучасних комп’ютерів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373467-9CE7-1CEA-9349-A4D80F23B3B5}"/>
              </a:ext>
            </a:extLst>
          </p:cNvPr>
          <p:cNvSpPr txBox="1"/>
          <p:nvPr/>
        </p:nvSpPr>
        <p:spPr>
          <a:xfrm>
            <a:off x="72008" y="1196763"/>
            <a:ext cx="5468179" cy="529375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>
                <a:solidFill>
                  <a:schemeClr val="bg1"/>
                </a:solidFill>
              </a:rPr>
              <a:t>Продуктивність таких комп’ютерів вимірюється у </a:t>
            </a:r>
            <a:r>
              <a:rPr lang="uk-UA" sz="2600" b="1" i="1" dirty="0" err="1">
                <a:solidFill>
                  <a:srgbClr val="FFFF00"/>
                </a:solidFill>
              </a:rPr>
              <a:t>флопсах</a:t>
            </a:r>
            <a:r>
              <a:rPr lang="uk-UA" sz="2600" b="1" i="1" dirty="0">
                <a:solidFill>
                  <a:schemeClr val="bg1"/>
                </a:solidFill>
              </a:rPr>
              <a:t>  (</a:t>
            </a:r>
            <a:r>
              <a:rPr lang="uk-UA" sz="2600" b="1" i="1" dirty="0" err="1">
                <a:solidFill>
                  <a:schemeClr val="bg1"/>
                </a:solidFill>
              </a:rPr>
              <a:t>англ</a:t>
            </a:r>
            <a:r>
              <a:rPr lang="uk-UA" sz="2600" b="1" i="1" dirty="0">
                <a:solidFill>
                  <a:schemeClr val="bg1"/>
                </a:solidFill>
              </a:rPr>
              <a:t>. </a:t>
            </a:r>
            <a:r>
              <a:rPr lang="en-US" sz="2600" b="1" i="1" dirty="0">
                <a:solidFill>
                  <a:srgbClr val="FFFF00"/>
                </a:solidFill>
              </a:rPr>
              <a:t>FLOPS</a:t>
            </a:r>
            <a:r>
              <a:rPr lang="en-US" sz="2600" b="1" i="1" dirty="0">
                <a:solidFill>
                  <a:schemeClr val="bg1"/>
                </a:solidFill>
              </a:rPr>
              <a:t>  – </a:t>
            </a:r>
            <a:r>
              <a:rPr lang="en-US" sz="2600" b="1" i="1" dirty="0">
                <a:solidFill>
                  <a:srgbClr val="FFFF00"/>
                </a:solidFill>
              </a:rPr>
              <a:t>F</a:t>
            </a:r>
            <a:r>
              <a:rPr lang="en-US" sz="2600" b="1" i="1" dirty="0">
                <a:solidFill>
                  <a:schemeClr val="bg1"/>
                </a:solidFill>
              </a:rPr>
              <a:t>loating </a:t>
            </a:r>
            <a:r>
              <a:rPr lang="en-US" sz="2600" b="1" i="1" dirty="0">
                <a:solidFill>
                  <a:srgbClr val="FFFF00"/>
                </a:solidFill>
              </a:rPr>
              <a:t>P</a:t>
            </a:r>
            <a:r>
              <a:rPr lang="en-US" sz="2600" b="1" i="1" dirty="0">
                <a:solidFill>
                  <a:schemeClr val="bg1"/>
                </a:solidFill>
              </a:rPr>
              <a:t>oint </a:t>
            </a:r>
            <a:r>
              <a:rPr lang="en-US" sz="2600" b="1" i="1" dirty="0">
                <a:solidFill>
                  <a:srgbClr val="FFFF00"/>
                </a:solidFill>
              </a:rPr>
              <a:t>O</a:t>
            </a:r>
            <a:r>
              <a:rPr lang="en-US" sz="2600" b="1" i="1" dirty="0">
                <a:solidFill>
                  <a:schemeClr val="bg1"/>
                </a:solidFill>
              </a:rPr>
              <a:t>perations </a:t>
            </a:r>
            <a:r>
              <a:rPr lang="en-US" sz="2600" b="1" i="1" dirty="0">
                <a:solidFill>
                  <a:srgbClr val="FFFF00"/>
                </a:solidFill>
              </a:rPr>
              <a:t>P</a:t>
            </a:r>
            <a:r>
              <a:rPr lang="en-US" sz="2600" b="1" i="1" dirty="0">
                <a:solidFill>
                  <a:schemeClr val="bg1"/>
                </a:solidFill>
              </a:rPr>
              <a:t>er  </a:t>
            </a:r>
            <a:r>
              <a:rPr lang="en-US" sz="2600" b="1" i="1" dirty="0">
                <a:solidFill>
                  <a:srgbClr val="FFFF00"/>
                </a:solidFill>
              </a:rPr>
              <a:t>S</a:t>
            </a:r>
            <a:r>
              <a:rPr lang="en-US" sz="2600" b="1" i="1" dirty="0">
                <a:solidFill>
                  <a:schemeClr val="bg1"/>
                </a:solidFill>
              </a:rPr>
              <a:t>econd  – </a:t>
            </a:r>
            <a:r>
              <a:rPr lang="uk-UA" sz="2600" b="1" i="1" dirty="0">
                <a:solidFill>
                  <a:schemeClr val="bg1"/>
                </a:solidFill>
              </a:rPr>
              <a:t>кількість операцій з рухомою крапкою на секунду). Суперкомп’ютер </a:t>
            </a:r>
            <a:r>
              <a:rPr lang="en-US" sz="2600" b="1" i="1" dirty="0">
                <a:solidFill>
                  <a:srgbClr val="FFFF00"/>
                </a:solidFill>
              </a:rPr>
              <a:t>Frontier</a:t>
            </a:r>
            <a:r>
              <a:rPr lang="en-US" sz="2600" b="1" i="1" dirty="0">
                <a:solidFill>
                  <a:schemeClr val="bg1"/>
                </a:solidFill>
              </a:rPr>
              <a:t> – </a:t>
            </a:r>
            <a:r>
              <a:rPr lang="uk-UA" sz="2600" b="1" i="1" dirty="0">
                <a:solidFill>
                  <a:schemeClr val="bg1"/>
                </a:solidFill>
              </a:rPr>
              <a:t>перший з  комп’ютерів, що досяг продуктивності, яка перевищує </a:t>
            </a:r>
            <a:r>
              <a:rPr lang="uk-UA" sz="2600" b="1" i="1" dirty="0">
                <a:solidFill>
                  <a:srgbClr val="FFFF00"/>
                </a:solidFill>
              </a:rPr>
              <a:t>1  </a:t>
            </a:r>
            <a:r>
              <a:rPr lang="en-US" sz="2600" b="1" i="1" dirty="0" err="1">
                <a:solidFill>
                  <a:srgbClr val="FFFF00"/>
                </a:solidFill>
              </a:rPr>
              <a:t>EFlops</a:t>
            </a:r>
            <a:r>
              <a:rPr lang="en-US" sz="2600" b="1" i="1" dirty="0">
                <a:solidFill>
                  <a:schemeClr val="bg1"/>
                </a:solidFill>
              </a:rPr>
              <a:t>. </a:t>
            </a:r>
            <a:r>
              <a:rPr lang="uk-UA" sz="2600" b="1" i="1" dirty="0">
                <a:solidFill>
                  <a:schemeClr val="bg1"/>
                </a:solidFill>
              </a:rPr>
              <a:t>Префікс кратності Е (</a:t>
            </a:r>
            <a:r>
              <a:rPr lang="uk-UA" sz="2600" b="1" i="1" dirty="0" err="1">
                <a:solidFill>
                  <a:schemeClr val="bg1"/>
                </a:solidFill>
              </a:rPr>
              <a:t>екса</a:t>
            </a:r>
            <a:r>
              <a:rPr lang="uk-UA" sz="2600" b="1" i="1" dirty="0">
                <a:solidFill>
                  <a:schemeClr val="bg1"/>
                </a:solidFill>
              </a:rPr>
              <a:t>) відповідає 10</a:t>
            </a:r>
            <a:r>
              <a:rPr lang="uk-UA" sz="2600" b="1" i="1" baseline="30000" dirty="0">
                <a:solidFill>
                  <a:schemeClr val="bg1"/>
                </a:solidFill>
              </a:rPr>
              <a:t>18</a:t>
            </a:r>
            <a:r>
              <a:rPr lang="uk-UA" sz="2600" b="1" i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347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Види сучасних комп’ютерів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52DAD9-DAB8-CBA3-B9C6-E8C6AF01A8C7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b="1" i="1" dirty="0">
                <a:solidFill>
                  <a:srgbClr val="FFFF00"/>
                </a:solidFill>
              </a:rPr>
              <a:t>Frontier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має загалом 8 699 904 комбінованих ядра центральних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і графічних процесорів корпорації </a:t>
            </a:r>
            <a:r>
              <a:rPr lang="en-US" sz="2800" b="1" i="1" dirty="0">
                <a:solidFill>
                  <a:schemeClr val="bg1"/>
                </a:solidFill>
              </a:rPr>
              <a:t>AMD. </a:t>
            </a:r>
            <a:r>
              <a:rPr lang="uk-UA" sz="2800" b="1" i="1" dirty="0">
                <a:solidFill>
                  <a:schemeClr val="bg1"/>
                </a:solidFill>
              </a:rPr>
              <a:t>Цей суперкомп’ютер використовується для </a:t>
            </a:r>
            <a:r>
              <a:rPr lang="uk-UA" sz="2800" b="1" i="1" dirty="0" err="1">
                <a:solidFill>
                  <a:schemeClr val="bg1"/>
                </a:solidFill>
              </a:rPr>
              <a:t>розв’язу-вання</a:t>
            </a:r>
            <a:r>
              <a:rPr lang="uk-UA" sz="2800" b="1" i="1" dirty="0">
                <a:solidFill>
                  <a:schemeClr val="bg1"/>
                </a:solidFill>
              </a:rPr>
              <a:t> різноманітних задач, таких як: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25957F-6F7C-BF81-38ED-A652A1D33724}"/>
              </a:ext>
            </a:extLst>
          </p:cNvPr>
          <p:cNvSpPr txBox="1"/>
          <p:nvPr/>
        </p:nvSpPr>
        <p:spPr>
          <a:xfrm>
            <a:off x="70929" y="3131843"/>
            <a:ext cx="7276544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моделювання взаємодії мільйонів космічних галактик,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6A1A93-063A-7BA2-8AE4-5C5064523D6F}"/>
              </a:ext>
            </a:extLst>
          </p:cNvPr>
          <p:cNvSpPr txBox="1"/>
          <p:nvPr/>
        </p:nvSpPr>
        <p:spPr>
          <a:xfrm>
            <a:off x="70929" y="4205148"/>
            <a:ext cx="7276544" cy="22467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проведення розрахунків з використанням штучного інтелекту конструкції низькотемпературного двигуна, </a:t>
            </a:r>
          </a:p>
        </p:txBody>
      </p:sp>
      <p:pic>
        <p:nvPicPr>
          <p:cNvPr id="11" name="Рисунок 10" descr="Зображення, що містить текст, знімок екрана, одежа, взутт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69A00137-F4CE-140A-ADD2-A5C4C922C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3" b="9484"/>
          <a:stretch/>
        </p:blipFill>
        <p:spPr>
          <a:xfrm>
            <a:off x="7900901" y="3131843"/>
            <a:ext cx="3990780" cy="332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1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19242</TotalTime>
  <Words>1947</Words>
  <Application>Microsoft Office PowerPoint</Application>
  <PresentationFormat>Широкий екран</PresentationFormat>
  <Paragraphs>271</Paragraphs>
  <Slides>47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47</vt:i4>
      </vt:variant>
    </vt:vector>
  </HeadingPairs>
  <TitlesOfParts>
    <vt:vector size="53" baseType="lpstr">
      <vt:lpstr>Arial</vt:lpstr>
      <vt:lpstr>Calibri</vt:lpstr>
      <vt:lpstr>Comic Sans MS</vt:lpstr>
      <vt:lpstr>Verdana</vt:lpstr>
      <vt:lpstr>Wingdings</vt:lpstr>
      <vt:lpstr>Тема Office</vt:lpstr>
      <vt:lpstr>Види сучасних комп’ютерів та їх застосування</vt:lpstr>
      <vt:lpstr>Готуємось до вивчення нового матеріалу</vt:lpstr>
      <vt:lpstr>Види сучасних комп’ютерів та їх застосування</vt:lpstr>
      <vt:lpstr>Пригадайте</vt:lpstr>
      <vt:lpstr>Види сучасних комп’ютерів</vt:lpstr>
      <vt:lpstr>Види сучасних комп’ютерів</vt:lpstr>
      <vt:lpstr>Види сучасних комп’ютерів</vt:lpstr>
      <vt:lpstr>Види сучасних комп’ютерів</vt:lpstr>
      <vt:lpstr>Види сучасних комп’ютерів</vt:lpstr>
      <vt:lpstr>Види сучасних комп’ютерів</vt:lpstr>
      <vt:lpstr>Види сучасних комп’ютерів</vt:lpstr>
      <vt:lpstr>Види сучасних комп’ютерів</vt:lpstr>
      <vt:lpstr>Види сучасних комп’ютерів</vt:lpstr>
      <vt:lpstr>Види сучасних комп’ютерів</vt:lpstr>
      <vt:lpstr>Види сучасних комп’ютерів</vt:lpstr>
      <vt:lpstr>Види сучасних комп’ютерів</vt:lpstr>
      <vt:lpstr>Види сучасних комп’ютерів</vt:lpstr>
      <vt:lpstr>Види сучасних комп’ютерів</vt:lpstr>
      <vt:lpstr>Види сучасних комп’ютерів</vt:lpstr>
      <vt:lpstr>Пригадайте</vt:lpstr>
      <vt:lpstr>Застосування комп’ютерів</vt:lpstr>
      <vt:lpstr>Застосування комп’ютерів</vt:lpstr>
      <vt:lpstr>Застосування комп’ютерів</vt:lpstr>
      <vt:lpstr>Застосування комп’ютерів</vt:lpstr>
      <vt:lpstr>Застосування комп’ютерів</vt:lpstr>
      <vt:lpstr>Застосування комп’ютерів</vt:lpstr>
      <vt:lpstr>Застосування комп’ютерів</vt:lpstr>
      <vt:lpstr>Застосування комп’ютерів</vt:lpstr>
      <vt:lpstr>Застосування комп’ютерів</vt:lpstr>
      <vt:lpstr>Застосування комп’ютерів</vt:lpstr>
      <vt:lpstr>Застосування комп’ютерів</vt:lpstr>
      <vt:lpstr>Застосування комп’ютерів</vt:lpstr>
      <vt:lpstr>Застосування комп’ютерів</vt:lpstr>
      <vt:lpstr>Застосування комп’ютерів</vt:lpstr>
      <vt:lpstr>Застосування комп’ютерів</vt:lpstr>
      <vt:lpstr>Застосування комп’ютерів</vt:lpstr>
      <vt:lpstr>Застосування комп’ютерів</vt:lpstr>
      <vt:lpstr>Застосування комп’ютерів</vt:lpstr>
      <vt:lpstr>Застосування комп’ютерів</vt:lpstr>
      <vt:lpstr>Застосування комп’ютерів</vt:lpstr>
      <vt:lpstr>Застосування комп’ютерів</vt:lpstr>
      <vt:lpstr>Застосування комп’ютерів</vt:lpstr>
      <vt:lpstr>Дайте відповіді на запитання</vt:lpstr>
      <vt:lpstr>Розгадайте ребус</vt:lpstr>
      <vt:lpstr>Домашнє завдання</vt:lpstr>
      <vt:lpstr>Працюємо за комп’ютером</vt:lpstr>
      <vt:lpstr>Успіхів у навчанні!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1026</cp:revision>
  <dcterms:created xsi:type="dcterms:W3CDTF">2016-06-06T19:48:43Z</dcterms:created>
  <dcterms:modified xsi:type="dcterms:W3CDTF">2025-06-07T09:00:05Z</dcterms:modified>
</cp:coreProperties>
</file>