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92" r:id="rId3"/>
    <p:sldId id="257" r:id="rId4"/>
    <p:sldId id="268" r:id="rId5"/>
    <p:sldId id="270" r:id="rId6"/>
    <p:sldId id="269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93" r:id="rId16"/>
    <p:sldId id="294" r:id="rId17"/>
    <p:sldId id="295" r:id="rId18"/>
    <p:sldId id="266" r:id="rId19"/>
    <p:sldId id="267" r:id="rId20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Vinnytsia Sans" panose="00000500000000000000" pitchFamily="2" charset="0"/>
      <p:regular r:id="rId27"/>
      <p:bold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B84"/>
    <a:srgbClr val="150B83"/>
    <a:srgbClr val="4472C4"/>
    <a:srgbClr val="0066FF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79FE2-0F29-4569-A51C-902608DB2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570D0ED-220E-4F2C-A890-E8C861562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7CF37D9-7BB0-4469-BE4C-C5AD9E3A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0F40E-E43D-4C3E-914D-5064F93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121BFF-65F8-4374-9682-41222BC2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15584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1FB5-309E-46AB-9C36-C846D000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4C1E9E7-3691-4E7F-80B4-31E1E8A6F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561C61-2F40-4DAB-9560-B51308D8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772EA6-2440-4F15-AE4A-15887205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BA33F4-E2C9-47C0-BB9B-0AECC792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1283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05AB36E-6C42-4DE6-A168-106B0AA35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A06C07-B720-410F-BA86-800042612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79FE8D-4B82-47FA-86CB-1B828D4C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65694D-4AAE-4B15-BF3B-0A03A851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D73592-5F9A-4D80-8049-3EEF8AE6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97800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83DAA-B939-4A4F-87B0-FF62A076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A9598B-E999-4CEC-80A2-32BBCF901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EB5FE-5583-4743-B021-FBFE89F1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1771D2-2732-4035-9645-A48A8DA7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229553-8773-4167-B000-E1BD1AE9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30513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93AE4-6698-43F5-8FFB-3D4AD95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6DF44D-A2CB-4CED-A8D1-0161907D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89FA4EF-61A0-46CB-BDD4-26C8790F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5A475B-91F7-44D6-94F8-2E1B4951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BD985D-F580-4B8E-9B0E-105A03E1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964303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10A85-945D-49A3-8913-DCFA090A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C2580D2-BBC4-4C7A-A811-5DCF6735B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2B73754-5123-4FA9-BF5A-EF300CB31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AD1E59-2E7A-4925-90A3-B52F1500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16.08.2025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A5CB1-14EF-44EE-93A5-1141B65C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3F048C-3D55-4BF6-AEE5-A149D3E0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13539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34932-61C7-4234-8A55-FCA2CCCA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E1FFAD2-373B-4465-97C7-F59DBC80C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C7E4E1-580E-4A09-904D-85C2B2D17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1BC4F37-1103-4FEB-8E12-AB679A250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EE4692E-1D28-4453-8817-308BCE938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6768251-45A5-4ED1-8EEB-A5B228FC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16.08.2025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70ACFCE-E686-497D-963E-8A049A37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BB1B08A-BBC6-4CB0-89B6-270A101A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3435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19667-A56D-446D-A394-F99D518C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2CE524-2213-4347-A8AC-DFB92E49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16.08.2025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1CB526-C706-4D76-92D1-666FDB13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3A6510A-4FFE-4134-9DDC-CDA3AF51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46372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3DEE00-F077-4801-98F5-86F94760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16.08.2025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50AF13F-4552-4414-91FB-5420C059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C2D43CC-A738-4598-BDCA-EA05CBF4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25928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0B2FA-DE7D-4366-841A-50C55F13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916AC8-607B-4930-91EC-B0485A2A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18062B-176B-4D59-BCCC-25A0B692D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46C6427-6EE6-4CED-B22D-351B3425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16.08.2025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31BAD39-6004-4FA9-8401-40E6CA8C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47FB62-E7A1-486C-B5A8-3A1CAD79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05690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A747D-C539-4B77-8443-9FF9486A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7CD8CB8-1747-413B-94A2-C334D6C3D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4DC25FB-548A-4FAB-BB21-47BF20756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7E20A14-A317-4BBD-9D6D-A66DAAB35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16.08.2025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AC81CD-8E90-4546-93D5-ED350911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FFDD9FE-BFD0-4D44-8A62-E65EBE46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28919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24E0B12-4395-41E6-AFBD-C8532A9C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5E4FCE-0350-4249-A3C8-9FA693F86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CF9C75-B9E6-4BCD-828B-E80FDFD4E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D21C-F4F7-4419-AEED-494A79833E6F}" type="datetimeFigureOut">
              <a:rPr lang="uk-UA" smtClean="0"/>
              <a:t>16.08.2025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250ABB-8867-4080-B9F6-50DAAC29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7D4BDB-F5D1-49D5-9F76-889537B6D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832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D8222BA-BFA6-4BB8-A66C-2B20BB198E70}"/>
              </a:ext>
            </a:extLst>
          </p:cNvPr>
          <p:cNvSpPr txBox="1"/>
          <p:nvPr/>
        </p:nvSpPr>
        <p:spPr>
          <a:xfrm>
            <a:off x="5442857" y="697483"/>
            <a:ext cx="6096000" cy="5463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3000"/>
              </a:spcAft>
            </a:pPr>
            <a:r>
              <a:rPr lang="uk-UA" sz="5400" b="1" dirty="0">
                <a:solidFill>
                  <a:srgbClr val="150B83"/>
                </a:solidFill>
                <a:latin typeface="Vinnytsia Sans" panose="00000500000000000000" pitchFamily="2" charset="0"/>
              </a:rPr>
              <a:t>Комп'ютерна мережа</a:t>
            </a:r>
          </a:p>
          <a:p>
            <a:pPr algn="r">
              <a:spcAft>
                <a:spcPts val="3000"/>
              </a:spcAft>
            </a:pPr>
            <a:r>
              <a:rPr lang="uk-UA" sz="5400" b="1" dirty="0">
                <a:solidFill>
                  <a:srgbClr val="160B84"/>
                </a:solidFill>
                <a:latin typeface="Vinnytsia Sans" panose="00000500000000000000" pitchFamily="2" charset="0"/>
              </a:rPr>
              <a:t>Локальні та глобальні комп'ютерні мережі</a:t>
            </a:r>
          </a:p>
        </p:txBody>
      </p:sp>
      <p:pic>
        <p:nvPicPr>
          <p:cNvPr id="9" name="Графіка 8">
            <a:extLst>
              <a:ext uri="{FF2B5EF4-FFF2-40B4-BE49-F238E27FC236}">
                <a16:creationId xmlns:a16="http://schemas.microsoft.com/office/drawing/2014/main" id="{C8EF6600-C4FC-41DC-BE7B-8B626BCD5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43840"/>
            <a:ext cx="6370320" cy="637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3825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Перегляд списку імен комп'ютерів у локальній мережі</a:t>
            </a:r>
            <a:endParaRPr lang="uk-UA" sz="24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11"/>
            <a:ext cx="6224451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Визначити імена інших комп'ютерів, підключених до локальної мережі, можна, вибравши в лівій частині вікна програми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Провідник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значок об'єкта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Мережа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Після цього в робочій області вікна відобразяться ярлики з іменами комп'ютерів, увімкнених і підключених до локальної мережі в даний момент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6BCC29-27D3-426F-9E1A-A671271F3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60"/>
          <a:stretch/>
        </p:blipFill>
        <p:spPr>
          <a:xfrm>
            <a:off x="8195800" y="2091577"/>
            <a:ext cx="2715004" cy="12315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E0BAE1-3AAD-46A2-A82A-C077A1138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405" y="3403055"/>
            <a:ext cx="2819794" cy="252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5295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Робота з папками та файлами в локальній мережі</a:t>
            </a:r>
            <a:endParaRPr lang="uk-UA" sz="24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11"/>
            <a:ext cx="6224451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Будемо називати комп'ютер, з яким ви працюєте безпосередньо,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локальним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а будь-який інший комп'ютер у мережі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віддаленим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Щоб користувачі могли працювати з файлами та папками, розміщеними на деякому віддаленому комп'ютері в локальній мережі, до цих файлів і папок повинен бути відкритий спільний доступ.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1B8A6F2A-1896-4F21-88C8-BB6F6C738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7334"/>
          <a:stretch/>
        </p:blipFill>
        <p:spPr>
          <a:xfrm>
            <a:off x="7062651" y="1955397"/>
            <a:ext cx="4544785" cy="42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2993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Робота з папками та файлами в локальній мережі</a:t>
            </a:r>
            <a:endParaRPr lang="uk-UA" sz="24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11"/>
            <a:ext cx="6511834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Доступ може бути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повним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або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частковим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 повного доступу всі користувачі мають право вносити зміни до файлів і папок та навіть видаляти їх. У разі часткового доступу користувачі мають право лише переглядати вміст папок і файлів та копіювати їх на локальний комп'ютер.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Поміркуйте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чому не до всіх папок комп'ютера відкривають повний спільний доступ у локальній мережі?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A7BA6BCB-C947-4934-A410-22D95F24F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111" t="10095" r="9995" b="10540"/>
          <a:stretch/>
        </p:blipFill>
        <p:spPr>
          <a:xfrm>
            <a:off x="7632328" y="2091577"/>
            <a:ext cx="4129332" cy="415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0422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Робота з папками та файлами в локальній мережі</a:t>
            </a:r>
            <a:endParaRPr lang="uk-UA" sz="24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69211"/>
            <a:ext cx="5466806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Щоб переглянути список папок будь-якого комп'ютера локальної мережі, потрібно виконати такий алгоритм: </a:t>
            </a:r>
            <a:endParaRPr lang="en-US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Відкрити вікно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Провідник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значок об'єкта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Мережа</a:t>
            </a:r>
            <a:endParaRPr lang="en-US" b="1" dirty="0">
              <a:solidFill>
                <a:srgbClr val="4472C4"/>
              </a:solidFill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Двічі клацнути на ярлику потрібного комп'ютера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9E9849-73C2-42D9-BAE4-07A91A1E6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270" y="2995091"/>
            <a:ext cx="4905198" cy="234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3017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21 Компютерна мережа 5 клас Ривкінд_1080p">
            <a:hlinkClick r:id="" action="ppaction://media"/>
            <a:extLst>
              <a:ext uri="{FF2B5EF4-FFF2-40B4-BE49-F238E27FC236}">
                <a16:creationId xmlns:a16="http://schemas.microsoft.com/office/drawing/2014/main" id="{49A3CEF7-A3AE-403D-9206-6BB715265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55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Запам’ятайте!</a:t>
            </a:r>
            <a:endParaRPr lang="uk-UA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2246811"/>
            <a:ext cx="7565573" cy="4103913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Комп'ютерна мережа</a:t>
            </a:r>
            <a:r>
              <a:rPr lang="uk-UA" sz="3200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це сукупність комп'ютерів та інших пристроїв принтерів, сканерів, вебкамер, комунікаційних пристроїв, що з'єднані між собою для обміну даними та спільного використання пристроїв, програм і даних.</a:t>
            </a:r>
          </a:p>
          <a:p>
            <a:pPr marL="0" indent="0">
              <a:buNone/>
            </a:pP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Глобальна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мережа</a:t>
            </a:r>
            <a:r>
              <a:rPr lang="en-US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це комп'ютерна мережа, що з'єднує комп'ютерні мережі й окремі комп'ютери та інші пристрої, що можуть бути розміщені в різних частинах світу. </a:t>
            </a:r>
            <a:endParaRPr lang="en-US" sz="32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Найвідоміша глобальна мережа — це Інтернет.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B26270-A9B5-47DB-A302-6AD6FFCCE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93" y="1567542"/>
            <a:ext cx="3225502" cy="47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6568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Запам’ятайте!</a:t>
            </a:r>
            <a:endParaRPr lang="uk-UA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316479"/>
            <a:ext cx="7600408" cy="4034245"/>
          </a:xfrm>
        </p:spPr>
        <p:txBody>
          <a:bodyPr anchor="ctr">
            <a:normAutofit fontScale="85000" lnSpcReduction="10000"/>
          </a:bodyPr>
          <a:lstStyle/>
          <a:p>
            <a:pPr marL="0" indent="0">
              <a:buNone/>
            </a:pP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Локальна мережа</a:t>
            </a:r>
            <a:r>
              <a:rPr lang="uk-UA" sz="3200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це комп'ютерна мережа, що з'єднує комп'ютери та інші пристрої, що розташовані на порівняно невеликій відстані один від одного, як правило, в межах однієї або кількох сусідніх будівель.</a:t>
            </a:r>
          </a:p>
          <a:p>
            <a:pPr marL="0" indent="0">
              <a:buNone/>
            </a:pP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побудови локальної мережі потрібно кожний комп'ютер з'єднати зі спеціальним пристроєм, призначеним для пересилання даних між комп'ютерами. Такі пристрої називають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комунікаційними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B26270-A9B5-47DB-A302-6AD6FFCCE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93" y="1567542"/>
            <a:ext cx="3225502" cy="47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1845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Запам’ятайте!</a:t>
            </a:r>
            <a:endParaRPr lang="uk-UA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316479"/>
            <a:ext cx="7600408" cy="4034245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роботи користувачів з файлами та папками деякої папки, розміщеної на носії даних віддаленого комп'ютера в локальній мережі, до неї повинен бути відкритий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спільний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доступ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Доступ може бути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повним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або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частковим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Операції над файлами та папками на віддаленому комп'ютері в мережі виконуються за відомими вам алгоритмами</a:t>
            </a:r>
            <a:r>
              <a:rPr lang="ru-RU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B26270-A9B5-47DB-A302-6AD6FFCCE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93" y="1567542"/>
            <a:ext cx="3225502" cy="47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0078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Запитання для перевірки знань</a:t>
            </a:r>
            <a:endParaRPr lang="uk-UA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091577"/>
            <a:ext cx="7371737" cy="3994591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noProof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 таке комп'ютерна мережа? Яке призначення комп'ютерних мереж?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noProof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Яку мережу називають глобальною? Яку мережу називають локальною?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noProof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пристрої потрібні для побудови локальної мережі?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noProof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переглянути список імен комп'ютерів, увімкнених і підключених до локальної мережі?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noProof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переглянути вміст папки на віддаленому комп'ютері?</a:t>
            </a:r>
            <a:endParaRPr lang="uk-UA" sz="2000" noProof="1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5F2F7F-AE9D-4145-A07C-34688072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62" y="2556597"/>
            <a:ext cx="3064550" cy="30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221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113" y="1187269"/>
            <a:ext cx="11477897" cy="4483462"/>
          </a:xfrm>
        </p:spPr>
        <p:txBody>
          <a:bodyPr anchor="ctr">
            <a:normAutofit/>
          </a:bodyPr>
          <a:lstStyle/>
          <a:p>
            <a:r>
              <a:rPr lang="uk-UA" sz="72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Дякую за увагу!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972F4A8-C21D-408A-B6D9-C990D5075C18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54321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28206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Сьогодні на уроці ви дізнаєтесь про:</a:t>
            </a:r>
            <a:endParaRPr lang="uk-UA" sz="5400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24890"/>
            <a:ext cx="7717797" cy="4241075"/>
          </a:xfrm>
        </p:spPr>
        <p:txBody>
          <a:bodyPr anchor="ctr">
            <a:normAutofit/>
          </a:bodyPr>
          <a:lstStyle/>
          <a:p>
            <a:pPr marL="357188" indent="-357188"/>
            <a:r>
              <a:rPr lang="uk-UA" sz="3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комп'ютерні мережі та їх види</a:t>
            </a:r>
          </a:p>
          <a:p>
            <a:pPr marL="357188" indent="-357188"/>
            <a:r>
              <a:rPr lang="uk-UA" sz="3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призначення та пристрої локальної мережі</a:t>
            </a:r>
          </a:p>
          <a:p>
            <a:pPr marL="357188" indent="-357188"/>
            <a:r>
              <a:rPr lang="uk-UA" sz="3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доступ до комп'ютерів локальної мережі</a:t>
            </a:r>
          </a:p>
          <a:p>
            <a:pPr marL="357188" indent="-357188"/>
            <a:r>
              <a:rPr lang="uk-UA" sz="3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операції над файлами та папками в локальній мережі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9FD33820-8886-4314-97D0-A85B7ACB6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966" r="14059"/>
          <a:stretch/>
        </p:blipFill>
        <p:spPr>
          <a:xfrm>
            <a:off x="8555996" y="2037806"/>
            <a:ext cx="2725783" cy="384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4910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20104" cy="1059611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4472C4"/>
                </a:solidFill>
                <a:latin typeface="Vinnytsia Sans" panose="00000500000000000000" pitchFamily="2" charset="0"/>
              </a:rPr>
              <a:t>Поняття про комп'ютерні мережі</a:t>
            </a:r>
            <a:endParaRPr lang="uk-UA" sz="28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11"/>
            <a:ext cx="6790509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своїй повсякденній діяльності людині доводиться постійно передавати та отримувати повідомлення.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Одним із засобів обміну повідомленнями є комп'ютерні мережі. </a:t>
            </a:r>
          </a:p>
          <a:p>
            <a:pPr marL="0" indent="0">
              <a:buNone/>
            </a:pP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Комп'ютерна мережа </a:t>
            </a:r>
            <a:r>
              <a:rPr lang="uk-UA" sz="2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це сукупність комп'ютерів та інших пристроїв, що з'єднані між собою для обміну повідомленнями та спільного використання пристроїв, програм і даних.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AB8DE1-6527-417A-B312-2A85047AA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995" y="2227977"/>
            <a:ext cx="3666308" cy="366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4799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00064" cy="1059611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4472C4"/>
                </a:solidFill>
                <a:latin typeface="Vinnytsia Sans" panose="00000500000000000000" pitchFamily="2" charset="0"/>
              </a:rPr>
              <a:t>Поняття про комп'ютерні мережі</a:t>
            </a:r>
            <a:endParaRPr lang="uk-UA" sz="28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11"/>
            <a:ext cx="5580017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 комп'ютерної мережі можна підключити, крім комп'ютерів, принтери, вебкамери та інші пристрої.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Завдяки використанню комп'ютерних мереж користувачі можуть отримати доступ до потрібних даних на інших комп'ютерах.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134C996B-9C99-40A7-9F94-71DAD3418C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7975"/>
          <a:stretch/>
        </p:blipFill>
        <p:spPr>
          <a:xfrm>
            <a:off x="6849835" y="1987074"/>
            <a:ext cx="4762500" cy="39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4275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Глобальні мережі</a:t>
            </a:r>
            <a:endParaRPr lang="uk-UA" sz="36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69211"/>
            <a:ext cx="6030080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Комп'ютерні мережі можуть з'єднувати різну кількість комп'ютерів та охоплювати різні за площею території.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 вже працювали з комп'ютерною мережею Інтернет і знаєте, що вона з'єднує мільйони комп'ютерів з різних куточків світу. Тому Інтернет називають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глобальною мережею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752799-BB04-4144-B65D-280501A2FBFD}"/>
              </a:ext>
            </a:extLst>
          </p:cNvPr>
          <p:cNvSpPr txBox="1"/>
          <p:nvPr/>
        </p:nvSpPr>
        <p:spPr>
          <a:xfrm>
            <a:off x="7480662" y="5325070"/>
            <a:ext cx="41452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/>
              <a:t>Глобальний</a:t>
            </a:r>
            <a:r>
              <a:rPr lang="uk-UA" dirty="0"/>
              <a:t> (лат. </a:t>
            </a:r>
            <a:r>
              <a:rPr lang="uk-UA" dirty="0" err="1"/>
              <a:t>globe</a:t>
            </a:r>
            <a:r>
              <a:rPr lang="uk-UA" dirty="0"/>
              <a:t> - земна куля) — той, що належить усьому світу, поширюється на весь світ.</a:t>
            </a:r>
          </a:p>
        </p:txBody>
      </p:sp>
      <p:pic>
        <p:nvPicPr>
          <p:cNvPr id="8" name="Графіка 7">
            <a:extLst>
              <a:ext uri="{FF2B5EF4-FFF2-40B4-BE49-F238E27FC236}">
                <a16:creationId xmlns:a16="http://schemas.microsoft.com/office/drawing/2014/main" id="{E121C615-278B-4C6D-ABCA-40E0E3D2C3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237" t="8889" r="10889" b="10603"/>
          <a:stretch/>
        </p:blipFill>
        <p:spPr>
          <a:xfrm>
            <a:off x="7371810" y="1206896"/>
            <a:ext cx="3974242" cy="400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8239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Локальні мережі</a:t>
            </a:r>
            <a:endParaRPr lang="uk-UA" sz="36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69211"/>
            <a:ext cx="5719353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Мережу, яка з'єднує комп'ютери та інші пристрої, що розташовані на порівняно невеликій відстані один від одного, як правило, в межах однієї або кількох сусідніх будівель, називають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локальною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7CB837-4871-4DAA-9C9E-890F8031954D}"/>
              </a:ext>
            </a:extLst>
          </p:cNvPr>
          <p:cNvSpPr txBox="1"/>
          <p:nvPr/>
        </p:nvSpPr>
        <p:spPr>
          <a:xfrm>
            <a:off x="7232469" y="5602069"/>
            <a:ext cx="4406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/>
              <a:t>Локальний</a:t>
            </a:r>
            <a:r>
              <a:rPr lang="uk-UA" dirty="0"/>
              <a:t> (лат. </a:t>
            </a:r>
            <a:r>
              <a:rPr lang="uk-UA" dirty="0" err="1"/>
              <a:t>locus</a:t>
            </a:r>
            <a:r>
              <a:rPr lang="uk-UA" dirty="0"/>
              <a:t> - місце) - місцевий, той, що не виходить за визначені межі.</a:t>
            </a:r>
          </a:p>
        </p:txBody>
      </p:sp>
      <p:pic>
        <p:nvPicPr>
          <p:cNvPr id="10" name="Графіка 9">
            <a:extLst>
              <a:ext uri="{FF2B5EF4-FFF2-40B4-BE49-F238E27FC236}">
                <a16:creationId xmlns:a16="http://schemas.microsoft.com/office/drawing/2014/main" id="{0B81C965-20AA-406F-BCE0-5A2DF412D6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720"/>
          <a:stretch/>
        </p:blipFill>
        <p:spPr>
          <a:xfrm>
            <a:off x="6776642" y="1132115"/>
            <a:ext cx="4833243" cy="455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1771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Локальні мережі</a:t>
            </a:r>
            <a:endParaRPr lang="uk-UA" sz="36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69211"/>
            <a:ext cx="5257799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Локальні мережі створюють для потреб закладів освіти, банків, супермаркетів тощо. У локальній мережі може бути від двох до кількох тисяч комп'ютерів.</a:t>
            </a:r>
            <a:endParaRPr lang="en-US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Напевне, комп'ютери вашого закладу освіти також з'єднані в локальну мережу.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7B0096-EABC-4A2D-9DF6-7C598E36A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25" y="2395616"/>
            <a:ext cx="4996544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7168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Локальні мережі</a:t>
            </a:r>
            <a:endParaRPr lang="uk-UA" sz="36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11"/>
            <a:ext cx="6633754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побудови локальної мережі потрібно кожний комп'ютер з'єднати зі спеціальним пристроєм, призначеним для пересилання даних між комп'ютерами.</a:t>
            </a:r>
            <a:endParaRPr lang="en-US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Такі пристрої називають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комунікаційними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З'єднання здійснюється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дротами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або за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бездротовою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технологією.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59CAA6E3-FC9A-4FCB-8D30-135051131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82842" y="3669333"/>
            <a:ext cx="2659924" cy="2659924"/>
          </a:xfrm>
          <a:prstGeom prst="rect">
            <a:avLst/>
          </a:prstGeom>
        </p:spPr>
      </p:pic>
      <p:pic>
        <p:nvPicPr>
          <p:cNvPr id="8" name="Графіка 7">
            <a:extLst>
              <a:ext uri="{FF2B5EF4-FFF2-40B4-BE49-F238E27FC236}">
                <a16:creationId xmlns:a16="http://schemas.microsoft.com/office/drawing/2014/main" id="{07325C69-D7CA-4FE4-9533-052478F35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82842" y="862398"/>
            <a:ext cx="2659924" cy="265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0452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Перегляд списку імен комп'ютерів у локальній мережі</a:t>
            </a:r>
            <a:endParaRPr lang="uk-UA" sz="24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11"/>
            <a:ext cx="6720840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Щоб можна було знаходити комп'ютер у локальній мережі для надсилання йому повідомлень, кожен комп'ютер повинен мати своє ім’я.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Щоб дізнатися ім'я комп'ютера, з яким ви працюєте, слід: 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Відкрити вікно програми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Провідник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значок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Цей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ПК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 лівій частині вікна. 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кнопку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Властивості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на вкладці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Комп'ютер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Переглянути запис у рядку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Ім'я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пристрою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вікні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Настройки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що відкриється.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2F6D67-E943-44AD-B28E-192E2515A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133" y="2185852"/>
            <a:ext cx="4071819" cy="22714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7F890F-BE0E-4A96-9A5A-57182819D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855" y="4630478"/>
            <a:ext cx="3210373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9421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843</Words>
  <Application>Microsoft Office PowerPoint</Application>
  <PresentationFormat>Широкий екран</PresentationFormat>
  <Paragraphs>66</Paragraphs>
  <Slides>19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4" baseType="lpstr">
      <vt:lpstr>Calibri</vt:lpstr>
      <vt:lpstr>Calibri Light</vt:lpstr>
      <vt:lpstr>Vinnytsia Sans</vt:lpstr>
      <vt:lpstr>Arial</vt:lpstr>
      <vt:lpstr>Тема Office</vt:lpstr>
      <vt:lpstr>Презентація PowerPoint</vt:lpstr>
      <vt:lpstr>Сьогодні на уроці ви дізнаєтесь про:</vt:lpstr>
      <vt:lpstr>Поняття про комп'ютерні мережі</vt:lpstr>
      <vt:lpstr>Поняття про комп'ютерні мережі</vt:lpstr>
      <vt:lpstr>Глобальні мережі</vt:lpstr>
      <vt:lpstr>Локальні мережі</vt:lpstr>
      <vt:lpstr>Локальні мережі</vt:lpstr>
      <vt:lpstr>Локальні мережі</vt:lpstr>
      <vt:lpstr>Перегляд списку імен комп'ютерів у локальній мережі</vt:lpstr>
      <vt:lpstr>Перегляд списку імен комп'ютерів у локальній мережі</vt:lpstr>
      <vt:lpstr>Робота з папками та файлами в локальній мережі</vt:lpstr>
      <vt:lpstr>Робота з папками та файлами в локальній мережі</vt:lpstr>
      <vt:lpstr>Робота з папками та файлами в локальній мережі</vt:lpstr>
      <vt:lpstr>Презентація PowerPoint</vt:lpstr>
      <vt:lpstr>Запам’ятайте!</vt:lpstr>
      <vt:lpstr>Запам’ятайте!</vt:lpstr>
      <vt:lpstr>Запам’ятайте!</vt:lpstr>
      <vt:lpstr>Запитання для перевірки знань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Об'єкти та їх властивості</dc:title>
  <dc:creator>Victoria Skokan</dc:creator>
  <cp:lastModifiedBy>Vadym Parkhomchuk</cp:lastModifiedBy>
  <cp:revision>65</cp:revision>
  <dcterms:created xsi:type="dcterms:W3CDTF">2024-08-14T11:57:21Z</dcterms:created>
  <dcterms:modified xsi:type="dcterms:W3CDTF">2025-08-16T14:25:44Z</dcterms:modified>
</cp:coreProperties>
</file>