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92" r:id="rId3"/>
    <p:sldId id="268" r:id="rId4"/>
    <p:sldId id="257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7" r:id="rId13"/>
    <p:sldId id="276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95" r:id="rId23"/>
    <p:sldId id="296" r:id="rId24"/>
    <p:sldId id="297" r:id="rId25"/>
    <p:sldId id="298" r:id="rId26"/>
    <p:sldId id="266" r:id="rId27"/>
    <p:sldId id="267" r:id="rId28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Vinnytsia Sans" panose="00000500000000000000" pitchFamily="2" charset="0"/>
      <p:regular r:id="rId35"/>
      <p:bold r:id="rId36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05E"/>
    <a:srgbClr val="4472C4"/>
    <a:srgbClr val="0066FF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ітлий стиль 2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79FE2-0F29-4569-A51C-902608DB2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570D0ED-220E-4F2C-A890-E8C861562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7CF37D9-7BB0-4469-BE4C-C5AD9E3A3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20F40E-E43D-4C3E-914D-5064F931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121BFF-65F8-4374-9682-41222BC2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615584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1FB5-309E-46AB-9C36-C846D000A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4C1E9E7-3691-4E7F-80B4-31E1E8A6F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A561C61-2F40-4DAB-9560-B51308D8B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772EA6-2440-4F15-AE4A-15887205F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BA33F4-E2C9-47C0-BB9B-0AECC792F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31283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05AB36E-6C42-4DE6-A168-106B0AA35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3A06C07-B720-410F-BA86-800042612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79FE8D-4B82-47FA-86CB-1B828D4C7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65694D-4AAE-4B15-BF3B-0A03A851C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D73592-5F9A-4D80-8049-3EEF8AE63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97800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83DAA-B939-4A4F-87B0-FF62A076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EA9598B-E999-4CEC-80A2-32BBCF901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EEB5FE-5583-4743-B021-FBFE89F1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1771D2-2732-4035-9645-A48A8DA77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229553-8773-4167-B000-E1BD1AE92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305136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93AE4-6698-43F5-8FFB-3D4AD954F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6DF44D-A2CB-4CED-A8D1-0161907D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89FA4EF-61A0-46CB-BDD4-26C8790FE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55A475B-91F7-44D6-94F8-2E1B4951A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BD985D-F580-4B8E-9B0E-105A03E13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964303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10A85-945D-49A3-8913-DCFA090A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C2580D2-BBC4-4C7A-A811-5DCF6735BE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2B73754-5123-4FA9-BF5A-EF300CB31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AD1E59-2E7A-4925-90A3-B52F15009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BA5CB1-14EF-44EE-93A5-1141B65C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83F048C-3D55-4BF6-AEE5-A149D3E07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713539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34932-61C7-4234-8A55-FCA2CCCAD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E1FFAD2-373B-4465-97C7-F59DBC80C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1C7E4E1-580E-4A09-904D-85C2B2D17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1BC4F37-1103-4FEB-8E12-AB679A250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EE4692E-1D28-4453-8817-308BCE938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6768251-45A5-4ED1-8EEB-A5B228FC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70ACFCE-E686-497D-963E-8A049A37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BB1B08A-BBC6-4CB0-89B6-270A101A9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34352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19667-A56D-446D-A394-F99D518C4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2CE524-2213-4347-A8AC-DFB92E494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1CB526-C706-4D76-92D1-666FDB13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3A6510A-4FFE-4134-9DDC-CDA3AF51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46372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3DEE00-F077-4801-98F5-86F94760C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50AF13F-4552-4414-91FB-5420C059A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C2D43CC-A738-4598-BDCA-EA05CBF4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25928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0B2FA-DE7D-4366-841A-50C55F131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916AC8-607B-4930-91EC-B0485A2A0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C18062B-176B-4D59-BCCC-25A0B692D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46C6427-6EE6-4CED-B22D-351B34254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31BAD39-6004-4FA9-8401-40E6CA8C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B47FB62-E7A1-486C-B5A8-3A1CAD79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505690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0A747D-C539-4B77-8443-9FF9486A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7CD8CB8-1747-413B-94A2-C334D6C3DE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4DC25FB-548A-4FAB-BB21-47BF20756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7E20A14-A317-4BBD-9D6D-A66DAAB35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AC81CD-8E90-4546-93D5-ED3509111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FFDD9FE-BFD0-4D44-8A62-E65EBE46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289191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24E0B12-4395-41E6-AFBD-C8532A9C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5E4FCE-0350-4249-A3C8-9FA693F86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CF9C75-B9E6-4BCD-828B-E80FDFD4E4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1250ABB-8867-4080-B9F6-50DAAC293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97D4BDB-F5D1-49D5-9F76-889537B6D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832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D8222BA-BFA6-4BB8-A66C-2B20BB198E70}"/>
              </a:ext>
            </a:extLst>
          </p:cNvPr>
          <p:cNvSpPr txBox="1"/>
          <p:nvPr/>
        </p:nvSpPr>
        <p:spPr>
          <a:xfrm>
            <a:off x="5477691" y="758056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5400" b="1" dirty="0">
                <a:solidFill>
                  <a:srgbClr val="09005E"/>
                </a:solidFill>
                <a:latin typeface="Vinnytsia Sans" panose="00000500000000000000" pitchFamily="2" charset="0"/>
              </a:rPr>
              <a:t>Пошук відомостей в Інтернеті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28B74B-A953-49FB-98A1-B85EA5AAE149}"/>
              </a:ext>
            </a:extLst>
          </p:cNvPr>
          <p:cNvSpPr txBox="1"/>
          <p:nvPr/>
        </p:nvSpPr>
        <p:spPr>
          <a:xfrm>
            <a:off x="5477691" y="3579184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5400" b="1" dirty="0">
                <a:solidFill>
                  <a:srgbClr val="09005E"/>
                </a:solidFill>
                <a:latin typeface="Vinnytsia Sans" panose="00000500000000000000" pitchFamily="2" charset="0"/>
              </a:rPr>
              <a:t>Критичне оцінювання </a:t>
            </a:r>
            <a:r>
              <a:rPr lang="uk-UA" sz="5400" b="1" dirty="0" err="1">
                <a:solidFill>
                  <a:srgbClr val="09005E"/>
                </a:solidFill>
                <a:latin typeface="Vinnytsia Sans" panose="00000500000000000000" pitchFamily="2" charset="0"/>
              </a:rPr>
              <a:t>медіатекстів</a:t>
            </a:r>
            <a:endParaRPr lang="uk-UA" sz="5400" b="1" dirty="0">
              <a:solidFill>
                <a:srgbClr val="09005E"/>
              </a:solidFill>
              <a:latin typeface="Vinnytsia Sans" panose="00000500000000000000" pitchFamily="2" charset="0"/>
            </a:endParaRPr>
          </a:p>
        </p:txBody>
      </p:sp>
      <p:pic>
        <p:nvPicPr>
          <p:cNvPr id="11" name="Графіка 10">
            <a:extLst>
              <a:ext uri="{FF2B5EF4-FFF2-40B4-BE49-F238E27FC236}">
                <a16:creationId xmlns:a16="http://schemas.microsoft.com/office/drawing/2014/main" id="{4C129B54-C614-465E-B7CE-0FA049C03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935" y="606651"/>
            <a:ext cx="5945065" cy="594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3825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Пошук відомостей в Інтернеті</a:t>
            </a:r>
            <a:endParaRPr lang="uk-UA" sz="32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211"/>
            <a:ext cx="5886450" cy="47838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Якщо вам потрібно знайти зображення, що відповідають ключовим словам, то можна у вікні з результатами пошуку вибрати гіперпосилання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Зображення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що розміщено під полем для введення ключових слів.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0ECA47-3235-4FA3-9BE8-ACC0509AF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5070" y="1712990"/>
            <a:ext cx="4218463" cy="469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0595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Пошук за зображенням</a:t>
            </a:r>
            <a:endParaRPr lang="uk-UA" sz="32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69211"/>
            <a:ext cx="5848350" cy="47838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1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Пошукова система </a:t>
            </a:r>
            <a:r>
              <a:rPr lang="en-US" sz="1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uk-UA" sz="1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має засоби для пошуку відомостей не лише за ключовими словами, а й за зображеннями, що містяться у графічних файлах. </a:t>
            </a:r>
          </a:p>
          <a:p>
            <a:pPr marL="0" indent="0">
              <a:buNone/>
            </a:pPr>
            <a:r>
              <a:rPr lang="uk-UA" sz="1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пошуку за зображенням потрібно виконати такий алгоритм: </a:t>
            </a:r>
          </a:p>
          <a:p>
            <a:pPr marL="457200" indent="-457200">
              <a:buAutoNum type="arabicPeriod"/>
            </a:pPr>
            <a:r>
              <a:rPr lang="uk-UA" sz="1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Відкрити головну сторінку пошукової системи </a:t>
            </a:r>
            <a:r>
              <a:rPr lang="en-US" sz="1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 (google.com.ua). </a:t>
            </a:r>
            <a:endParaRPr lang="uk-UA" sz="16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uk-UA" sz="1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гіперпосилання </a:t>
            </a:r>
            <a:r>
              <a:rPr lang="uk-UA" sz="16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Зображення</a:t>
            </a:r>
            <a:r>
              <a:rPr lang="uk-UA" sz="1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у верхньому правому куті вікна браузера. </a:t>
            </a:r>
          </a:p>
          <a:p>
            <a:pPr marL="457200" indent="-457200">
              <a:buAutoNum type="arabicPeriod"/>
            </a:pPr>
            <a:r>
              <a:rPr lang="uk-UA" sz="1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в полі для введення ключових слів кнопку </a:t>
            </a:r>
            <a:r>
              <a:rPr lang="uk-UA" sz="16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Пошук</a:t>
            </a:r>
            <a:r>
              <a:rPr lang="uk-UA" sz="1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</a:t>
            </a:r>
            <a:r>
              <a:rPr lang="uk-UA" sz="1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зображенням</a:t>
            </a:r>
            <a:r>
              <a:rPr lang="uk-UA" sz="1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>
              <a:buAutoNum type="arabicPeriod"/>
            </a:pPr>
            <a:r>
              <a:rPr lang="uk-UA" sz="1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вкладку </a:t>
            </a:r>
            <a:r>
              <a:rPr lang="uk-UA" sz="16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Завантажте</a:t>
            </a:r>
            <a:r>
              <a:rPr lang="uk-UA" sz="1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зображення</a:t>
            </a:r>
            <a:r>
              <a:rPr lang="uk-UA" sz="1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у вікні </a:t>
            </a:r>
            <a:r>
              <a:rPr lang="uk-UA" sz="16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Пошук</a:t>
            </a:r>
            <a:r>
              <a:rPr lang="uk-UA" sz="1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</a:t>
            </a:r>
            <a:r>
              <a:rPr lang="uk-UA" sz="1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зображенням</a:t>
            </a:r>
            <a:r>
              <a:rPr lang="uk-UA" sz="1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що відкрилося.</a:t>
            </a:r>
          </a:p>
          <a:p>
            <a:pPr marL="457200" indent="-457200">
              <a:buAutoNum type="arabicPeriod"/>
            </a:pPr>
            <a:r>
              <a:rPr lang="uk-UA" sz="1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кнопку </a:t>
            </a:r>
            <a:r>
              <a:rPr lang="uk-UA" sz="16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</a:t>
            </a:r>
            <a:r>
              <a:rPr lang="uk-UA" sz="1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файл</a:t>
            </a:r>
            <a:r>
              <a:rPr lang="uk-UA" sz="1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знайти на носіях даних і відкрити графічний файл</a:t>
            </a:r>
            <a:r>
              <a:rPr lang="ru-RU" sz="1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uk-UA" sz="16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9795FF-FC54-49C2-A742-68596FE0F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562" y="1593062"/>
            <a:ext cx="4599381" cy="19413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8D2203-8BDC-4775-890C-580E54317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344" y="3726264"/>
            <a:ext cx="4345816" cy="272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3892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Пошук за зображенням</a:t>
            </a:r>
            <a:endParaRPr lang="uk-UA" sz="32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69211"/>
            <a:ext cx="4800600" cy="47838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Результат пошуку за зображенням складається з декількох  частин: </a:t>
            </a:r>
          </a:p>
          <a:p>
            <a:r>
              <a:rPr lang="uk-UA" sz="20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Візуально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подібні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зображення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: виводяться ескізи зображень, подібних до вибраного; кожен ескіз є гіперпосиланням на сторінку пошуку зображень;</a:t>
            </a:r>
          </a:p>
          <a:p>
            <a:r>
              <a:rPr lang="uk-UA" sz="20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Сторінки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0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містять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відповідні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зображення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: виводяться гіперпосилання на вебсторінки, які містять зображення, подібні до вибраного.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BBDE28-A43B-4FC0-8CA8-2B8960D17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104" y="2496170"/>
            <a:ext cx="5586546" cy="312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703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718075" cy="1059611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4472C4"/>
                </a:solidFill>
                <a:latin typeface="Vinnytsia Sans" panose="00000500000000000000" pitchFamily="2" charset="0"/>
              </a:rPr>
              <a:t>Критичне оцінювання </a:t>
            </a:r>
            <a:r>
              <a:rPr lang="uk-UA" b="1" dirty="0" err="1">
                <a:solidFill>
                  <a:srgbClr val="4472C4"/>
                </a:solidFill>
                <a:latin typeface="Vinnytsia Sans" panose="00000500000000000000" pitchFamily="2" charset="0"/>
              </a:rPr>
              <a:t>медіатекстів</a:t>
            </a:r>
            <a:endParaRPr lang="uk-UA" sz="28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211"/>
            <a:ext cx="6092365" cy="47838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Відомості, які ви отримали в результаті пошуку в Інтернеті, є </a:t>
            </a:r>
            <a:r>
              <a:rPr lang="uk-UA" b="1" dirty="0" err="1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медіатекстами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 ви знаєте, </a:t>
            </a:r>
            <a:r>
              <a:rPr lang="uk-UA" b="1" dirty="0" err="1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медіатекст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— це усне, письмове, графічне або аудіовізуальне повідомлення, яке розповсюджується засобами масової інформації або комп'ютерними мережами.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4169FBFF-28BE-45BE-9351-E8F0AD35A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0565" y="1769688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5906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39698" cy="1059611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4472C4"/>
                </a:solidFill>
                <a:latin typeface="Vinnytsia Sans" panose="00000500000000000000" pitchFamily="2" charset="0"/>
              </a:rPr>
              <a:t>Критичне оцінювання </a:t>
            </a:r>
            <a:r>
              <a:rPr lang="uk-UA" b="1" dirty="0" err="1">
                <a:solidFill>
                  <a:srgbClr val="4472C4"/>
                </a:solidFill>
                <a:latin typeface="Vinnytsia Sans" panose="00000500000000000000" pitchFamily="2" charset="0"/>
              </a:rPr>
              <a:t>медіатекстів</a:t>
            </a:r>
            <a:endParaRPr lang="uk-UA" sz="28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9211"/>
            <a:ext cx="6217920" cy="47838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медіатекстів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отриманих з Інтернету, слід ставитися 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критично. 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Розмістити 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медіатексти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в Інтернеті може будь-яка людина. Є багато сайтів, на яких люди висловлюють власні фантазії, жарти, чутки, а дехто і свідомий обман. 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Такі відомості навіть отримали спеціальну назву </a:t>
            </a:r>
            <a:r>
              <a:rPr lang="ru-RU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фейк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 означає неправдиві відомості, які розповсюджують між людьми, у тому числі розміщують в Інтернеті. Відомості в Інтернеті доволі часто ніким не перевіряються, а тому вони можуть бути недостовірними. 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6" name="Picture 2" descr="Змонтоване зображення живого таргана в грудній клітці">
            <a:extLst>
              <a:ext uri="{FF2B5EF4-FFF2-40B4-BE49-F238E27FC236}">
                <a16:creationId xmlns:a16="http://schemas.microsoft.com/office/drawing/2014/main" id="{D9BE014E-8CEE-4612-AFBB-C8670B23F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8" r="28469"/>
          <a:stretch/>
        </p:blipFill>
        <p:spPr bwMode="auto">
          <a:xfrm>
            <a:off x="7707902" y="1762244"/>
            <a:ext cx="3200399" cy="414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777094-DFA8-4B24-B981-99B0188638D6}"/>
              </a:ext>
            </a:extLst>
          </p:cNvPr>
          <p:cNvSpPr txBox="1"/>
          <p:nvPr/>
        </p:nvSpPr>
        <p:spPr>
          <a:xfrm>
            <a:off x="7622176" y="5998532"/>
            <a:ext cx="3371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Приклад фейкового зображення</a:t>
            </a:r>
          </a:p>
        </p:txBody>
      </p:sp>
    </p:spTree>
    <p:extLst>
      <p:ext uri="{BB962C8B-B14F-4D97-AF65-F5344CB8AC3E}">
        <p14:creationId xmlns:p14="http://schemas.microsoft.com/office/powerpoint/2010/main" val="164425458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609600"/>
            <a:ext cx="10683241" cy="1059611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4472C4"/>
                </a:solidFill>
                <a:latin typeface="Vinnytsia Sans" panose="00000500000000000000" pitchFamily="2" charset="0"/>
              </a:rPr>
              <a:t>Критичне оцінювання </a:t>
            </a:r>
            <a:r>
              <a:rPr lang="uk-UA" b="1" dirty="0" err="1">
                <a:solidFill>
                  <a:srgbClr val="4472C4"/>
                </a:solidFill>
                <a:latin typeface="Vinnytsia Sans" panose="00000500000000000000" pitchFamily="2" charset="0"/>
              </a:rPr>
              <a:t>медіатекстів</a:t>
            </a:r>
            <a:endParaRPr lang="uk-UA" sz="28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69211"/>
            <a:ext cx="5048249" cy="47838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</a:t>
            </a:r>
            <a:r>
              <a:rPr lang="uk-UA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медіатекстах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важливо вміти відрізняти факти від суджень, оскільки фактам можна довіряти, а судження можуть бути чиєюсь упередженою точкою зору.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277484-F810-4119-B999-1D0DF2F4A7B3}"/>
              </a:ext>
            </a:extLst>
          </p:cNvPr>
          <p:cNvSpPr txBox="1"/>
          <p:nvPr/>
        </p:nvSpPr>
        <p:spPr>
          <a:xfrm>
            <a:off x="6760031" y="2354106"/>
            <a:ext cx="41719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Факт</a:t>
            </a:r>
            <a:r>
              <a:rPr lang="uk-UA" sz="2800" dirty="0"/>
              <a:t>: </a:t>
            </a:r>
          </a:p>
          <a:p>
            <a:r>
              <a:rPr lang="uk-UA" sz="2800" dirty="0"/>
              <a:t>Осінь триває три місяця: Вересень, Жовтень та Листопад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CE3FF3-8A55-47BC-9FB3-03103685CD2E}"/>
              </a:ext>
            </a:extLst>
          </p:cNvPr>
          <p:cNvSpPr txBox="1"/>
          <p:nvPr/>
        </p:nvSpPr>
        <p:spPr>
          <a:xfrm>
            <a:off x="6800850" y="4362376"/>
            <a:ext cx="41719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Судження</a:t>
            </a:r>
            <a:r>
              <a:rPr lang="uk-UA" sz="2800" dirty="0"/>
              <a:t>: </a:t>
            </a:r>
          </a:p>
          <a:p>
            <a:r>
              <a:rPr lang="uk-UA" sz="2800" dirty="0"/>
              <a:t>Осінь </a:t>
            </a:r>
            <a:r>
              <a:rPr lang="uk-UA" sz="2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</a:t>
            </a:r>
            <a:r>
              <a:rPr lang="uk-UA" sz="2800" dirty="0"/>
              <a:t> найгірша пора року</a:t>
            </a:r>
          </a:p>
        </p:txBody>
      </p:sp>
    </p:spTree>
    <p:extLst>
      <p:ext uri="{BB962C8B-B14F-4D97-AF65-F5344CB8AC3E}">
        <p14:creationId xmlns:p14="http://schemas.microsoft.com/office/powerpoint/2010/main" val="117256794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609600"/>
            <a:ext cx="10706405" cy="1059611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4472C4"/>
                </a:solidFill>
                <a:latin typeface="Vinnytsia Sans" panose="00000500000000000000" pitchFamily="2" charset="0"/>
              </a:rPr>
              <a:t>Критичне оцінювання </a:t>
            </a:r>
            <a:r>
              <a:rPr lang="uk-UA" b="1" dirty="0" err="1">
                <a:solidFill>
                  <a:srgbClr val="4472C4"/>
                </a:solidFill>
                <a:latin typeface="Vinnytsia Sans" panose="00000500000000000000" pitchFamily="2" charset="0"/>
              </a:rPr>
              <a:t>медіатекстів</a:t>
            </a:r>
            <a:endParaRPr lang="uk-UA" sz="28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9211"/>
            <a:ext cx="6029326" cy="47838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Багато людей без сумнівів використовують відомості, що розміщені в інтернет-енциклопедії</a:t>
            </a:r>
            <a:r>
              <a:rPr lang="ru-RU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Вікіпедія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  <a:endParaRPr lang="uk-UA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Але створювати та змінювати текст більшості статей у Вікіпедії може будь-хто. Тому ці матеріали також потрібно перевіряти.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722183-57A2-40E9-AF6A-CBD09773E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545" y="3070392"/>
            <a:ext cx="4363059" cy="198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1318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059611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4472C4"/>
                </a:solidFill>
                <a:latin typeface="Vinnytsia Sans" panose="00000500000000000000" pitchFamily="2" charset="0"/>
              </a:rPr>
              <a:t>Критичне оцінювання </a:t>
            </a:r>
            <a:r>
              <a:rPr lang="uk-UA" b="1" dirty="0" err="1">
                <a:solidFill>
                  <a:srgbClr val="4472C4"/>
                </a:solidFill>
                <a:latin typeface="Vinnytsia Sans" panose="00000500000000000000" pitchFamily="2" charset="0"/>
              </a:rPr>
              <a:t>медіатекстів</a:t>
            </a:r>
            <a:endParaRPr lang="uk-UA" sz="28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211"/>
            <a:ext cx="5333783" cy="47838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Частину сайтів у Інтернеті було створено давно, та із часом вони не оновлювалися.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Деякі відомості можуть виявитися застарілими або такими, що не відповідають сучасним науковим поглядам.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E7F7D5-7E10-4E6C-BD20-1AF3B78A1D36}"/>
              </a:ext>
            </a:extLst>
          </p:cNvPr>
          <p:cNvSpPr txBox="1"/>
          <p:nvPr/>
        </p:nvSpPr>
        <p:spPr>
          <a:xfrm>
            <a:off x="7691026" y="3552825"/>
            <a:ext cx="303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Застаріла інформація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F3FE3D-E9E9-4876-8C5B-D2DEB121CC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64"/>
          <a:stretch/>
        </p:blipFill>
        <p:spPr>
          <a:xfrm>
            <a:off x="6685788" y="1995368"/>
            <a:ext cx="5048955" cy="15574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F832E9B-FCFE-4198-9FCC-66B723C2E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195" y="4248263"/>
            <a:ext cx="5016136" cy="188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6618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57115" cy="1059611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4472C4"/>
                </a:solidFill>
                <a:latin typeface="Vinnytsia Sans" panose="00000500000000000000" pitchFamily="2" charset="0"/>
              </a:rPr>
              <a:t>Критичне оцінювання </a:t>
            </a:r>
            <a:r>
              <a:rPr lang="uk-UA" b="1" dirty="0" err="1">
                <a:solidFill>
                  <a:srgbClr val="4472C4"/>
                </a:solidFill>
                <a:latin typeface="Vinnytsia Sans" panose="00000500000000000000" pitchFamily="2" charset="0"/>
              </a:rPr>
              <a:t>медіатекстів</a:t>
            </a:r>
            <a:endParaRPr lang="uk-UA" sz="28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211"/>
            <a:ext cx="5257800" cy="47838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Окремі сайти призначені для реклами товарів або послуг і заради комерційних інтересів можуть подавати необ'єктивні, рекламні відомості.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50" name="Picture 2" descr="60 г Засіб для видалення чорних крапок Peel Off Mask Глибоке очищення  Лікування прищів Звуження пор Ніс Засіб для видалення бруду Догляд за  шкірою Чорна маска для обличчя : купити в Україні">
            <a:extLst>
              <a:ext uri="{FF2B5EF4-FFF2-40B4-BE49-F238E27FC236}">
                <a16:creationId xmlns:a16="http://schemas.microsoft.com/office/drawing/2014/main" id="{CC23B0D6-8011-4545-8B9E-C4CDBF225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213" y="1996542"/>
            <a:ext cx="4129178" cy="412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83044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48407" cy="1059611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4472C4"/>
                </a:solidFill>
                <a:latin typeface="Vinnytsia Sans" panose="00000500000000000000" pitchFamily="2" charset="0"/>
              </a:rPr>
              <a:t>Критичне оцінювання </a:t>
            </a:r>
            <a:r>
              <a:rPr lang="uk-UA" b="1" dirty="0" err="1">
                <a:solidFill>
                  <a:srgbClr val="4472C4"/>
                </a:solidFill>
                <a:latin typeface="Vinnytsia Sans" panose="00000500000000000000" pitchFamily="2" charset="0"/>
              </a:rPr>
              <a:t>медіатекстів</a:t>
            </a:r>
            <a:endParaRPr lang="uk-UA" sz="28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211"/>
            <a:ext cx="5705475" cy="47838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Частину відомостей в Інтернеті розміщували тимчасово, наприклад результати виконання учнями домашніх завдань під час карантину. Такі матеріали ніколи не будуть використовуватись у подальшому. 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Подібні повідомлення називають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цифровим «сміттям»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07CD2E0E-5371-47E1-A9FF-66DE68A84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53225" y="2036388"/>
            <a:ext cx="48006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3150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28206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Сьогодні на уроці ви дізнаєтесь про:</a:t>
            </a:r>
            <a:endParaRPr lang="uk-UA" sz="5400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24890"/>
            <a:ext cx="7717797" cy="4241075"/>
          </a:xfrm>
        </p:spPr>
        <p:txBody>
          <a:bodyPr anchor="ctr">
            <a:normAutofit/>
          </a:bodyPr>
          <a:lstStyle/>
          <a:p>
            <a:pPr marL="357188" indent="-357188"/>
            <a:r>
              <a:rPr lang="uk-UA" sz="3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вебсторінки і </a:t>
            </a:r>
            <a:r>
              <a:rPr lang="uk-UA" sz="36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вебсайти</a:t>
            </a:r>
            <a:endParaRPr lang="uk-UA" sz="36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357188" indent="-357188"/>
            <a:r>
              <a:rPr lang="uk-UA" sz="3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пошук відомостей в Інтернеті</a:t>
            </a:r>
          </a:p>
          <a:p>
            <a:pPr marL="357188" indent="-357188"/>
            <a:r>
              <a:rPr lang="uk-UA" sz="3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критичне оцінювання медіатекстів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9FD33820-8886-4314-97D0-A85B7ACB68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966" r="14059"/>
          <a:stretch/>
        </p:blipFill>
        <p:spPr>
          <a:xfrm>
            <a:off x="8555996" y="2037806"/>
            <a:ext cx="2725783" cy="384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4910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700658" cy="1059611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4472C4"/>
                </a:solidFill>
                <a:latin typeface="Vinnytsia Sans" panose="00000500000000000000" pitchFamily="2" charset="0"/>
              </a:rPr>
              <a:t>Критичне оцінювання </a:t>
            </a:r>
            <a:r>
              <a:rPr lang="uk-UA" b="1" dirty="0" err="1">
                <a:solidFill>
                  <a:srgbClr val="4472C4"/>
                </a:solidFill>
                <a:latin typeface="Vinnytsia Sans" panose="00000500000000000000" pitchFamily="2" charset="0"/>
              </a:rPr>
              <a:t>медіатекстів</a:t>
            </a:r>
            <a:endParaRPr lang="uk-UA" sz="28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9211"/>
            <a:ext cx="7439025" cy="47838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перевірки надійності 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медіатекстів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які знайдено в Інтернеті, потрібно виконати такий алгоритм: 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Ознайомитися з 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медіатекстом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: визначити дату створення для перевірки актуальності, виділити факти в 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медіатексті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знайти джерела для їх перевірки. 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Порівняти факти з їх описом у знайдених джерелах знайти судження в 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медіатексті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оцінити їх вплив на сприйняття 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медіатексту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зробити висновок про надійність 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медіатексту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A6C670DE-7938-472D-AF98-513735A407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222" t="14051" r="9111" b="14838"/>
          <a:stretch/>
        </p:blipFill>
        <p:spPr>
          <a:xfrm>
            <a:off x="8361882" y="3429000"/>
            <a:ext cx="3553893" cy="313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2983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22 Пошук відомостей в інтернеті 5 клас Ривкінд_1080p">
            <a:hlinkClick r:id="" action="ppaction://media"/>
            <a:extLst>
              <a:ext uri="{FF2B5EF4-FFF2-40B4-BE49-F238E27FC236}">
                <a16:creationId xmlns:a16="http://schemas.microsoft.com/office/drawing/2014/main" id="{CC282D1C-6193-4CF7-BC5B-B2092C88EB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53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/>
          </a:bodyPr>
          <a:lstStyle/>
          <a:p>
            <a:r>
              <a:rPr lang="uk-UA" sz="60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Запам’ятайте!</a:t>
            </a:r>
            <a:endParaRPr lang="uk-UA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15613"/>
            <a:ext cx="7600408" cy="403424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 Інтернеті тексти, зображення, звук, відео, анімація тощо можуть бути розміщені на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вебсторінках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Кожна вебсторінка має свою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адресу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в Інтернеті, знаючи яку можна отримати доступ до цієї сторінки.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B26270-A9B5-47DB-A302-6AD6FFCCE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193" y="1567542"/>
            <a:ext cx="3225502" cy="478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00789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/>
          </a:bodyPr>
          <a:lstStyle/>
          <a:p>
            <a:r>
              <a:rPr lang="uk-UA" sz="60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Запам’ятайте!</a:t>
            </a:r>
            <a:endParaRPr lang="uk-UA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316479"/>
            <a:ext cx="7600408" cy="4034245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переходу від перегляду однієї вебсторінки до іншої використовують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гіперпосилання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Групу вебсторінок, що пов'язані гіперпосиланнями та належать певному власнику, називають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вебсайтом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Для початку перегляду сайту призначена головна, або домашня, сторінка. Адресою вебсайту вважається адреса його домашньої сторінки.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перегляду вебсторінок призначено програми —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браузери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uk-UA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B26270-A9B5-47DB-A302-6AD6FFCCE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193" y="1567542"/>
            <a:ext cx="3225502" cy="478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18127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/>
          </a:bodyPr>
          <a:lstStyle/>
          <a:p>
            <a:r>
              <a:rPr lang="uk-UA" sz="60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Запам’ятайте!</a:t>
            </a:r>
            <a:endParaRPr lang="uk-UA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316479"/>
            <a:ext cx="7600408" cy="4034245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Пошукові системи 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 це вебсайти, які призначені для автоматизованого пошуку вебсторінок з потрібними відомостями. Однією з популярних є пошукова система </a:t>
            </a:r>
            <a:r>
              <a:rPr lang="en-US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en-US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 адресою </a:t>
            </a:r>
            <a:r>
              <a:rPr lang="en-US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google.com.ua.</a:t>
            </a:r>
          </a:p>
          <a:p>
            <a:pPr marL="0" indent="0">
              <a:buNone/>
            </a:pP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пошуку відомостей з використанням пошукових систем потрібно дібрати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ключові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слова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які визначають основний зміст шуканих відомостей.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B26270-A9B5-47DB-A302-6AD6FFCCE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193" y="1567542"/>
            <a:ext cx="3225502" cy="478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17576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/>
          </a:bodyPr>
          <a:lstStyle/>
          <a:p>
            <a:r>
              <a:rPr lang="uk-UA" sz="60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Запам’ятайте!</a:t>
            </a:r>
            <a:endParaRPr lang="uk-UA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316479"/>
            <a:ext cx="7600408" cy="4034245"/>
          </a:xfrm>
        </p:spPr>
        <p:txBody>
          <a:bodyPr anchor="ctr">
            <a:normAutofit fontScale="85000" lnSpcReduction="10000"/>
          </a:bodyPr>
          <a:lstStyle/>
          <a:p>
            <a:pPr marL="0" indent="0">
              <a:buNone/>
            </a:pP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Пошукова система </a:t>
            </a:r>
            <a:r>
              <a:rPr lang="ru-RU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ru-RU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має засоби для пошуку відомостей не лише за ключовими словами, а й за зображеннями, що містяться у графічних файлах.</a:t>
            </a:r>
          </a:p>
          <a:p>
            <a:pPr marL="0" indent="0">
              <a:buNone/>
            </a:pP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 відомостей, які ви отримали в результаті пошуку в Інтернеті, слід ставитися критично, аналізувати їх достовірність та актуальність, розпізнавати факти та судження, намагатися порівняти з даними, отриманими з інших джерел.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B26270-A9B5-47DB-A302-6AD6FFCCE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193" y="1567542"/>
            <a:ext cx="3225502" cy="478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08594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 fontScale="90000"/>
          </a:bodyPr>
          <a:lstStyle/>
          <a:p>
            <a:r>
              <a:rPr lang="uk-UA" sz="60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Запитання для перевірки знань</a:t>
            </a:r>
            <a:endParaRPr lang="uk-UA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091577"/>
            <a:ext cx="7371737" cy="4156823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noProof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 виконати пошук відомостей в Інтернеті?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noProof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 виконати пошук зображень за ключовими словами?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noProof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 виконати пошук за зображенням, що зберігається в графічному файлі? З яких частин складаються результати такого пошуку?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noProof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 оцінити надійність медіатекстів, знайдених в Інтернеті?</a:t>
            </a:r>
            <a:endParaRPr lang="uk-UA" sz="2400" noProof="1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5F2F7F-AE9D-4145-A07C-34688072F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162" y="2556597"/>
            <a:ext cx="3064550" cy="30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62217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9C37A-38D0-445E-BA12-04CE262D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113" y="1187269"/>
            <a:ext cx="11477897" cy="4483462"/>
          </a:xfrm>
        </p:spPr>
        <p:txBody>
          <a:bodyPr anchor="ctr">
            <a:normAutofit/>
          </a:bodyPr>
          <a:lstStyle/>
          <a:p>
            <a:r>
              <a:rPr lang="uk-UA" sz="72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Дякую за увагу!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6972F4A8-C21D-408A-B6D9-C990D5075C18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854321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Глобальна мережа Інтернет</a:t>
            </a:r>
            <a:endParaRPr lang="uk-UA" sz="32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69211"/>
            <a:ext cx="4831079" cy="47838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 Інтернеті тексти, зображення, звук, відео, анімація тощо можуть бути розміщені на </a:t>
            </a:r>
            <a:r>
              <a:rPr lang="uk-UA" sz="2400" b="1" dirty="0" err="1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вебсторінках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Кожна вебсторінка має свою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адресу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в Інтернеті, знаючи яку можна отримати доступ до неї.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Щоб простіше переходити від перегляду однієї вебсторінки до іншої, використовують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гіперпосилання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AB9881C0-4699-4642-9E79-D460C665F849}"/>
              </a:ext>
            </a:extLst>
          </p:cNvPr>
          <p:cNvGrpSpPr/>
          <p:nvPr/>
        </p:nvGrpSpPr>
        <p:grpSpPr>
          <a:xfrm>
            <a:off x="5837172" y="2419350"/>
            <a:ext cx="5516627" cy="3275982"/>
            <a:chOff x="5472931" y="2279250"/>
            <a:chExt cx="5880868" cy="3492282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1ADCB21-6C22-452A-B818-513568D55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72931" y="2350730"/>
              <a:ext cx="5880868" cy="342080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A334DE-8FB7-47C9-BDEC-AEE64DD764D9}"/>
                </a:ext>
              </a:extLst>
            </p:cNvPr>
            <p:cNvSpPr txBox="1"/>
            <p:nvPr/>
          </p:nvSpPr>
          <p:spPr>
            <a:xfrm>
              <a:off x="9040604" y="2279250"/>
              <a:ext cx="18375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>
                  <a:solidFill>
                    <a:schemeClr val="bg1"/>
                  </a:solidFill>
                </a:rPr>
                <a:t>адреса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56100B-A03C-4AC2-8EA6-0A1827C0F0DB}"/>
                </a:ext>
              </a:extLst>
            </p:cNvPr>
            <p:cNvSpPr txBox="1"/>
            <p:nvPr/>
          </p:nvSpPr>
          <p:spPr>
            <a:xfrm>
              <a:off x="8408779" y="3354942"/>
              <a:ext cx="18375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гіперпосилання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184060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Глобальна мережа Інтернет</a:t>
            </a:r>
            <a:endParaRPr lang="uk-UA" sz="32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211"/>
            <a:ext cx="5819775" cy="47838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Групу вебсторінок, що пов'язані гіперпосиланнями та належать певному власнику, називають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вебсайтом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У кожного вебсайту є вебсторінка (головна, домашня), що призначена для початку перегляду сайту.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Її адресу вважають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адресою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вебсайту.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перегляду вебсторінок призначено програми-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браузери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наприклад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 Chrome, Mozilla Firefox, Opera, Microsoft Edge.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13EE2D-E36B-473B-B25C-967841F15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393" y="2301608"/>
            <a:ext cx="4761943" cy="35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4799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Глобальна мережа Інтернет</a:t>
            </a:r>
            <a:endParaRPr lang="uk-UA" sz="32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211"/>
            <a:ext cx="10668350" cy="159786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 малюнку наведено вигляд вікна браузера 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Chrome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з трьома вебсторінками, завантаженими для перегляду в різних вкладках. На ярликах вкладок відображаються назви вебсторінок.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968F83-C72B-4AE4-802F-FF7814B815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271"/>
          <a:stretch/>
        </p:blipFill>
        <p:spPr>
          <a:xfrm>
            <a:off x="1997023" y="3202680"/>
            <a:ext cx="8197953" cy="309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9479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Глобальна мережа Інтернет</a:t>
            </a:r>
            <a:endParaRPr lang="uk-UA" sz="32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211"/>
            <a:ext cx="6720840" cy="47838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 Інтернеті є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пошукові системи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 вебсайти, які призначені для автоматизованого пошуку вебсторінок з потрібними відомостями.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Існує багато пошукових систем, наприклад 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(google.com.ua),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Мета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meta.ua), 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Ukr.net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(ukr.net)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 інші.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пошуку відомостей з їх використанням перш за все потрібно підібрати ключові слова або фрази, які визначають основний зміст відомостей, які ви шукаєте.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Графіка 7">
            <a:extLst>
              <a:ext uri="{FF2B5EF4-FFF2-40B4-BE49-F238E27FC236}">
                <a16:creationId xmlns:a16="http://schemas.microsoft.com/office/drawing/2014/main" id="{4C8857C3-024C-4484-B582-3EF63303B0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829" r="6491"/>
          <a:stretch/>
        </p:blipFill>
        <p:spPr>
          <a:xfrm>
            <a:off x="7559040" y="1669211"/>
            <a:ext cx="417576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5462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Пошук відомостей в Інтернеті</a:t>
            </a:r>
            <a:endParaRPr lang="uk-UA" sz="32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211"/>
            <a:ext cx="6720840" cy="47838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виконання пошуку потрібно відкрити у вікні браузера головну сторінку пошукової системи, наприклад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 адресою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google.com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 цій сторінці є поле, яке призначено для введення ключових слів або фраз.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Після введення ключових слів або фраз у пошуковій системі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буде виведено список гіперпосилань для переходу на веб- сторінки, у тексті яких є вказані ключові слова.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D4E98B-738F-41EC-BE95-4C4E7573A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935" y="1353618"/>
            <a:ext cx="3681124" cy="18194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79D86B-D7D1-441B-9F18-8F24A5A0C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389" y="3173093"/>
            <a:ext cx="3634216" cy="317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2096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Пошук відомостей в Інтернеті</a:t>
            </a:r>
            <a:endParaRPr lang="uk-UA" sz="32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211"/>
            <a:ext cx="5683020" cy="47838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ході пошуку може бути отримано дуже багато гіперпосилань.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вікні браузера відображаються зазвичай гіперпосилання з результатами пошуку на 10 вебсторінок.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перегляду інших результатів потрібно вибрати будь-який номер в нижній частині 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вебсторінки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2AF96E-58E3-4C0B-B25A-942486BDC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427" y="2605216"/>
            <a:ext cx="4805055" cy="266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8904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Пошук відомостей в Інтернеті</a:t>
            </a:r>
            <a:endParaRPr lang="uk-UA" sz="32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211"/>
            <a:ext cx="5257800" cy="47838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Після вибору гіперпосилання відповідна вебсторінка відкривається на тій самій вкладці у вікні браузера.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Якщо ж ви хочете переглянути 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вебсторінку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в іншій вкладці, то можна в контекстному меню гіперпосилання вибрати команду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Відкрити посилання в новій вкладці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4A6DF4-09AD-4B04-AAA4-0963459DC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938372"/>
            <a:ext cx="5522065" cy="206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8394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1205</Words>
  <Application>Microsoft Office PowerPoint</Application>
  <PresentationFormat>Широкий екран</PresentationFormat>
  <Paragraphs>94</Paragraphs>
  <Slides>27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27</vt:i4>
      </vt:variant>
    </vt:vector>
  </HeadingPairs>
  <TitlesOfParts>
    <vt:vector size="32" baseType="lpstr">
      <vt:lpstr>Calibri</vt:lpstr>
      <vt:lpstr>Calibri Light</vt:lpstr>
      <vt:lpstr>Vinnytsia Sans</vt:lpstr>
      <vt:lpstr>Arial</vt:lpstr>
      <vt:lpstr>Тема Office</vt:lpstr>
      <vt:lpstr>Презентація PowerPoint</vt:lpstr>
      <vt:lpstr>Сьогодні на уроці ви дізнаєтесь про:</vt:lpstr>
      <vt:lpstr>Глобальна мережа Інтернет</vt:lpstr>
      <vt:lpstr>Глобальна мережа Інтернет</vt:lpstr>
      <vt:lpstr>Глобальна мережа Інтернет</vt:lpstr>
      <vt:lpstr>Глобальна мережа Інтернет</vt:lpstr>
      <vt:lpstr>Пошук відомостей в Інтернеті</vt:lpstr>
      <vt:lpstr>Пошук відомостей в Інтернеті</vt:lpstr>
      <vt:lpstr>Пошук відомостей в Інтернеті</vt:lpstr>
      <vt:lpstr>Пошук відомостей в Інтернеті</vt:lpstr>
      <vt:lpstr>Пошук за зображенням</vt:lpstr>
      <vt:lpstr>Пошук за зображенням</vt:lpstr>
      <vt:lpstr>Критичне оцінювання медіатекстів</vt:lpstr>
      <vt:lpstr>Критичне оцінювання медіатекстів</vt:lpstr>
      <vt:lpstr>Критичне оцінювання медіатекстів</vt:lpstr>
      <vt:lpstr>Критичне оцінювання медіатекстів</vt:lpstr>
      <vt:lpstr>Критичне оцінювання медіатекстів</vt:lpstr>
      <vt:lpstr>Критичне оцінювання медіатекстів</vt:lpstr>
      <vt:lpstr>Критичне оцінювання медіатекстів</vt:lpstr>
      <vt:lpstr>Критичне оцінювання медіатекстів</vt:lpstr>
      <vt:lpstr>Презентація PowerPoint</vt:lpstr>
      <vt:lpstr>Запам’ятайте!</vt:lpstr>
      <vt:lpstr>Запам’ятайте!</vt:lpstr>
      <vt:lpstr>Запам’ятайте!</vt:lpstr>
      <vt:lpstr>Запам’ятайте!</vt:lpstr>
      <vt:lpstr>Запитання для перевірки знань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Об'єкти та їх властивості</dc:title>
  <dc:creator>Victoria Skokan</dc:creator>
  <cp:lastModifiedBy>Vadym Parkhomchuk</cp:lastModifiedBy>
  <cp:revision>73</cp:revision>
  <dcterms:created xsi:type="dcterms:W3CDTF">2024-08-14T11:57:21Z</dcterms:created>
  <dcterms:modified xsi:type="dcterms:W3CDTF">2025-08-15T16:19:51Z</dcterms:modified>
</cp:coreProperties>
</file>