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6" r:id="rId3"/>
    <p:sldId id="297" r:id="rId4"/>
    <p:sldId id="269" r:id="rId5"/>
    <p:sldId id="274" r:id="rId6"/>
    <p:sldId id="298" r:id="rId7"/>
    <p:sldId id="273" r:id="rId8"/>
    <p:sldId id="281" r:id="rId9"/>
    <p:sldId id="296" r:id="rId10"/>
    <p:sldId id="293" r:id="rId11"/>
    <p:sldId id="275" r:id="rId12"/>
    <p:sldId id="288" r:id="rId13"/>
    <p:sldId id="299" r:id="rId14"/>
    <p:sldId id="300" r:id="rId15"/>
    <p:sldId id="301" r:id="rId16"/>
    <p:sldId id="294" r:id="rId17"/>
    <p:sldId id="29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81CEA52-4FB0-45FF-A179-D8EA9F31609C}">
          <p14:sldIdLst>
            <p14:sldId id="258"/>
          </p14:sldIdLst>
        </p14:section>
        <p14:section name="Раздел без заголовка" id="{BAA39A49-AB9A-493B-8263-81C3617BE7B3}">
          <p14:sldIdLst>
            <p14:sldId id="266"/>
            <p14:sldId id="297"/>
            <p14:sldId id="269"/>
            <p14:sldId id="274"/>
            <p14:sldId id="298"/>
            <p14:sldId id="273"/>
            <p14:sldId id="281"/>
            <p14:sldId id="296"/>
            <p14:sldId id="293"/>
            <p14:sldId id="275"/>
          </p14:sldIdLst>
        </p14:section>
        <p14:section name="Раздел без заголовка" id="{6686D42E-3928-4419-9D98-0E26020330B9}">
          <p14:sldIdLst>
            <p14:sldId id="288"/>
            <p14:sldId id="299"/>
            <p14:sldId id="300"/>
            <p14:sldId id="301"/>
            <p14:sldId id="294"/>
            <p14:sldId id="295"/>
          </p14:sldIdLst>
        </p14:section>
        <p14:section name="Раздел без заголовка" id="{CC857981-6CDF-4583-A8A2-F2160954D43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74" autoAdjust="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пн 20.10.25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17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пн 20.10.25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62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пн 20.10.25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12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пн 20.10.25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923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пн 20.10.25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174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пн 20.10.25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440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пн 20.10.25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39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пн 20.10.25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4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пн 20.10.25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492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пн 20.10.25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98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пн 20.10.25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72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пн 20.10.25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823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пн 20.10.25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010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пн 20.10.25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31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пн 20.10.25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44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E4DA0-4149-4D13-A853-D82955443552}" type="datetimeFigureOut">
              <a:rPr lang="ru-RU" smtClean="0"/>
              <a:t>пн 20.10.25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92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E4DA0-4149-4D13-A853-D82955443552}" type="datetimeFigureOut">
              <a:rPr lang="ru-RU" smtClean="0"/>
              <a:t>пн 20.10.25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B419A90-0D8A-452E-BE4D-058D5F2D9E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88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talan.bank.gov.ua/get-user-certificate/1gOQz-xaItUpv06821Pt" TargetMode="Externa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hyperlink" Target="https://www.facebook.com/photo?fbid=1649725439283550&amp;set=pcb.1713516722537415" TargetMode="External"/><Relationship Id="rId4" Type="http://schemas.openxmlformats.org/officeDocument/2006/relationships/hyperlink" Target="https://fileview.ukr.net/?url=https://mail.ukr.net/api/public/file_view/list?token%3DFzUDRtCWNtSn0BO-y-EgJDx_twp7O7ss5xXUWk-nKrSD" TargetMode="Externa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mon.gov.ua/npa/pro-zatverdzhennya-profesijnogo-standartu-vihovatel-zakladu-doshkilnoyi-osviti" TargetMode="External"/><Relationship Id="rId3" Type="http://schemas.openxmlformats.org/officeDocument/2006/relationships/hyperlink" Target="https://mon.gov.ua/ua/npa/shodo-metodichnih-rekomendacij-do-onovlenogo-bazovogo-komponenta-doshkilnoyi-osviti" TargetMode="External"/><Relationship Id="rId7" Type="http://schemas.openxmlformats.org/officeDocument/2006/relationships/hyperlink" Target="https://zakon.rada.gov.ua/laws/show/z0563-16" TargetMode="External"/><Relationship Id="rId2" Type="http://schemas.openxmlformats.org/officeDocument/2006/relationships/hyperlink" Target="https://mon.gov.ua/storage/app/media/rizne/2021/12.01/Pro_novu_redaktsiyu%20Bazovoho%20komponenta%20doshkilnoyi%20osvity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qe.gov.ua/law/postanova-kabinetu-ministriv-ukrain-52/" TargetMode="External"/><Relationship Id="rId5" Type="http://schemas.openxmlformats.org/officeDocument/2006/relationships/hyperlink" Target="https://zakon.rada.gov.ua/laws/show/z1649-22" TargetMode="External"/><Relationship Id="rId4" Type="http://schemas.openxmlformats.org/officeDocument/2006/relationships/hyperlink" Target="https://mon.gov.ua/storage/app/uploads/public/5d0/22c/59b/5d022c59be3c3201681800.pdf" TargetMode="External"/><Relationship Id="rId9" Type="http://schemas.openxmlformats.org/officeDocument/2006/relationships/hyperlink" Target="https://mon.gov.ua/ua/osvita/doshkilna-osvita/programi-rozvitku-ditej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s://vseosvita.ua/blogs/indyvidualna-osvitnya-traiektoriya-profesiinoho-rozvytku-v-mizhatestatsiinyi-period-2024-2026-r-113458.html" TargetMode="External"/><Relationship Id="rId7" Type="http://schemas.openxmlformats.org/officeDocument/2006/relationships/image" Target="../media/image35.jpeg"/><Relationship Id="rId2" Type="http://schemas.openxmlformats.org/officeDocument/2006/relationships/hyperlink" Target="https://fs09.vseosvita.ua/o/09005hdf-e61b.pptx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hyperlink" Target="https://www.facebook.com/groups/469566153599151/user/100021264875634" TargetMode="External"/><Relationship Id="rId4" Type="http://schemas.openxmlformats.org/officeDocument/2006/relationships/hyperlink" Target="https://fs09.vseosvita.ua/o/09005h6t-9f59.doc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prometheus.org.u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.ukr.net/desktop/u0/readmsg/inbox/17578731652573225960" TargetMode="External"/><Relationship Id="rId2" Type="http://schemas.openxmlformats.org/officeDocument/2006/relationships/hyperlink" Target="mailto:prometheus.org.u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talan.bank.gov.ua/get-user-certificate/ayMcmKpuBAvzCtTCGgBm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300" y="0"/>
            <a:ext cx="8778329" cy="1519051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                                               </a:t>
            </a:r>
            <a:r>
              <a:rPr lang="uk-UA" sz="2000" b="1" dirty="0" smtClean="0"/>
              <a:t/>
            </a:r>
            <a:br>
              <a:rPr lang="uk-UA" sz="2000" b="1" dirty="0" smtClean="0"/>
            </a:br>
            <a:r>
              <a:rPr lang="uk-UA" sz="2000" b="1" dirty="0"/>
              <a:t> </a:t>
            </a:r>
            <a:r>
              <a:rPr lang="uk-UA" sz="2000" b="1" dirty="0" smtClean="0"/>
              <a:t>                                 </a:t>
            </a:r>
            <a:r>
              <a:rPr lang="en-US" sz="2000" b="1" dirty="0" smtClean="0"/>
              <a:t>  </a:t>
            </a:r>
            <a:r>
              <a:rPr lang="uk-UA" sz="2000" b="1" dirty="0" smtClean="0"/>
              <a:t> </a:t>
            </a:r>
            <a:r>
              <a:rPr lang="uk-UA" sz="1800" dirty="0" smtClean="0">
                <a:solidFill>
                  <a:schemeClr val="tx1"/>
                </a:solidFill>
              </a:rPr>
              <a:t>Прилуцький заклад дошкільної освіти </a:t>
            </a:r>
            <a:r>
              <a:rPr lang="uk-UA" sz="1800" dirty="0">
                <a:solidFill>
                  <a:schemeClr val="tx1"/>
                </a:solidFill>
              </a:rPr>
              <a:t>(ясла-садок)</a:t>
            </a: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uk-UA" sz="1800" dirty="0">
                <a:solidFill>
                  <a:schemeClr val="tx1"/>
                </a:solidFill>
              </a:rPr>
              <a:t>    </a:t>
            </a:r>
            <a:r>
              <a:rPr lang="uk-UA" sz="1800" dirty="0" smtClean="0">
                <a:solidFill>
                  <a:schemeClr val="tx1"/>
                </a:solidFill>
              </a:rPr>
              <a:t>          </a:t>
            </a:r>
            <a:r>
              <a:rPr lang="en-US" sz="1800" dirty="0" smtClean="0">
                <a:solidFill>
                  <a:schemeClr val="tx1"/>
                </a:solidFill>
              </a:rPr>
              <a:t>                                     </a:t>
            </a:r>
            <a:r>
              <a:rPr lang="uk-UA" sz="1800" dirty="0" smtClean="0">
                <a:solidFill>
                  <a:schemeClr val="tx1"/>
                </a:solidFill>
              </a:rPr>
              <a:t>комбінованого </a:t>
            </a:r>
            <a:r>
              <a:rPr lang="uk-UA" sz="1800" dirty="0">
                <a:solidFill>
                  <a:schemeClr val="tx1"/>
                </a:solidFill>
              </a:rPr>
              <a:t>типу № 26</a:t>
            </a: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uk-UA" sz="1800" dirty="0">
                <a:solidFill>
                  <a:schemeClr val="tx1"/>
                </a:solidFill>
              </a:rPr>
              <a:t>   </a:t>
            </a:r>
            <a:r>
              <a:rPr lang="uk-UA" sz="1800" dirty="0" smtClean="0">
                <a:solidFill>
                  <a:schemeClr val="tx1"/>
                </a:solidFill>
              </a:rPr>
              <a:t>           </a:t>
            </a:r>
            <a:r>
              <a:rPr lang="en-US" sz="1800" dirty="0" smtClean="0">
                <a:solidFill>
                  <a:schemeClr val="tx1"/>
                </a:solidFill>
              </a:rPr>
              <a:t>                 </a:t>
            </a:r>
            <a:r>
              <a:rPr lang="uk-UA" sz="1800" dirty="0" smtClean="0">
                <a:solidFill>
                  <a:schemeClr val="tx1"/>
                </a:solidFill>
              </a:rPr>
              <a:t>   </a:t>
            </a:r>
            <a:r>
              <a:rPr lang="uk-UA" sz="1800" dirty="0">
                <a:solidFill>
                  <a:schemeClr val="tx1"/>
                </a:solidFill>
              </a:rPr>
              <a:t>Прилуцької міської </a:t>
            </a:r>
            <a:r>
              <a:rPr lang="uk-UA" sz="1800" dirty="0" smtClean="0">
                <a:solidFill>
                  <a:schemeClr val="tx1"/>
                </a:solidFill>
              </a:rPr>
              <a:t>ради 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uk-UA" sz="1800" dirty="0" smtClean="0">
                <a:solidFill>
                  <a:schemeClr val="tx1"/>
                </a:solidFill>
              </a:rPr>
              <a:t>Чернігівської </a:t>
            </a:r>
            <a:r>
              <a:rPr lang="uk-UA" sz="1800" dirty="0">
                <a:solidFill>
                  <a:schemeClr val="tx1"/>
                </a:solidFill>
              </a:rPr>
              <a:t>області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uk-UA" dirty="0"/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9900" y="1612899"/>
            <a:ext cx="5981700" cy="4634471"/>
          </a:xfrm>
        </p:spPr>
        <p:txBody>
          <a:bodyPr>
            <a:normAutofit fontScale="25000" lnSpcReduction="20000"/>
          </a:bodyPr>
          <a:lstStyle/>
          <a:p>
            <a:endParaRPr lang="uk-UA" b="1" dirty="0" smtClean="0"/>
          </a:p>
          <a:p>
            <a:pPr marL="0" indent="0">
              <a:buNone/>
            </a:pPr>
            <a:r>
              <a:rPr lang="uk-UA" sz="6200" dirty="0" smtClean="0"/>
              <a:t>                    </a:t>
            </a:r>
            <a:r>
              <a:rPr lang="en-US" sz="6200" dirty="0" smtClean="0"/>
              <a:t>        </a:t>
            </a:r>
            <a:r>
              <a:rPr lang="uk-UA" sz="6200" dirty="0" smtClean="0"/>
              <a:t>  </a:t>
            </a:r>
            <a:r>
              <a:rPr lang="uk-UA" sz="9600" dirty="0" smtClean="0">
                <a:solidFill>
                  <a:schemeClr val="tx1"/>
                </a:solidFill>
              </a:rPr>
              <a:t>ПОРТФОЛІО</a:t>
            </a:r>
            <a:endParaRPr lang="ru-RU" sz="9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uk-UA" sz="9600" dirty="0">
                <a:solidFill>
                  <a:schemeClr val="accent2"/>
                </a:solidFill>
              </a:rPr>
              <a:t> </a:t>
            </a:r>
            <a:r>
              <a:rPr lang="uk-UA" sz="9600" dirty="0" smtClean="0">
                <a:solidFill>
                  <a:schemeClr val="accent2"/>
                </a:solidFill>
              </a:rPr>
              <a:t> </a:t>
            </a:r>
            <a:r>
              <a:rPr lang="en-US" sz="9600" dirty="0" smtClean="0">
                <a:solidFill>
                  <a:schemeClr val="accent2"/>
                </a:solidFill>
              </a:rPr>
              <a:t>   </a:t>
            </a:r>
            <a:r>
              <a:rPr lang="uk-UA" sz="9600" dirty="0" smtClean="0">
                <a:solidFill>
                  <a:schemeClr val="accent2"/>
                </a:solidFill>
              </a:rPr>
              <a:t> </a:t>
            </a:r>
            <a:r>
              <a:rPr lang="uk-UA" sz="9600" b="1" dirty="0" smtClean="0">
                <a:solidFill>
                  <a:schemeClr val="accent2"/>
                </a:solidFill>
              </a:rPr>
              <a:t>УШЕНКО ІРИНИ МИКОЛАЇВНИ</a:t>
            </a:r>
            <a:endParaRPr lang="ru-RU" sz="96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uk-UA" sz="9600" dirty="0">
                <a:solidFill>
                  <a:schemeClr val="accent2"/>
                </a:solidFill>
              </a:rPr>
              <a:t>             </a:t>
            </a:r>
            <a:r>
              <a:rPr lang="uk-UA" sz="9600" dirty="0" smtClean="0">
                <a:solidFill>
                  <a:schemeClr val="accent2"/>
                </a:solidFill>
              </a:rPr>
              <a:t>      </a:t>
            </a:r>
            <a:r>
              <a:rPr lang="uk-UA" sz="9600" dirty="0" smtClean="0">
                <a:solidFill>
                  <a:schemeClr val="tx1"/>
                </a:solidFill>
              </a:rPr>
              <a:t>ВИХОВАТЕЛЯ</a:t>
            </a:r>
            <a:endParaRPr lang="en-US" sz="9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64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6400" dirty="0">
                <a:solidFill>
                  <a:schemeClr val="accent2"/>
                </a:solidFill>
              </a:rPr>
              <a:t> </a:t>
            </a:r>
            <a:r>
              <a:rPr lang="en-US" sz="6400" dirty="0" smtClean="0">
                <a:solidFill>
                  <a:schemeClr val="accent2"/>
                </a:solidFill>
              </a:rPr>
              <a:t>                     </a:t>
            </a:r>
            <a:r>
              <a:rPr lang="uk-UA" sz="6400" dirty="0">
                <a:solidFill>
                  <a:schemeClr val="tx1"/>
                </a:solidFill>
              </a:rPr>
              <a:t>Моє життєве кредо</a:t>
            </a:r>
            <a:r>
              <a:rPr lang="uk-UA" sz="6400" dirty="0" smtClean="0">
                <a:solidFill>
                  <a:schemeClr val="tx1"/>
                </a:solidFill>
              </a:rPr>
              <a:t>:</a:t>
            </a:r>
            <a:r>
              <a:rPr lang="uk-UA" sz="6400" dirty="0" smtClean="0">
                <a:solidFill>
                  <a:schemeClr val="accent2"/>
                </a:solidFill>
              </a:rPr>
              <a:t/>
            </a:r>
            <a:br>
              <a:rPr lang="uk-UA" sz="6400" dirty="0" smtClean="0">
                <a:solidFill>
                  <a:schemeClr val="accent2"/>
                </a:solidFill>
              </a:rPr>
            </a:br>
            <a:r>
              <a:rPr lang="en-US" sz="6400" dirty="0" smtClean="0">
                <a:solidFill>
                  <a:schemeClr val="accent2"/>
                </a:solidFill>
              </a:rPr>
              <a:t>             </a:t>
            </a:r>
            <a:r>
              <a:rPr lang="ru-RU" sz="6400" b="1" dirty="0" smtClean="0">
                <a:solidFill>
                  <a:schemeClr val="accent2"/>
                </a:solidFill>
              </a:rPr>
              <a:t>« </a:t>
            </a:r>
            <a:r>
              <a:rPr lang="ru-RU" sz="6400" b="1" dirty="0">
                <a:solidFill>
                  <a:schemeClr val="accent2"/>
                </a:solidFill>
              </a:rPr>
              <a:t>Хай </a:t>
            </a:r>
            <a:r>
              <a:rPr lang="uk-UA" sz="6400" b="1" dirty="0">
                <a:solidFill>
                  <a:schemeClr val="accent2"/>
                </a:solidFill>
              </a:rPr>
              <a:t>оживає істина стара</a:t>
            </a:r>
            <a:r>
              <a:rPr lang="en-US" sz="6400" b="1" dirty="0">
                <a:solidFill>
                  <a:schemeClr val="accent2"/>
                </a:solidFill>
              </a:rPr>
              <a:t> </a:t>
            </a:r>
            <a:r>
              <a:rPr lang="uk-UA" sz="6400" b="1" dirty="0">
                <a:solidFill>
                  <a:schemeClr val="accent2"/>
                </a:solidFill>
              </a:rPr>
              <a:t>-</a:t>
            </a:r>
            <a:r>
              <a:rPr lang="en-US" sz="6400" b="1" dirty="0">
                <a:solidFill>
                  <a:schemeClr val="accent2"/>
                </a:solidFill>
              </a:rPr>
              <a:t/>
            </a:r>
            <a:br>
              <a:rPr lang="en-US" sz="6400" b="1" dirty="0">
                <a:solidFill>
                  <a:schemeClr val="accent2"/>
                </a:solidFill>
              </a:rPr>
            </a:br>
            <a:r>
              <a:rPr lang="en-US" sz="6400" b="1" dirty="0" smtClean="0">
                <a:solidFill>
                  <a:schemeClr val="accent2"/>
                </a:solidFill>
              </a:rPr>
              <a:t>           </a:t>
            </a:r>
            <a:r>
              <a:rPr lang="uk-UA" sz="6400" b="1" dirty="0" smtClean="0">
                <a:solidFill>
                  <a:schemeClr val="accent2"/>
                </a:solidFill>
              </a:rPr>
              <a:t> </a:t>
            </a:r>
            <a:r>
              <a:rPr lang="uk-UA" sz="6400" b="1" dirty="0">
                <a:solidFill>
                  <a:schemeClr val="accent2"/>
                </a:solidFill>
              </a:rPr>
              <a:t>людина починається з добра</a:t>
            </a:r>
            <a:r>
              <a:rPr lang="uk-UA" sz="6400" b="1" dirty="0" smtClean="0">
                <a:solidFill>
                  <a:schemeClr val="accent2"/>
                </a:solidFill>
              </a:rPr>
              <a:t>.»</a:t>
            </a:r>
            <a:endParaRPr lang="en-US" sz="6400" b="1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6400" b="1" dirty="0">
                <a:solidFill>
                  <a:schemeClr val="accent2"/>
                </a:solidFill>
              </a:rPr>
              <a:t> </a:t>
            </a:r>
            <a:r>
              <a:rPr lang="en-US" sz="6400" b="1" dirty="0" smtClean="0">
                <a:solidFill>
                  <a:schemeClr val="accent2"/>
                </a:solidFill>
              </a:rPr>
              <a:t>          </a:t>
            </a:r>
            <a:endParaRPr lang="ru-RU" sz="64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6400" b="1" dirty="0" smtClean="0">
                <a:solidFill>
                  <a:schemeClr val="tx1"/>
                </a:solidFill>
              </a:rPr>
              <a:t>                    </a:t>
            </a:r>
            <a:r>
              <a:rPr lang="uk-UA" sz="6400" dirty="0" smtClean="0">
                <a:solidFill>
                  <a:schemeClr val="tx1"/>
                </a:solidFill>
              </a:rPr>
              <a:t>Моє педагогічне кредо : </a:t>
            </a:r>
          </a:p>
          <a:p>
            <a:pPr marL="0" indent="0">
              <a:buNone/>
            </a:pPr>
            <a:r>
              <a:rPr lang="en-US" sz="6400" b="1" dirty="0" smtClean="0">
                <a:solidFill>
                  <a:schemeClr val="accent2"/>
                </a:solidFill>
              </a:rPr>
              <a:t>  </a:t>
            </a:r>
            <a:r>
              <a:rPr lang="uk-UA" sz="6400" b="1" dirty="0" smtClean="0">
                <a:solidFill>
                  <a:schemeClr val="accent2"/>
                </a:solidFill>
              </a:rPr>
              <a:t>    </a:t>
            </a:r>
            <a:r>
              <a:rPr lang="en-US" sz="6400" b="1" dirty="0" smtClean="0">
                <a:solidFill>
                  <a:schemeClr val="accent2"/>
                </a:solidFill>
              </a:rPr>
              <a:t> </a:t>
            </a:r>
            <a:r>
              <a:rPr lang="uk-UA" sz="6400" b="1" dirty="0" smtClean="0">
                <a:solidFill>
                  <a:schemeClr val="accent2"/>
                </a:solidFill>
              </a:rPr>
              <a:t>« </a:t>
            </a:r>
            <a:r>
              <a:rPr lang="uk-UA" sz="6400" b="1" dirty="0">
                <a:solidFill>
                  <a:schemeClr val="accent2"/>
                </a:solidFill>
              </a:rPr>
              <a:t>Кращий спосіб зробити дітей </a:t>
            </a:r>
            <a:r>
              <a:rPr lang="uk-UA" sz="6400" b="1" dirty="0" smtClean="0">
                <a:solidFill>
                  <a:schemeClr val="accent2"/>
                </a:solidFill>
              </a:rPr>
              <a:t>хорошими</a:t>
            </a:r>
            <a:endParaRPr lang="en-US" sz="6400" b="1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6400" b="1" dirty="0">
                <a:solidFill>
                  <a:schemeClr val="accent2"/>
                </a:solidFill>
              </a:rPr>
              <a:t> </a:t>
            </a:r>
            <a:r>
              <a:rPr lang="en-US" sz="6400" b="1" dirty="0" smtClean="0">
                <a:solidFill>
                  <a:schemeClr val="accent2"/>
                </a:solidFill>
              </a:rPr>
              <a:t>     </a:t>
            </a:r>
            <a:r>
              <a:rPr lang="uk-UA" sz="6400" b="1" dirty="0" smtClean="0">
                <a:solidFill>
                  <a:schemeClr val="accent2"/>
                </a:solidFill>
              </a:rPr>
              <a:t>         –</a:t>
            </a:r>
            <a:r>
              <a:rPr lang="en-US" sz="6400" b="1" dirty="0" smtClean="0">
                <a:solidFill>
                  <a:schemeClr val="accent2"/>
                </a:solidFill>
              </a:rPr>
              <a:t>  </a:t>
            </a:r>
            <a:r>
              <a:rPr lang="uk-UA" sz="6400" b="1" dirty="0" smtClean="0">
                <a:solidFill>
                  <a:schemeClr val="accent2"/>
                </a:solidFill>
              </a:rPr>
              <a:t>це</a:t>
            </a:r>
            <a:r>
              <a:rPr lang="en-US" sz="6400" b="1" dirty="0" smtClean="0">
                <a:solidFill>
                  <a:schemeClr val="accent2"/>
                </a:solidFill>
              </a:rPr>
              <a:t> </a:t>
            </a:r>
            <a:r>
              <a:rPr lang="uk-UA" sz="6400" b="1" dirty="0" smtClean="0">
                <a:solidFill>
                  <a:schemeClr val="accent2"/>
                </a:solidFill>
              </a:rPr>
              <a:t>зробити </a:t>
            </a:r>
            <a:r>
              <a:rPr lang="uk-UA" sz="6400" b="1" dirty="0">
                <a:solidFill>
                  <a:schemeClr val="accent2"/>
                </a:solidFill>
              </a:rPr>
              <a:t>їх щасливими.»</a:t>
            </a:r>
            <a:endParaRPr lang="ru-RU" sz="64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uk-UA" sz="8000" b="1" dirty="0" smtClean="0"/>
          </a:p>
          <a:p>
            <a:pPr marL="0" indent="0">
              <a:buNone/>
            </a:pPr>
            <a:r>
              <a:rPr lang="uk-UA" sz="8000" b="1" dirty="0" smtClean="0"/>
              <a:t>       </a:t>
            </a:r>
            <a:r>
              <a:rPr lang="en-US" sz="8000" b="1" dirty="0" smtClean="0"/>
              <a:t>               </a:t>
            </a:r>
            <a:r>
              <a:rPr lang="uk-UA" sz="6400" dirty="0" smtClean="0"/>
              <a:t>Прилуки 2025 </a:t>
            </a:r>
            <a:r>
              <a:rPr lang="uk-UA" sz="6400" dirty="0"/>
              <a:t>р. </a:t>
            </a:r>
          </a:p>
          <a:p>
            <a:pPr marL="0" indent="0">
              <a:buNone/>
            </a:pPr>
            <a:r>
              <a:rPr lang="uk-UA" sz="8000" b="1" dirty="0" smtClean="0"/>
              <a:t>                               </a:t>
            </a:r>
            <a:endParaRPr lang="uk-UA" sz="6400" b="1" dirty="0" smtClean="0"/>
          </a:p>
          <a:p>
            <a:pPr marL="0" indent="0">
              <a:buNone/>
            </a:pPr>
            <a:r>
              <a:rPr lang="uk-UA" sz="8000" dirty="0"/>
              <a:t> </a:t>
            </a:r>
            <a:r>
              <a:rPr lang="uk-UA" sz="8000" dirty="0" smtClean="0"/>
              <a:t>  </a:t>
            </a:r>
            <a:r>
              <a:rPr lang="en-US" sz="8000" dirty="0" smtClean="0"/>
              <a:t>  </a:t>
            </a:r>
            <a:r>
              <a:rPr lang="uk-UA" sz="8000" dirty="0" smtClean="0"/>
              <a:t>                                       </a:t>
            </a:r>
            <a:r>
              <a:rPr lang="en-US" sz="8000" dirty="0" smtClean="0"/>
              <a:t>                                </a:t>
            </a:r>
            <a:r>
              <a:rPr lang="uk-UA" sz="8000" dirty="0" smtClean="0"/>
              <a:t>   </a:t>
            </a:r>
            <a:r>
              <a:rPr lang="uk-UA" sz="3500" dirty="0" smtClean="0"/>
              <a:t>                       </a:t>
            </a:r>
            <a:r>
              <a:rPr lang="en-US" sz="3500" dirty="0" smtClean="0"/>
              <a:t>                                                                                        </a:t>
            </a:r>
            <a:r>
              <a:rPr lang="uk-UA" sz="3500" dirty="0" smtClean="0"/>
              <a:t>                                                                     </a:t>
            </a:r>
            <a:r>
              <a:rPr lang="en-US" sz="3500" dirty="0" smtClean="0"/>
              <a:t>                                                </a:t>
            </a:r>
            <a:endParaRPr lang="ru-RU" sz="35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7776" y="1519051"/>
            <a:ext cx="3262853" cy="47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782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15900"/>
            <a:ext cx="7951693" cy="8763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    </a:t>
            </a:r>
            <a:r>
              <a:rPr lang="ru-RU" sz="2800" dirty="0" smtClean="0">
                <a:solidFill>
                  <a:schemeClr val="tx1"/>
                </a:solidFill>
              </a:rPr>
              <a:t>Г</a:t>
            </a:r>
            <a:r>
              <a:rPr lang="uk-UA" sz="2800" dirty="0" err="1" smtClean="0">
                <a:solidFill>
                  <a:schemeClr val="tx1"/>
                </a:solidFill>
              </a:rPr>
              <a:t>ромадська</a:t>
            </a:r>
            <a:r>
              <a:rPr lang="uk-UA" sz="2800" dirty="0" smtClean="0">
                <a:solidFill>
                  <a:schemeClr val="tx1"/>
                </a:solidFill>
              </a:rPr>
              <a:t> діяльність педагога</a:t>
            </a: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0461" y="4450976"/>
            <a:ext cx="2245457" cy="159038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355600" y="914400"/>
            <a:ext cx="11087100" cy="59436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складі робочої групи ВСЗЯО напрям </a:t>
            </a:r>
            <a:r>
              <a:rPr lang="uk-UA" sz="1600" dirty="0" smtClean="0">
                <a:solidFill>
                  <a:schemeClr val="tx1"/>
                </a:solidFill>
              </a:rPr>
              <a:t>:«</a:t>
            </a:r>
            <a:r>
              <a:rPr lang="uk-UA" sz="1600" dirty="0">
                <a:solidFill>
                  <a:schemeClr val="tx1"/>
                </a:solidFill>
              </a:rPr>
              <a:t>Здобувачі дошкільної освіти</a:t>
            </a:r>
            <a:r>
              <a:rPr lang="uk-UA" sz="1600" dirty="0" smtClean="0">
                <a:solidFill>
                  <a:schemeClr val="tx1"/>
                </a:solidFill>
              </a:rPr>
              <a:t>.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uk-UA" sz="1600" dirty="0" smtClean="0">
                <a:solidFill>
                  <a:schemeClr val="tx1"/>
                </a:solidFill>
              </a:rPr>
              <a:t>Забезпечення </a:t>
            </a:r>
            <a:r>
              <a:rPr lang="uk-UA" sz="1600" dirty="0">
                <a:solidFill>
                  <a:schemeClr val="tx1"/>
                </a:solidFill>
              </a:rPr>
              <a:t>всебічного розвитку дитини дошкільного віку, набуття нею життєвого соціального досвіду</a:t>
            </a:r>
            <a:r>
              <a:rPr lang="uk-UA" sz="1600" dirty="0" smtClean="0">
                <a:solidFill>
                  <a:schemeClr val="tx1"/>
                </a:solidFill>
              </a:rPr>
              <a:t>» (листопад- лютий 2023-2024 н р)</a:t>
            </a:r>
          </a:p>
          <a:p>
            <a:pPr marL="285750" lvl="0" indent="-285750">
              <a:buClr>
                <a:srgbClr val="90C226"/>
              </a:buClr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Сертифікат </a:t>
            </a:r>
            <a:r>
              <a:rPr lang="uk-UA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проведення освітньої розмови " Поважай та розумій" у межах благодійної акції #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 Coins</a:t>
            </a:r>
            <a:r>
              <a:rPr lang="uk-UA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НБУ, #</a:t>
            </a:r>
            <a:r>
              <a:rPr lang="en-US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SuperCoins</a:t>
            </a:r>
            <a:r>
              <a:rPr lang="uk-UA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#</a:t>
            </a:r>
            <a:r>
              <a:rPr lang="uk-UA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ПоважайРозумій</a:t>
            </a:r>
            <a:r>
              <a:rPr lang="uk-UA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2024 рік.</a:t>
            </a:r>
            <a:r>
              <a:rPr lang="uk-UA" sz="16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 https://talan.bank.gov.ua/get-user-certificate/1gOQz-xaItUpv06821Pt</a:t>
            </a:r>
            <a:r>
              <a:rPr lang="uk-UA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sz="16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Clr>
                <a:srgbClr val="90C226"/>
              </a:buClr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Сертифікат </a:t>
            </a:r>
            <a:r>
              <a:rPr lang="uk-UA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учасника конкурсу " Поважай, розумій та будь вдячним"" “Щедрий вівторок  НБУ , ІЗІ Академія турботи, ТАЛАН , 2024” </a:t>
            </a:r>
            <a:r>
              <a:rPr lang="uk-UA" sz="16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https://fileview.ukr.net/?url=https%3A%2F%2Fmail.ukr.net%2Fapi%2Fpublic%2Ffile_view%2Flist%3Ftoken%3DFzUDRtCWNtSn0BO-y-EgJDx_twp7O7ss5xXUWk-nKrSD</a:t>
            </a:r>
            <a:endParaRPr lang="uk-UA" sz="1600" u="sng" dirty="0">
              <a:solidFill>
                <a:srgbClr val="0563C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Clr>
                <a:srgbClr val="90C226"/>
              </a:buClr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Сертифікат </a:t>
            </a:r>
            <a:r>
              <a:rPr lang="uk-UA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учасника конкурсу " Монети вдячності" НБУ, #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Super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Couns</a:t>
            </a:r>
            <a:r>
              <a:rPr lang="uk-UA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  2024 р,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https://www.facebook.com/photo?fbid=1649725439283550&amp;set=pcb.1713516722537415</a:t>
            </a:r>
            <a:r>
              <a:rPr lang="uk-UA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endParaRPr lang="ru-RU" sz="15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7739814"/>
              </p:ext>
            </p:extLst>
          </p:nvPr>
        </p:nvGraphicFramePr>
        <p:xfrm>
          <a:off x="4155743" y="4414296"/>
          <a:ext cx="2428499" cy="1682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Acrobat Document" r:id="rId6" imgW="8019943" imgH="5667255" progId="AcroExch.Document.7">
                  <p:embed/>
                </p:oleObj>
              </mc:Choice>
              <mc:Fallback>
                <p:oleObj name="Acrobat Document" r:id="rId6" imgW="8019943" imgH="5667255" progId="AcroExch.Document.7">
                  <p:embed/>
                  <p:pic>
                    <p:nvPicPr>
                      <p:cNvPr id="13" name="Объе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5743" y="4414296"/>
                        <a:ext cx="2428499" cy="16826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467" y="4414296"/>
            <a:ext cx="2361951" cy="16826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8254" y="4404847"/>
            <a:ext cx="2389839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92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7800"/>
            <a:ext cx="8596668" cy="5841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</a:t>
            </a:r>
            <a:r>
              <a:rPr lang="uk-UA" dirty="0" smtClean="0"/>
              <a:t>      </a:t>
            </a:r>
            <a:r>
              <a:rPr lang="en-US" dirty="0" smtClean="0"/>
              <a:t> </a:t>
            </a:r>
            <a:r>
              <a:rPr lang="uk-UA" sz="2800" dirty="0" smtClean="0">
                <a:solidFill>
                  <a:schemeClr val="tx1"/>
                </a:solidFill>
              </a:rPr>
              <a:t>Публікації у фахових виданнях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1140620"/>
              </p:ext>
            </p:extLst>
          </p:nvPr>
        </p:nvGraphicFramePr>
        <p:xfrm>
          <a:off x="495301" y="761999"/>
          <a:ext cx="10553701" cy="59098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0008">
                  <a:extLst>
                    <a:ext uri="{9D8B030D-6E8A-4147-A177-3AD203B41FA5}">
                      <a16:colId xmlns:a16="http://schemas.microsoft.com/office/drawing/2014/main" val="2617112167"/>
                    </a:ext>
                  </a:extLst>
                </a:gridCol>
                <a:gridCol w="1792991">
                  <a:extLst>
                    <a:ext uri="{9D8B030D-6E8A-4147-A177-3AD203B41FA5}">
                      <a16:colId xmlns:a16="http://schemas.microsoft.com/office/drawing/2014/main" val="1975825822"/>
                    </a:ext>
                  </a:extLst>
                </a:gridCol>
                <a:gridCol w="1794377">
                  <a:extLst>
                    <a:ext uri="{9D8B030D-6E8A-4147-A177-3AD203B41FA5}">
                      <a16:colId xmlns:a16="http://schemas.microsoft.com/office/drawing/2014/main" val="2262562816"/>
                    </a:ext>
                  </a:extLst>
                </a:gridCol>
                <a:gridCol w="3286313">
                  <a:extLst>
                    <a:ext uri="{9D8B030D-6E8A-4147-A177-3AD203B41FA5}">
                      <a16:colId xmlns:a16="http://schemas.microsoft.com/office/drawing/2014/main" val="3130289751"/>
                    </a:ext>
                  </a:extLst>
                </a:gridCol>
                <a:gridCol w="1663277">
                  <a:extLst>
                    <a:ext uri="{9D8B030D-6E8A-4147-A177-3AD203B41FA5}">
                      <a16:colId xmlns:a16="http://schemas.microsoft.com/office/drawing/2014/main" val="2848153893"/>
                    </a:ext>
                  </a:extLst>
                </a:gridCol>
                <a:gridCol w="1396735">
                  <a:extLst>
                    <a:ext uri="{9D8B030D-6E8A-4147-A177-3AD203B41FA5}">
                      <a16:colId xmlns:a16="http://schemas.microsoft.com/office/drawing/2014/main" val="673566558"/>
                    </a:ext>
                  </a:extLst>
                </a:gridCol>
              </a:tblGrid>
              <a:tr h="685090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№</a:t>
                      </a:r>
                    </a:p>
                    <a:p>
                      <a:r>
                        <a:rPr lang="uk-UA" sz="1400" dirty="0" smtClean="0"/>
                        <a:t>п/п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Вид</a:t>
                      </a:r>
                    </a:p>
                    <a:p>
                      <a:r>
                        <a:rPr lang="uk-UA" sz="1400" b="0" dirty="0" smtClean="0"/>
                        <a:t>документа</a:t>
                      </a:r>
                      <a:endParaRPr lang="ru-RU" sz="1400" b="0" dirty="0" smtClean="0"/>
                    </a:p>
                    <a:p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Номер документа</a:t>
                      </a:r>
                    </a:p>
                    <a:p>
                      <a:r>
                        <a:rPr lang="uk-UA" sz="1400" b="0" dirty="0" smtClean="0"/>
                        <a:t>Дата видачі</a:t>
                      </a:r>
                      <a:endParaRPr lang="ru-RU" sz="1400" b="0" dirty="0" smtClean="0"/>
                    </a:p>
                    <a:p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      Назва публікації</a:t>
                      </a:r>
                      <a:endParaRPr lang="ru-RU" sz="1400" b="0" dirty="0" smtClean="0"/>
                    </a:p>
                    <a:p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0" dirty="0" smtClean="0"/>
                        <a:t>Місце публікації</a:t>
                      </a:r>
                      <a:endParaRPr lang="ru-RU" sz="1400" b="0" dirty="0" smtClean="0"/>
                    </a:p>
                    <a:p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Примітка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285966"/>
                  </a:ext>
                </a:extLst>
              </a:tr>
              <a:tr h="905536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Свідоцтво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SH358198</a:t>
                      </a:r>
                    </a:p>
                    <a:p>
                      <a:r>
                        <a:rPr lang="en-US" sz="1400" b="0" dirty="0" smtClean="0"/>
                        <a:t>12/05/2020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«Заняття з використанням коректурних таблиць для старшого дошкільного віку»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Сайт</a:t>
                      </a:r>
                    </a:p>
                    <a:p>
                      <a:r>
                        <a:rPr lang="uk-UA" sz="1400" b="0" dirty="0" smtClean="0"/>
                        <a:t>«</a:t>
                      </a:r>
                      <a:r>
                        <a:rPr lang="uk-UA" sz="1400" b="0" dirty="0" err="1" smtClean="0"/>
                        <a:t>Всеосвіта</a:t>
                      </a:r>
                      <a:r>
                        <a:rPr lang="uk-UA" sz="1400" b="0" dirty="0" smtClean="0"/>
                        <a:t>»</a:t>
                      </a:r>
                      <a:endParaRPr lang="ru-RU" sz="1400" b="0" dirty="0" smtClean="0"/>
                    </a:p>
                    <a:p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Методична розробка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068120"/>
                  </a:ext>
                </a:extLst>
              </a:tr>
              <a:tr h="834315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Свідоцтво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МК900065</a:t>
                      </a:r>
                    </a:p>
                    <a:p>
                      <a:r>
                        <a:rPr lang="uk-UA" sz="1400" b="0" dirty="0" smtClean="0"/>
                        <a:t>19.08.2020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Інтегрована спортивно-</a:t>
                      </a:r>
                      <a:r>
                        <a:rPr lang="uk-UA" sz="1400" b="0" dirty="0" err="1" smtClean="0"/>
                        <a:t>валеологічна</a:t>
                      </a:r>
                      <a:r>
                        <a:rPr lang="uk-UA" sz="1400" b="0" dirty="0" smtClean="0"/>
                        <a:t> діяльність: «Стежиною </a:t>
                      </a:r>
                      <a:r>
                        <a:rPr lang="uk-UA" sz="1400" b="0" dirty="0" err="1" smtClean="0"/>
                        <a:t>здоров</a:t>
                      </a:r>
                      <a:r>
                        <a:rPr lang="en-US" sz="1400" b="0" dirty="0" smtClean="0"/>
                        <a:t>’</a:t>
                      </a:r>
                      <a:r>
                        <a:rPr lang="uk-UA" sz="1400" b="0" dirty="0" smtClean="0"/>
                        <a:t>я»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Сайт</a:t>
                      </a:r>
                    </a:p>
                    <a:p>
                      <a:r>
                        <a:rPr lang="uk-UA" sz="1400" b="0" dirty="0" smtClean="0"/>
                        <a:t>«</a:t>
                      </a:r>
                      <a:r>
                        <a:rPr lang="uk-UA" sz="1400" b="0" dirty="0" err="1" smtClean="0"/>
                        <a:t>Всеосвіта</a:t>
                      </a:r>
                      <a:r>
                        <a:rPr lang="uk-UA" sz="1400" b="0" dirty="0" smtClean="0"/>
                        <a:t>»</a:t>
                      </a:r>
                      <a:endParaRPr lang="ru-RU" sz="1400" b="0" dirty="0" smtClean="0"/>
                    </a:p>
                    <a:p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Методична розробка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900698"/>
                  </a:ext>
                </a:extLst>
              </a:tr>
              <a:tr h="1284544"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Диплом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V43PP-75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22.02.2024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№ 56/23 С</a:t>
                      </a:r>
                    </a:p>
                    <a:p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Міжнародний</a:t>
                      </a:r>
                      <a:r>
                        <a:rPr lang="uk-UA" sz="1400" b="0" baseline="0" dirty="0" smtClean="0"/>
                        <a:t> конкурс творчих робіт та навчально-методичних розробок вихователів «Професійний успіх»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IINTERNATIONAL INNOVATION CENTER  “PERSPEKTIVA PLUS”</a:t>
                      </a: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Методична розробка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784361"/>
                  </a:ext>
                </a:extLst>
              </a:tr>
              <a:tr h="1701070">
                <a:tc>
                  <a:txBody>
                    <a:bodyPr/>
                    <a:lstStyle/>
                    <a:p>
                      <a:r>
                        <a:rPr lang="uk-UA" dirty="0" smtClean="0"/>
                        <a:t>4</a:t>
                      </a:r>
                    </a:p>
                    <a:p>
                      <a:endParaRPr lang="uk-UA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Свідоцтво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публікацію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Інтегроване заняття за методикою Н Гавриш« Зима в лісі»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CULTURE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EDUCATION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LITERATURE 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Лютий 2024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Публікація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057826"/>
                  </a:ext>
                </a:extLst>
              </a:tr>
              <a:tr h="34254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643652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022" y="1590661"/>
            <a:ext cx="581897" cy="6908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13" y="2564099"/>
            <a:ext cx="551394" cy="6291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55" y="4752032"/>
            <a:ext cx="581897" cy="8108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009" y="3536433"/>
            <a:ext cx="595443" cy="84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4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301" y="1"/>
            <a:ext cx="8978900" cy="673100"/>
          </a:xfrm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chemeClr val="tx1"/>
                </a:solidFill>
              </a:rPr>
              <a:t>                         </a:t>
            </a:r>
            <a:r>
              <a:rPr lang="uk-UA" sz="2800" dirty="0" smtClean="0">
                <a:solidFill>
                  <a:schemeClr val="tx1"/>
                </a:solidFill>
              </a:rPr>
              <a:t>Моя фотогалерея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11200" y="5638798"/>
            <a:ext cx="4318000" cy="927100"/>
          </a:xfrm>
        </p:spPr>
        <p:txBody>
          <a:bodyPr>
            <a:noAutofit/>
          </a:bodyPr>
          <a:lstStyle/>
          <a:p>
            <a:r>
              <a:rPr lang="uk-UA" sz="1800" dirty="0" smtClean="0">
                <a:solidFill>
                  <a:schemeClr val="tx1"/>
                </a:solidFill>
              </a:rPr>
              <a:t> </a:t>
            </a:r>
            <a:r>
              <a:rPr lang="uk-UA" sz="1800" dirty="0">
                <a:solidFill>
                  <a:schemeClr val="tx1"/>
                </a:solidFill>
              </a:rPr>
              <a:t>З</a:t>
            </a:r>
            <a:r>
              <a:rPr lang="uk-UA" sz="1800" dirty="0" smtClean="0">
                <a:solidFill>
                  <a:schemeClr val="tx1"/>
                </a:solidFill>
              </a:rPr>
              <a:t>аняття з використанням коректурних таблиць : «Математична мандрівка»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4200" y="5638798"/>
            <a:ext cx="490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</a:t>
            </a:r>
            <a:r>
              <a:rPr lang="uk-UA" dirty="0"/>
              <a:t>З</a:t>
            </a:r>
            <a:r>
              <a:rPr lang="uk-UA" dirty="0" smtClean="0"/>
              <a:t>аняття </a:t>
            </a:r>
            <a:r>
              <a:rPr lang="uk-UA" dirty="0"/>
              <a:t>з використанням коректурних таблиць : « </a:t>
            </a:r>
            <a:r>
              <a:rPr lang="uk-UA" dirty="0" smtClean="0"/>
              <a:t>Вітаміни для дитини»»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200" y="1045171"/>
            <a:ext cx="4544751" cy="3906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045171"/>
            <a:ext cx="4317999" cy="3906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27849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7400" y="177799"/>
            <a:ext cx="5268462" cy="558801"/>
          </a:xfrm>
        </p:spPr>
        <p:txBody>
          <a:bodyPr/>
          <a:lstStyle/>
          <a:p>
            <a:r>
              <a:rPr lang="uk-UA" sz="2800" dirty="0">
                <a:solidFill>
                  <a:prstClr val="black"/>
                </a:solidFill>
              </a:rPr>
              <a:t>Моя фотогалерея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1100" y="5422900"/>
            <a:ext cx="9474200" cy="990600"/>
          </a:xfrm>
        </p:spPr>
        <p:txBody>
          <a:bodyPr/>
          <a:lstStyle/>
          <a:p>
            <a:r>
              <a:rPr lang="uk-UA" dirty="0" smtClean="0"/>
              <a:t>         </a:t>
            </a:r>
            <a:r>
              <a:rPr lang="uk-UA" sz="1600" dirty="0" smtClean="0">
                <a:solidFill>
                  <a:schemeClr val="tx1"/>
                </a:solidFill>
              </a:rPr>
              <a:t>Інтегрована діяльність з використанням індивідуальної коректурної рамки « Птахи»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040871"/>
            <a:ext cx="4127500" cy="3816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981593"/>
            <a:ext cx="4445793" cy="3772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43073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2200" y="139700"/>
            <a:ext cx="5715000" cy="622300"/>
          </a:xfrm>
        </p:spPr>
        <p:txBody>
          <a:bodyPr/>
          <a:lstStyle/>
          <a:p>
            <a:r>
              <a:rPr lang="uk-UA" sz="2800" dirty="0">
                <a:solidFill>
                  <a:prstClr val="black"/>
                </a:solidFill>
              </a:rPr>
              <a:t>Моя фотогалерея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139031"/>
            <a:ext cx="4198937" cy="4198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0100" y="5714998"/>
            <a:ext cx="9969500" cy="1018119"/>
          </a:xfrm>
        </p:spPr>
        <p:txBody>
          <a:bodyPr>
            <a:normAutofit/>
          </a:bodyPr>
          <a:lstStyle/>
          <a:p>
            <a:r>
              <a:rPr lang="uk-UA" sz="1600" dirty="0" smtClean="0">
                <a:solidFill>
                  <a:schemeClr val="tx1"/>
                </a:solidFill>
              </a:rPr>
              <a:t>Демонстраційна коректурна рамка « Транспорт»           Індивідуальні коректурні таблиці « Весна»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1139031"/>
            <a:ext cx="4102100" cy="4360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71391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2200" y="190504"/>
            <a:ext cx="3668262" cy="634996"/>
          </a:xfrm>
        </p:spPr>
        <p:txBody>
          <a:bodyPr/>
          <a:lstStyle/>
          <a:p>
            <a:r>
              <a:rPr lang="uk-UA" sz="2800" dirty="0">
                <a:solidFill>
                  <a:prstClr val="black"/>
                </a:solidFill>
              </a:rPr>
              <a:t>Моя фотогалерея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384300"/>
            <a:ext cx="3911600" cy="391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1200" y="5778500"/>
            <a:ext cx="9969500" cy="901700"/>
          </a:xfrm>
        </p:spPr>
        <p:txBody>
          <a:bodyPr>
            <a:normAutofit/>
          </a:bodyPr>
          <a:lstStyle/>
          <a:p>
            <a:r>
              <a:rPr lang="uk-UA" sz="1600" dirty="0" smtClean="0"/>
              <a:t>                               Динамічна коректурна таблиця « Ліс, тварини, птахи»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0" y="1384300"/>
            <a:ext cx="3835400" cy="383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291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88900"/>
            <a:ext cx="8596668" cy="698500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tx1"/>
                </a:solidFill>
              </a:rPr>
              <a:t>             </a:t>
            </a:r>
            <a:r>
              <a:rPr lang="en-US" sz="3200" dirty="0" smtClean="0">
                <a:solidFill>
                  <a:schemeClr val="tx1"/>
                </a:solidFill>
              </a:rPr>
              <a:t>     </a:t>
            </a:r>
            <a:r>
              <a:rPr lang="uk-UA" sz="2800" dirty="0" smtClean="0">
                <a:solidFill>
                  <a:schemeClr val="tx1"/>
                </a:solidFill>
              </a:rPr>
              <a:t>Нормативні документи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77334" y="787400"/>
            <a:ext cx="10066866" cy="5816599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ru-RU" dirty="0" err="1">
                <a:solidFill>
                  <a:schemeClr val="tx1"/>
                </a:solidFill>
              </a:rPr>
              <a:t>Базовий</a:t>
            </a:r>
            <a:r>
              <a:rPr lang="ru-RU" dirty="0">
                <a:solidFill>
                  <a:schemeClr val="tx1"/>
                </a:solidFill>
              </a:rPr>
              <a:t> компонент </a:t>
            </a:r>
            <a:r>
              <a:rPr lang="ru-RU" dirty="0" err="1">
                <a:solidFill>
                  <a:schemeClr val="tx1"/>
                </a:solidFill>
              </a:rPr>
              <a:t>дошкільної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освіти</a:t>
            </a:r>
            <a:r>
              <a:rPr lang="ru-RU" dirty="0">
                <a:solidFill>
                  <a:schemeClr val="tx1"/>
                </a:solidFill>
              </a:rPr>
              <a:t> (наказ МОН </a:t>
            </a:r>
            <a:r>
              <a:rPr lang="ru-RU" dirty="0" err="1">
                <a:solidFill>
                  <a:schemeClr val="tx1"/>
                </a:solidFill>
              </a:rPr>
              <a:t>від</a:t>
            </a:r>
            <a:r>
              <a:rPr lang="ru-RU" dirty="0">
                <a:solidFill>
                  <a:schemeClr val="tx1"/>
                </a:solidFill>
              </a:rPr>
              <a:t> 12.01.2021 № 33) 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 fontAlgn="base">
              <a:buNone/>
            </a:pPr>
            <a:r>
              <a:rPr lang="uk-UA" u="sng" dirty="0" smtClean="0">
                <a:hlinkClick r:id="rId2"/>
              </a:rPr>
              <a:t>  </a:t>
            </a:r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://mon.gov.ua/storage/app/media/rizne/2021/12.01/Pro_novu_redaktsiyu%20Bazovoho%20komponenta%20doshkilnoyi%20osvity.pdf</a:t>
            </a:r>
            <a:endParaRPr lang="en-US" dirty="0"/>
          </a:p>
          <a:p>
            <a:pPr fontAlgn="base"/>
            <a:r>
              <a:rPr lang="ru-RU" dirty="0" err="1" smtClean="0">
                <a:solidFill>
                  <a:schemeClr val="tx1"/>
                </a:solidFill>
              </a:rPr>
              <a:t>Щодо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методичних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рекомендацій</a:t>
            </a:r>
            <a:r>
              <a:rPr lang="ru-RU" dirty="0">
                <a:solidFill>
                  <a:schemeClr val="tx1"/>
                </a:solidFill>
              </a:rPr>
              <a:t> до </a:t>
            </a:r>
            <a:r>
              <a:rPr lang="ru-RU" dirty="0" err="1">
                <a:solidFill>
                  <a:schemeClr val="tx1"/>
                </a:solidFill>
              </a:rPr>
              <a:t>оновленого</a:t>
            </a:r>
            <a:r>
              <a:rPr lang="ru-RU" dirty="0">
                <a:solidFill>
                  <a:schemeClr val="tx1"/>
                </a:solidFill>
              </a:rPr>
              <a:t> Базового компонента </a:t>
            </a:r>
            <a:r>
              <a:rPr lang="ru-RU" dirty="0" err="1">
                <a:solidFill>
                  <a:schemeClr val="tx1"/>
                </a:solidFill>
              </a:rPr>
              <a:t>дошкільної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освіти</a:t>
            </a:r>
            <a:r>
              <a:rPr lang="ru-RU" dirty="0">
                <a:solidFill>
                  <a:schemeClr val="tx1"/>
                </a:solidFill>
              </a:rPr>
              <a:t> (лист МОН </a:t>
            </a:r>
            <a:r>
              <a:rPr lang="ru-RU" dirty="0" err="1">
                <a:solidFill>
                  <a:schemeClr val="tx1"/>
                </a:solidFill>
              </a:rPr>
              <a:t>від</a:t>
            </a:r>
            <a:r>
              <a:rPr lang="ru-RU" dirty="0">
                <a:solidFill>
                  <a:schemeClr val="tx1"/>
                </a:solidFill>
              </a:rPr>
              <a:t> 16.03.2021 № 1/9-148) </a:t>
            </a:r>
          </a:p>
          <a:p>
            <a:pPr marL="0" indent="0">
              <a:buNone/>
            </a:pPr>
            <a:r>
              <a:rPr lang="uk-UA" u="sng" dirty="0" smtClean="0">
                <a:hlinkClick r:id="rId3"/>
              </a:rPr>
              <a:t>       </a:t>
            </a:r>
            <a:r>
              <a:rPr lang="en-US" u="sng" dirty="0" smtClean="0">
                <a:hlinkClick r:id="rId3"/>
              </a:rPr>
              <a:t>https</a:t>
            </a:r>
            <a:r>
              <a:rPr lang="en-US" u="sng" dirty="0">
                <a:hlinkClick r:id="rId3"/>
              </a:rPr>
              <a:t>://mon.gov.ua/ua/npa/shodo-metodichnih-rekomendacij-do-onovlenogo-bazovogo-komponenta-doshkilnoyi-osviti</a:t>
            </a:r>
            <a:endParaRPr lang="en-US" dirty="0"/>
          </a:p>
          <a:p>
            <a:pPr fontAlgn="base"/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Про </a:t>
            </a:r>
            <a:r>
              <a:rPr lang="ru-RU" dirty="0" err="1">
                <a:solidFill>
                  <a:schemeClr val="tx1"/>
                </a:solidFill>
              </a:rPr>
              <a:t>затвердження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Методичних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рекомендацій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щодо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створення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змісту</a:t>
            </a:r>
            <a:r>
              <a:rPr lang="ru-RU" dirty="0">
                <a:solidFill>
                  <a:schemeClr val="tx1"/>
                </a:solidFill>
              </a:rPr>
              <a:t> та </a:t>
            </a:r>
            <a:r>
              <a:rPr lang="ru-RU" dirty="0" err="1">
                <a:solidFill>
                  <a:schemeClr val="tx1"/>
                </a:solidFill>
              </a:rPr>
              <a:t>завантаження</a:t>
            </a:r>
            <a:r>
              <a:rPr lang="ru-RU" dirty="0">
                <a:solidFill>
                  <a:schemeClr val="tx1"/>
                </a:solidFill>
              </a:rPr>
              <a:t> е-</a:t>
            </a:r>
            <a:r>
              <a:rPr lang="ru-RU" dirty="0" err="1">
                <a:solidFill>
                  <a:schemeClr val="tx1"/>
                </a:solidFill>
              </a:rPr>
              <a:t>портфоліо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/>
              <a:t>(</a:t>
            </a:r>
            <a:r>
              <a:rPr lang="ru-RU" u="sng" dirty="0">
                <a:hlinkClick r:id="rId4"/>
              </a:rPr>
              <a:t>наказ МОН </a:t>
            </a:r>
            <a:r>
              <a:rPr lang="ru-RU" u="sng" dirty="0" err="1">
                <a:hlinkClick r:id="rId4"/>
              </a:rPr>
              <a:t>від</a:t>
            </a:r>
            <a:r>
              <a:rPr lang="ru-RU" u="sng" dirty="0">
                <a:hlinkClick r:id="rId4"/>
              </a:rPr>
              <a:t> 30.05.2019 № 755</a:t>
            </a:r>
            <a:r>
              <a:rPr lang="ru-RU" dirty="0" smtClean="0"/>
              <a:t>)</a:t>
            </a:r>
          </a:p>
          <a:p>
            <a:pPr fontAlgn="base"/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забезпечення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психологічного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супроводу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учасників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освітнього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процесу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умовах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воєнного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стану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вУкраїні</a:t>
            </a:r>
            <a:r>
              <a:rPr lang="ru-RU" dirty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 </a:t>
            </a:r>
            <a:r>
              <a:rPr lang="ru-RU" u="sng" dirty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лист МОН N 1/3737-22 </a:t>
            </a:r>
            <a:r>
              <a:rPr lang="ru-RU" u="sng" dirty="0" err="1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lang="ru-RU" u="sng" dirty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29.03. 2022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Положення </a:t>
            </a:r>
            <a:r>
              <a:rPr lang="uk-UA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 атестацію педагогічних працівників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https://zakon.rada.gov.ua/laws/show/z1649-22#n22</a:t>
            </a:r>
            <a:r>
              <a:rPr lang="uk-UA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Постанова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Кабінету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Міністрів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№ 800 “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кваліфікації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науково-педагогічних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працівників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6"/>
              </a:rPr>
              <a:t>https://sqe.gov.ua/law/postanova-kabinetu-ministriv-ukrain-52/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Санітарний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регламент для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дошкільних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https://zakon.rada.gov.ua/laws/show/z0563-16#Text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Професійний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стандарт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вихователя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ЗДО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https://mon.gov.ua/npa/pro-zatverdzhennya-profesijnogo-standartu-vihovatel-zakladu-doshkilnoyi-osviti</a:t>
            </a:r>
            <a:r>
              <a:rPr lang="uk-UA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Освітня програма для дітей від 2 до 7 років "Дитина" - </a:t>
            </a:r>
            <a:r>
              <a:rPr lang="uk-UA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9"/>
              </a:rPr>
              <a:t>https://mon.gov.ua/ua/osvita/doshkilna-osvita/programi-rozvitku-ditej</a:t>
            </a:r>
            <a:r>
              <a:rPr lang="uk-UA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316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300" y="0"/>
            <a:ext cx="9944100" cy="914400"/>
          </a:xfrm>
        </p:spPr>
        <p:txBody>
          <a:bodyPr>
            <a:normAutofit fontScale="90000"/>
          </a:bodyPr>
          <a:lstStyle/>
          <a:p>
            <a:pPr defTabSz="914400">
              <a:spcBef>
                <a:spcPts val="0"/>
              </a:spcBef>
            </a:pPr>
            <a:r>
              <a:rPr lang="uk-UA" sz="3100" dirty="0" smtClean="0">
                <a:solidFill>
                  <a:schemeClr val="tx1"/>
                </a:solidFill>
              </a:rPr>
              <a:t>                </a:t>
            </a:r>
            <a:r>
              <a:rPr lang="uk-UA" sz="31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Система заходів з метою презентації </a:t>
            </a:r>
            <a:br>
              <a:rPr lang="uk-UA" sz="31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31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        практичної діяльності:</a:t>
            </a:r>
            <a:r>
              <a:rPr lang="uk-UA" sz="1800" b="1" dirty="0" smtClean="0">
                <a:solidFill>
                  <a:srgbClr val="C17529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uk-UA" sz="1800" b="1" dirty="0" smtClean="0">
                <a:solidFill>
                  <a:srgbClr val="C17529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15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uk-UA" sz="15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uk-UA" sz="1600" dirty="0" smtClean="0">
                <a:solidFill>
                  <a:prstClr val="black"/>
                </a:solidFill>
                <a:ea typeface="+mn-ea"/>
                <a:cs typeface="+mn-cs"/>
              </a:rPr>
              <a:t> 1. Особистий блог 2025 р. 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https://fs09.vseosvita.ua/o/09005hdf-e61b.pptx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uk-UA" sz="16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uk-UA" sz="1600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uk-UA" sz="1600" dirty="0" smtClean="0">
                <a:solidFill>
                  <a:schemeClr val="tx1"/>
                </a:solidFill>
                <a:ea typeface="+mn-ea"/>
                <a:cs typeface="+mn-cs"/>
              </a:rPr>
              <a:t>2. </a:t>
            </a:r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Індивідуальна освітня траєкторія професійного розвитку педагога2024-2026 р. 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vseosvita.ua/blogs/indyvidualna-osvitnya-traiektoriya-profesiinoho-rozvytku-v-mizhatestatsiinyi-period-2024-2026-r-113458.html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Підсумкова самооцінка власної професійної діяльності педагогічного працівника за професійним   стандартом  « Вихователь закладу дошкільної освіти» 2024-2025 </a:t>
            </a:r>
            <a:r>
              <a:rPr lang="uk-UA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https://fs09.vseosvita.ua/o/09005h6t-9f59.docx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uk-UA" sz="16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uk-UA" sz="1600" dirty="0" smtClean="0">
                <a:solidFill>
                  <a:prstClr val="black"/>
                </a:solidFill>
                <a:ea typeface="+mn-ea"/>
                <a:cs typeface="+mn-cs"/>
              </a:rPr>
              <a:t> 6.  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Група ЗДО КТ № 26 : </a:t>
            </a: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hlinkClick r:id="rId5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hlinkClick r:id="rId5"/>
              </a:rPr>
              <a:t>https://www.facebook.com/groups/469566153599151/user/100021264875634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18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 </a:t>
            </a:r>
            <a:br>
              <a:rPr lang="uk-UA" sz="18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18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uk-UA" sz="18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18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        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майстер-клас 2022-2023 </a:t>
            </a:r>
            <a:r>
              <a:rPr lang="uk-UA" sz="18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н.р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                          інформаційно-практична година 2023-2024 </a:t>
            </a:r>
            <a:r>
              <a:rPr lang="uk-UA" sz="18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н.р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17529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C17529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uk-UA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227860" y="3396079"/>
            <a:ext cx="2728940" cy="1997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3358232"/>
            <a:ext cx="2939830" cy="2035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12" y="3396080"/>
            <a:ext cx="3025565" cy="1997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5387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678883" y="138948"/>
            <a:ext cx="8596668" cy="927853"/>
          </a:xfrm>
        </p:spPr>
        <p:txBody>
          <a:bodyPr/>
          <a:lstStyle/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Будемо знайомі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677334" y="1066801"/>
            <a:ext cx="8898466" cy="2832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  </a:t>
            </a:r>
            <a:r>
              <a:rPr lang="uk-UA" b="1" dirty="0" smtClean="0">
                <a:solidFill>
                  <a:schemeClr val="accent2"/>
                </a:solidFill>
              </a:rPr>
              <a:t>Освіта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en-US" sz="2100" b="1" dirty="0" smtClean="0"/>
              <a:t> </a:t>
            </a:r>
            <a:r>
              <a:rPr lang="uk-UA" sz="1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Закінчила</a:t>
            </a:r>
            <a:r>
              <a:rPr lang="uk-UA" sz="16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 2004 році Ніжинський державний  педагогічний університет імені  Миколи Гоголя і отримала повну вищу освіту за спеціальністю “Дошкільне виховання” та здобула кваліфікацію вихователя дітей дошкільного віку, організатора дошкільного виховання.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uk-UA" sz="1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Педагогічний </a:t>
            </a:r>
            <a:r>
              <a:rPr lang="uk-UA" sz="1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стаж: </a:t>
            </a:r>
            <a:r>
              <a:rPr lang="uk-UA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 років.</a:t>
            </a:r>
            <a:endParaRPr lang="uk-UA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uk-UA" sz="1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Педагогічний стаж роботи у ЗДО КТ  </a:t>
            </a:r>
            <a:r>
              <a:rPr lang="uk-UA" sz="1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№ 26</a:t>
            </a:r>
            <a:r>
              <a:rPr lang="uk-UA" sz="1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uk-UA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 років.</a:t>
            </a:r>
            <a:endParaRPr lang="uk-UA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uk-UA" sz="1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Кваліфікаційна категорія: 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спеціаліст вищої категорії.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uk-UA" sz="1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Відомості про атестацію: 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присвоєно кваліфікаційну категорію “спеціаліст вищої категорії”, 20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4р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1" y="4023706"/>
            <a:ext cx="3492502" cy="235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40" y="4023706"/>
            <a:ext cx="3220260" cy="241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9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1400" y="609600"/>
            <a:ext cx="6962602" cy="7493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tx1"/>
                </a:solidFill>
              </a:rPr>
              <a:t>           Моє педагогічне есе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28700"/>
            <a:ext cx="9088966" cy="51689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700" dirty="0" smtClean="0"/>
              <a:t> </a:t>
            </a:r>
            <a:endParaRPr lang="ru-RU" sz="1700" dirty="0"/>
          </a:p>
          <a:p>
            <a:pPr marL="0" indent="0">
              <a:buNone/>
            </a:pPr>
            <a:r>
              <a:rPr lang="ru-RU" sz="1700" dirty="0" err="1" smtClean="0"/>
              <a:t>Професія</a:t>
            </a:r>
            <a:r>
              <a:rPr lang="ru-RU" sz="1700" dirty="0" smtClean="0"/>
              <a:t> </a:t>
            </a:r>
            <a:r>
              <a:rPr lang="ru-RU" sz="1700" dirty="0" err="1"/>
              <a:t>вихователя</a:t>
            </a:r>
            <a:r>
              <a:rPr lang="ru-RU" sz="1700" dirty="0"/>
              <a:t> — </a:t>
            </a:r>
            <a:r>
              <a:rPr lang="ru-RU" sz="1700" dirty="0" err="1"/>
              <a:t>особлива</a:t>
            </a:r>
            <a:r>
              <a:rPr lang="ru-RU" sz="1700" dirty="0"/>
              <a:t>. Вона </a:t>
            </a:r>
            <a:r>
              <a:rPr lang="ru-RU" sz="1700" dirty="0" err="1"/>
              <a:t>потребує</a:t>
            </a:r>
            <a:r>
              <a:rPr lang="ru-RU" sz="1700" dirty="0"/>
              <a:t> не </a:t>
            </a:r>
            <a:r>
              <a:rPr lang="ru-RU" sz="1700" dirty="0" err="1"/>
              <a:t>лише</a:t>
            </a:r>
            <a:r>
              <a:rPr lang="ru-RU" sz="1700" dirty="0"/>
              <a:t> </a:t>
            </a:r>
            <a:r>
              <a:rPr lang="ru-RU" sz="1700" dirty="0" err="1"/>
              <a:t>знань</a:t>
            </a:r>
            <a:r>
              <a:rPr lang="ru-RU" sz="1700" dirty="0"/>
              <a:t>, </a:t>
            </a:r>
            <a:r>
              <a:rPr lang="ru-RU" sz="1700" dirty="0" err="1"/>
              <a:t>терпіння</a:t>
            </a:r>
            <a:r>
              <a:rPr lang="ru-RU" sz="1700" dirty="0"/>
              <a:t> й </a:t>
            </a:r>
            <a:r>
              <a:rPr lang="ru-RU" sz="1700" dirty="0" err="1"/>
              <a:t>умінь</a:t>
            </a:r>
            <a:r>
              <a:rPr lang="ru-RU" sz="1700" dirty="0"/>
              <a:t>, а й </a:t>
            </a:r>
            <a:r>
              <a:rPr lang="ru-RU" sz="1700" dirty="0" err="1"/>
              <a:t>великої</a:t>
            </a:r>
            <a:r>
              <a:rPr lang="ru-RU" sz="1700" dirty="0"/>
              <a:t> </a:t>
            </a:r>
            <a:r>
              <a:rPr lang="ru-RU" sz="1700" dirty="0" err="1"/>
              <a:t>любові</a:t>
            </a:r>
            <a:r>
              <a:rPr lang="ru-RU" sz="1700" dirty="0"/>
              <a:t> до </a:t>
            </a:r>
            <a:r>
              <a:rPr lang="ru-RU" sz="1700" dirty="0" err="1"/>
              <a:t>дітей</a:t>
            </a:r>
            <a:r>
              <a:rPr lang="ru-RU" sz="1700" dirty="0"/>
              <a:t>, </a:t>
            </a:r>
            <a:r>
              <a:rPr lang="ru-RU" sz="1700" dirty="0" err="1"/>
              <a:t>щирості</a:t>
            </a:r>
            <a:r>
              <a:rPr lang="ru-RU" sz="1700" dirty="0"/>
              <a:t>, душевного тепла. </a:t>
            </a:r>
            <a:r>
              <a:rPr lang="ru-RU" sz="1700" dirty="0" err="1"/>
              <a:t>Саме</a:t>
            </a:r>
            <a:r>
              <a:rPr lang="ru-RU" sz="1700" dirty="0"/>
              <a:t> з </a:t>
            </a:r>
            <a:r>
              <a:rPr lang="ru-RU" sz="1700" dirty="0" err="1"/>
              <a:t>дитячого</a:t>
            </a:r>
            <a:r>
              <a:rPr lang="ru-RU" sz="1700" dirty="0"/>
              <a:t> </a:t>
            </a:r>
            <a:r>
              <a:rPr lang="ru-RU" sz="1700" dirty="0" err="1"/>
              <a:t>садочка</a:t>
            </a:r>
            <a:r>
              <a:rPr lang="ru-RU" sz="1700" dirty="0"/>
              <a:t> </a:t>
            </a:r>
            <a:r>
              <a:rPr lang="ru-RU" sz="1700" dirty="0" err="1"/>
              <a:t>починається</a:t>
            </a:r>
            <a:r>
              <a:rPr lang="ru-RU" sz="1700" dirty="0"/>
              <a:t> шлях </a:t>
            </a:r>
            <a:r>
              <a:rPr lang="ru-RU" sz="1700" dirty="0" err="1"/>
              <a:t>маленької</a:t>
            </a:r>
            <a:r>
              <a:rPr lang="ru-RU" sz="1700" dirty="0"/>
              <a:t> </a:t>
            </a:r>
            <a:r>
              <a:rPr lang="ru-RU" sz="1700" dirty="0" err="1"/>
              <a:t>людини</a:t>
            </a:r>
            <a:r>
              <a:rPr lang="ru-RU" sz="1700" dirty="0"/>
              <a:t> в </a:t>
            </a:r>
            <a:r>
              <a:rPr lang="ru-RU" sz="1700" dirty="0" err="1"/>
              <a:t>соціум</a:t>
            </a:r>
            <a:r>
              <a:rPr lang="ru-RU" sz="1700" dirty="0"/>
              <a:t>. І </a:t>
            </a:r>
            <a:r>
              <a:rPr lang="ru-RU" sz="1700" dirty="0" err="1"/>
              <a:t>саме</a:t>
            </a:r>
            <a:r>
              <a:rPr lang="ru-RU" sz="1700" dirty="0"/>
              <a:t> </a:t>
            </a:r>
            <a:r>
              <a:rPr lang="ru-RU" sz="1700" dirty="0" err="1"/>
              <a:t>вихователь</a:t>
            </a:r>
            <a:r>
              <a:rPr lang="ru-RU" sz="1700" dirty="0"/>
              <a:t> — перший </a:t>
            </a:r>
            <a:r>
              <a:rPr lang="ru-RU" sz="1700" dirty="0" err="1"/>
              <a:t>провідник</a:t>
            </a:r>
            <a:r>
              <a:rPr lang="ru-RU" sz="1700" dirty="0"/>
              <a:t> </a:t>
            </a:r>
            <a:r>
              <a:rPr lang="ru-RU" sz="1700" dirty="0" err="1"/>
              <a:t>дитини</a:t>
            </a:r>
            <a:r>
              <a:rPr lang="ru-RU" sz="1700" dirty="0"/>
              <a:t> у </a:t>
            </a:r>
            <a:r>
              <a:rPr lang="ru-RU" sz="1700" dirty="0" err="1"/>
              <a:t>світ</a:t>
            </a:r>
            <a:r>
              <a:rPr lang="ru-RU" sz="1700" dirty="0"/>
              <a:t> </a:t>
            </a:r>
            <a:r>
              <a:rPr lang="ru-RU" sz="1700" dirty="0" err="1"/>
              <a:t>пізнання</a:t>
            </a:r>
            <a:r>
              <a:rPr lang="ru-RU" sz="1700" dirty="0"/>
              <a:t>, </a:t>
            </a:r>
            <a:r>
              <a:rPr lang="ru-RU" sz="1700" dirty="0" err="1"/>
              <a:t>моралі</a:t>
            </a:r>
            <a:r>
              <a:rPr lang="ru-RU" sz="1700" dirty="0"/>
              <a:t>, </a:t>
            </a:r>
            <a:r>
              <a:rPr lang="ru-RU" sz="1700" dirty="0" err="1"/>
              <a:t>спілкування</a:t>
            </a:r>
            <a:r>
              <a:rPr lang="ru-RU" sz="1700" dirty="0"/>
              <a:t>.</a:t>
            </a:r>
          </a:p>
          <a:p>
            <a:pPr marL="0" indent="0">
              <a:buNone/>
            </a:pPr>
            <a:r>
              <a:rPr lang="ru-RU" sz="1700" dirty="0" smtClean="0"/>
              <a:t>Я </a:t>
            </a:r>
            <a:r>
              <a:rPr lang="ru-RU" sz="1700" dirty="0" err="1"/>
              <a:t>свідомо</a:t>
            </a:r>
            <a:r>
              <a:rPr lang="ru-RU" sz="1700" dirty="0"/>
              <a:t> </a:t>
            </a:r>
            <a:r>
              <a:rPr lang="ru-RU" sz="1700" dirty="0" err="1"/>
              <a:t>обрала</a:t>
            </a:r>
            <a:r>
              <a:rPr lang="ru-RU" sz="1700" dirty="0"/>
              <a:t> </a:t>
            </a:r>
            <a:r>
              <a:rPr lang="ru-RU" sz="1700" dirty="0" err="1"/>
              <a:t>цей</a:t>
            </a:r>
            <a:r>
              <a:rPr lang="ru-RU" sz="1700" dirty="0"/>
              <a:t> шлях і з </a:t>
            </a:r>
            <a:r>
              <a:rPr lang="ru-RU" sz="1700" dirty="0" err="1"/>
              <a:t>гордістю</a:t>
            </a:r>
            <a:r>
              <a:rPr lang="ru-RU" sz="1700" dirty="0"/>
              <a:t> </a:t>
            </a:r>
            <a:r>
              <a:rPr lang="ru-RU" sz="1700" dirty="0" err="1"/>
              <a:t>можу</a:t>
            </a:r>
            <a:r>
              <a:rPr lang="ru-RU" sz="1700" dirty="0"/>
              <a:t> </a:t>
            </a:r>
            <a:r>
              <a:rPr lang="ru-RU" sz="1700" dirty="0" err="1"/>
              <a:t>сказати</a:t>
            </a:r>
            <a:r>
              <a:rPr lang="ru-RU" sz="1700" dirty="0"/>
              <a:t>: я — </a:t>
            </a:r>
            <a:r>
              <a:rPr lang="ru-RU" sz="1700" dirty="0" err="1"/>
              <a:t>вихователь</a:t>
            </a:r>
            <a:r>
              <a:rPr lang="ru-RU" sz="1700" dirty="0"/>
              <a:t>. Кожного дня я </a:t>
            </a:r>
            <a:r>
              <a:rPr lang="ru-RU" sz="1700" dirty="0" err="1"/>
              <a:t>приходжу</a:t>
            </a:r>
            <a:r>
              <a:rPr lang="ru-RU" sz="1700" dirty="0"/>
              <a:t> до </a:t>
            </a:r>
            <a:r>
              <a:rPr lang="ru-RU" sz="1700" dirty="0" err="1"/>
              <a:t>дітей</a:t>
            </a:r>
            <a:r>
              <a:rPr lang="ru-RU" sz="1700" dirty="0"/>
              <a:t> не просто як педагог, а як друг, </a:t>
            </a:r>
            <a:r>
              <a:rPr lang="ru-RU" sz="1700" dirty="0" err="1"/>
              <a:t>порадник</a:t>
            </a:r>
            <a:r>
              <a:rPr lang="ru-RU" sz="1700" dirty="0"/>
              <a:t>, </a:t>
            </a:r>
            <a:r>
              <a:rPr lang="ru-RU" sz="1700" dirty="0" err="1"/>
              <a:t>захисник</a:t>
            </a:r>
            <a:r>
              <a:rPr lang="ru-RU" sz="1700" dirty="0"/>
              <a:t>. </a:t>
            </a:r>
            <a:r>
              <a:rPr lang="ru-RU" sz="1700" dirty="0" err="1"/>
              <a:t>Моє</a:t>
            </a:r>
            <a:r>
              <a:rPr lang="ru-RU" sz="1700" dirty="0"/>
              <a:t> </a:t>
            </a:r>
            <a:r>
              <a:rPr lang="ru-RU" sz="1700" dirty="0" err="1"/>
              <a:t>завдання</a:t>
            </a:r>
            <a:r>
              <a:rPr lang="ru-RU" sz="1700" dirty="0"/>
              <a:t> — не </a:t>
            </a:r>
            <a:r>
              <a:rPr lang="ru-RU" sz="1700" dirty="0" err="1"/>
              <a:t>лише</a:t>
            </a:r>
            <a:r>
              <a:rPr lang="ru-RU" sz="1700" dirty="0"/>
              <a:t> </a:t>
            </a:r>
            <a:r>
              <a:rPr lang="ru-RU" sz="1700" dirty="0" err="1"/>
              <a:t>навчити</a:t>
            </a:r>
            <a:r>
              <a:rPr lang="ru-RU" sz="1700" dirty="0"/>
              <a:t>, а й </a:t>
            </a:r>
            <a:r>
              <a:rPr lang="ru-RU" sz="1700" dirty="0" err="1"/>
              <a:t>підтримати</a:t>
            </a:r>
            <a:r>
              <a:rPr lang="ru-RU" sz="1700" dirty="0"/>
              <a:t>, </a:t>
            </a:r>
            <a:r>
              <a:rPr lang="ru-RU" sz="1700" dirty="0" err="1"/>
              <a:t>допомогти</a:t>
            </a:r>
            <a:r>
              <a:rPr lang="ru-RU" sz="1700" dirty="0"/>
              <a:t> </a:t>
            </a:r>
            <a:r>
              <a:rPr lang="ru-RU" sz="1700" dirty="0" err="1"/>
              <a:t>розкритися</a:t>
            </a:r>
            <a:r>
              <a:rPr lang="ru-RU" sz="1700" dirty="0"/>
              <a:t> кожному </a:t>
            </a:r>
            <a:r>
              <a:rPr lang="ru-RU" sz="1700" dirty="0" err="1"/>
              <a:t>малюкові</a:t>
            </a:r>
            <a:r>
              <a:rPr lang="ru-RU" sz="1700" dirty="0"/>
              <a:t>, </a:t>
            </a:r>
            <a:r>
              <a:rPr lang="ru-RU" sz="1700" dirty="0" err="1"/>
              <a:t>відчути</a:t>
            </a:r>
            <a:r>
              <a:rPr lang="ru-RU" sz="1700" dirty="0"/>
              <a:t> свою </a:t>
            </a:r>
            <a:r>
              <a:rPr lang="ru-RU" sz="1700" dirty="0" err="1"/>
              <a:t>цінність</a:t>
            </a:r>
            <a:r>
              <a:rPr lang="ru-RU" sz="1700" dirty="0"/>
              <a:t> і </a:t>
            </a:r>
            <a:r>
              <a:rPr lang="ru-RU" sz="1700" dirty="0" err="1"/>
              <a:t>унікальність</a:t>
            </a:r>
            <a:r>
              <a:rPr lang="ru-RU" sz="1700" dirty="0"/>
              <a:t>.</a:t>
            </a:r>
          </a:p>
          <a:p>
            <a:pPr marL="0" indent="0">
              <a:buNone/>
            </a:pPr>
            <a:r>
              <a:rPr lang="ru-RU" sz="1700" dirty="0" err="1" smtClean="0"/>
              <a:t>Вірю</a:t>
            </a:r>
            <a:r>
              <a:rPr lang="ru-RU" sz="1700" dirty="0"/>
              <a:t>, </a:t>
            </a:r>
            <a:r>
              <a:rPr lang="ru-RU" sz="1700" dirty="0" err="1"/>
              <a:t>що</a:t>
            </a:r>
            <a:r>
              <a:rPr lang="ru-RU" sz="1700" dirty="0"/>
              <a:t> основа </a:t>
            </a:r>
            <a:r>
              <a:rPr lang="ru-RU" sz="1700" dirty="0" err="1"/>
              <a:t>успішного</a:t>
            </a:r>
            <a:r>
              <a:rPr lang="ru-RU" sz="1700" dirty="0"/>
              <a:t> </a:t>
            </a:r>
            <a:r>
              <a:rPr lang="ru-RU" sz="1700" dirty="0" err="1"/>
              <a:t>розвитку</a:t>
            </a:r>
            <a:r>
              <a:rPr lang="ru-RU" sz="1700" dirty="0"/>
              <a:t> </a:t>
            </a:r>
            <a:r>
              <a:rPr lang="ru-RU" sz="1700" dirty="0" err="1"/>
              <a:t>дитини</a:t>
            </a:r>
            <a:r>
              <a:rPr lang="ru-RU" sz="1700" dirty="0"/>
              <a:t> — </a:t>
            </a:r>
            <a:r>
              <a:rPr lang="ru-RU" sz="1700" dirty="0" err="1"/>
              <a:t>це</a:t>
            </a:r>
            <a:r>
              <a:rPr lang="ru-RU" sz="1700" dirty="0"/>
              <a:t> атмосфера </a:t>
            </a:r>
            <a:r>
              <a:rPr lang="ru-RU" sz="1700" dirty="0" err="1"/>
              <a:t>довіри</a:t>
            </a:r>
            <a:r>
              <a:rPr lang="ru-RU" sz="1700" dirty="0"/>
              <a:t>, </a:t>
            </a:r>
            <a:r>
              <a:rPr lang="ru-RU" sz="1700" dirty="0" err="1"/>
              <a:t>безпеки</a:t>
            </a:r>
            <a:r>
              <a:rPr lang="ru-RU" sz="1700" dirty="0"/>
              <a:t>, </a:t>
            </a:r>
            <a:r>
              <a:rPr lang="ru-RU" sz="1700" dirty="0" err="1"/>
              <a:t>доброзичливості</a:t>
            </a:r>
            <a:r>
              <a:rPr lang="ru-RU" sz="1700" dirty="0"/>
              <a:t>. </a:t>
            </a:r>
            <a:r>
              <a:rPr lang="ru-RU" sz="1700" dirty="0" err="1"/>
              <a:t>Саме</a:t>
            </a:r>
            <a:r>
              <a:rPr lang="ru-RU" sz="1700" dirty="0"/>
              <a:t> тому я </a:t>
            </a:r>
            <a:r>
              <a:rPr lang="ru-RU" sz="1700" dirty="0" err="1"/>
              <a:t>прагну</a:t>
            </a:r>
            <a:r>
              <a:rPr lang="ru-RU" sz="1700" dirty="0"/>
              <a:t> </a:t>
            </a:r>
            <a:r>
              <a:rPr lang="ru-RU" sz="1700" dirty="0" err="1"/>
              <a:t>створити</a:t>
            </a:r>
            <a:r>
              <a:rPr lang="ru-RU" sz="1700" dirty="0"/>
              <a:t> в </a:t>
            </a:r>
            <a:r>
              <a:rPr lang="ru-RU" sz="1700" dirty="0" err="1"/>
              <a:t>групі</a:t>
            </a:r>
            <a:r>
              <a:rPr lang="ru-RU" sz="1700" dirty="0"/>
              <a:t> </a:t>
            </a:r>
            <a:r>
              <a:rPr lang="ru-RU" sz="1700" dirty="0" err="1"/>
              <a:t>простір</a:t>
            </a:r>
            <a:r>
              <a:rPr lang="ru-RU" sz="1700" dirty="0"/>
              <a:t>, де </a:t>
            </a:r>
            <a:r>
              <a:rPr lang="ru-RU" sz="1700" dirty="0" err="1"/>
              <a:t>дитина</a:t>
            </a:r>
            <a:r>
              <a:rPr lang="ru-RU" sz="1700" dirty="0"/>
              <a:t> </a:t>
            </a:r>
            <a:r>
              <a:rPr lang="ru-RU" sz="1700" dirty="0" err="1"/>
              <a:t>зростає</a:t>
            </a:r>
            <a:r>
              <a:rPr lang="ru-RU" sz="1700" dirty="0"/>
              <a:t> в </a:t>
            </a:r>
            <a:r>
              <a:rPr lang="ru-RU" sz="1700" dirty="0" err="1"/>
              <a:t>любові</a:t>
            </a:r>
            <a:r>
              <a:rPr lang="ru-RU" sz="1700" dirty="0"/>
              <a:t>, </a:t>
            </a:r>
            <a:r>
              <a:rPr lang="ru-RU" sz="1700" dirty="0" err="1"/>
              <a:t>розвиває</a:t>
            </a:r>
            <a:r>
              <a:rPr lang="ru-RU" sz="1700" dirty="0"/>
              <a:t> </a:t>
            </a:r>
            <a:r>
              <a:rPr lang="ru-RU" sz="1700" dirty="0" err="1"/>
              <a:t>свої</a:t>
            </a:r>
            <a:r>
              <a:rPr lang="ru-RU" sz="1700" dirty="0"/>
              <a:t> </a:t>
            </a:r>
            <a:r>
              <a:rPr lang="ru-RU" sz="1700" dirty="0" err="1"/>
              <a:t>здібності</a:t>
            </a:r>
            <a:r>
              <a:rPr lang="ru-RU" sz="1700" dirty="0"/>
              <a:t>, </a:t>
            </a:r>
            <a:r>
              <a:rPr lang="ru-RU" sz="1700" dirty="0" err="1"/>
              <a:t>вчиться</a:t>
            </a:r>
            <a:r>
              <a:rPr lang="ru-RU" sz="1700" dirty="0"/>
              <a:t> </a:t>
            </a:r>
            <a:r>
              <a:rPr lang="ru-RU" sz="1700" dirty="0" err="1"/>
              <a:t>взаємодіяти</a:t>
            </a:r>
            <a:r>
              <a:rPr lang="ru-RU" sz="1700" dirty="0"/>
              <a:t> з </a:t>
            </a:r>
            <a:r>
              <a:rPr lang="ru-RU" sz="1700" dirty="0" err="1"/>
              <a:t>іншими</a:t>
            </a:r>
            <a:r>
              <a:rPr lang="ru-RU" sz="1700" dirty="0"/>
              <a:t>. </a:t>
            </a:r>
            <a:r>
              <a:rPr lang="ru-RU" sz="1700" dirty="0" err="1"/>
              <a:t>Моє</a:t>
            </a:r>
            <a:r>
              <a:rPr lang="ru-RU" sz="1700" dirty="0"/>
              <a:t> правило — </a:t>
            </a:r>
            <a:r>
              <a:rPr lang="ru-RU" sz="1700" dirty="0" err="1"/>
              <a:t>бачити</a:t>
            </a:r>
            <a:r>
              <a:rPr lang="ru-RU" sz="1700" dirty="0"/>
              <a:t> в </a:t>
            </a:r>
            <a:r>
              <a:rPr lang="ru-RU" sz="1700" dirty="0" err="1"/>
              <a:t>кожній</a:t>
            </a:r>
            <a:r>
              <a:rPr lang="ru-RU" sz="1700" dirty="0"/>
              <a:t> </a:t>
            </a:r>
            <a:r>
              <a:rPr lang="ru-RU" sz="1700" dirty="0" err="1"/>
              <a:t>дитині</a:t>
            </a:r>
            <a:r>
              <a:rPr lang="ru-RU" sz="1700" dirty="0"/>
              <a:t> </a:t>
            </a:r>
            <a:r>
              <a:rPr lang="ru-RU" sz="1700" dirty="0" err="1"/>
              <a:t>особистість</a:t>
            </a:r>
            <a:r>
              <a:rPr lang="ru-RU" sz="1700" dirty="0"/>
              <a:t>, </a:t>
            </a:r>
            <a:r>
              <a:rPr lang="ru-RU" sz="1700" dirty="0" err="1"/>
              <a:t>поважати</a:t>
            </a:r>
            <a:r>
              <a:rPr lang="ru-RU" sz="1700" dirty="0"/>
              <a:t> </a:t>
            </a:r>
            <a:r>
              <a:rPr lang="ru-RU" sz="1700" dirty="0" err="1"/>
              <a:t>її</a:t>
            </a:r>
            <a:r>
              <a:rPr lang="ru-RU" sz="1700" dirty="0"/>
              <a:t> думку, темп </a:t>
            </a:r>
            <a:r>
              <a:rPr lang="ru-RU" sz="1700" dirty="0" err="1"/>
              <a:t>розвитку</a:t>
            </a:r>
            <a:r>
              <a:rPr lang="ru-RU" sz="1700" dirty="0"/>
              <a:t>, </a:t>
            </a:r>
            <a:r>
              <a:rPr lang="ru-RU" sz="1700" dirty="0" err="1"/>
              <a:t>інтереси</a:t>
            </a:r>
            <a:r>
              <a:rPr lang="ru-RU" sz="1700" dirty="0"/>
              <a:t>.</a:t>
            </a:r>
          </a:p>
          <a:p>
            <a:pPr marL="0" indent="0">
              <a:buNone/>
            </a:pPr>
            <a:r>
              <a:rPr lang="ru-RU" sz="1700" dirty="0" err="1" smtClean="0"/>
              <a:t>Кожен</a:t>
            </a:r>
            <a:r>
              <a:rPr lang="ru-RU" sz="1700" dirty="0" smtClean="0"/>
              <a:t> </a:t>
            </a:r>
            <a:r>
              <a:rPr lang="ru-RU" sz="1700" dirty="0"/>
              <a:t>день </a:t>
            </a:r>
            <a:r>
              <a:rPr lang="ru-RU" sz="1700" dirty="0" err="1"/>
              <a:t>із</a:t>
            </a:r>
            <a:r>
              <a:rPr lang="ru-RU" sz="1700" dirty="0"/>
              <a:t> </a:t>
            </a:r>
            <a:r>
              <a:rPr lang="ru-RU" sz="1700" dirty="0" err="1"/>
              <a:t>дітьми</a:t>
            </a:r>
            <a:r>
              <a:rPr lang="ru-RU" sz="1700" dirty="0"/>
              <a:t> — </a:t>
            </a:r>
            <a:r>
              <a:rPr lang="ru-RU" sz="1700" dirty="0" err="1"/>
              <a:t>це</a:t>
            </a:r>
            <a:r>
              <a:rPr lang="ru-RU" sz="1700" dirty="0"/>
              <a:t> </a:t>
            </a:r>
            <a:r>
              <a:rPr lang="ru-RU" sz="1700" dirty="0" err="1"/>
              <a:t>новий</a:t>
            </a:r>
            <a:r>
              <a:rPr lang="ru-RU" sz="1700" dirty="0"/>
              <a:t> </a:t>
            </a:r>
            <a:r>
              <a:rPr lang="ru-RU" sz="1700" dirty="0" err="1"/>
              <a:t>досвід</a:t>
            </a:r>
            <a:r>
              <a:rPr lang="ru-RU" sz="1700" dirty="0"/>
              <a:t>, </a:t>
            </a:r>
            <a:r>
              <a:rPr lang="ru-RU" sz="1700" dirty="0" err="1"/>
              <a:t>нові</a:t>
            </a:r>
            <a:r>
              <a:rPr lang="ru-RU" sz="1700" dirty="0"/>
              <a:t> </a:t>
            </a:r>
            <a:r>
              <a:rPr lang="ru-RU" sz="1700" dirty="0" err="1"/>
              <a:t>відкриття</a:t>
            </a:r>
            <a:r>
              <a:rPr lang="ru-RU" sz="1700" dirty="0"/>
              <a:t> і </a:t>
            </a:r>
            <a:r>
              <a:rPr lang="ru-RU" sz="1700" dirty="0" err="1"/>
              <a:t>щирі</a:t>
            </a:r>
            <a:r>
              <a:rPr lang="ru-RU" sz="1700" dirty="0"/>
              <a:t> </a:t>
            </a:r>
            <a:r>
              <a:rPr lang="ru-RU" sz="1700" dirty="0" err="1"/>
              <a:t>емоції</a:t>
            </a:r>
            <a:r>
              <a:rPr lang="ru-RU" sz="1700" dirty="0"/>
              <a:t>. Я </a:t>
            </a:r>
            <a:r>
              <a:rPr lang="ru-RU" sz="1700" dirty="0" err="1"/>
              <a:t>вчу</a:t>
            </a:r>
            <a:r>
              <a:rPr lang="ru-RU" sz="1700" dirty="0"/>
              <a:t> </a:t>
            </a:r>
            <a:r>
              <a:rPr lang="ru-RU" sz="1700" dirty="0" err="1"/>
              <a:t>їх</a:t>
            </a:r>
            <a:r>
              <a:rPr lang="ru-RU" sz="1700" dirty="0"/>
              <a:t>, а вони — </a:t>
            </a:r>
            <a:r>
              <a:rPr lang="ru-RU" sz="1700" dirty="0" err="1"/>
              <a:t>вчать</a:t>
            </a:r>
            <a:r>
              <a:rPr lang="ru-RU" sz="1700" dirty="0"/>
              <a:t> мене: бути </a:t>
            </a:r>
            <a:r>
              <a:rPr lang="ru-RU" sz="1700" dirty="0" err="1"/>
              <a:t>відкритою</a:t>
            </a:r>
            <a:r>
              <a:rPr lang="ru-RU" sz="1700" dirty="0"/>
              <a:t>, </a:t>
            </a:r>
            <a:r>
              <a:rPr lang="ru-RU" sz="1700" dirty="0" err="1"/>
              <a:t>гнучкою</a:t>
            </a:r>
            <a:r>
              <a:rPr lang="ru-RU" sz="1700" dirty="0"/>
              <a:t>, </a:t>
            </a:r>
            <a:r>
              <a:rPr lang="ru-RU" sz="1700" dirty="0" err="1"/>
              <a:t>справжньою</a:t>
            </a:r>
            <a:r>
              <a:rPr lang="ru-RU" sz="1700" dirty="0"/>
              <a:t>. Робота </a:t>
            </a:r>
            <a:r>
              <a:rPr lang="ru-RU" sz="1700" dirty="0" err="1"/>
              <a:t>вихователя</a:t>
            </a:r>
            <a:r>
              <a:rPr lang="ru-RU" sz="1700" dirty="0"/>
              <a:t> — </a:t>
            </a:r>
            <a:r>
              <a:rPr lang="ru-RU" sz="1700" dirty="0" err="1"/>
              <a:t>це</a:t>
            </a:r>
            <a:r>
              <a:rPr lang="ru-RU" sz="1700" dirty="0"/>
              <a:t> </a:t>
            </a:r>
            <a:r>
              <a:rPr lang="ru-RU" sz="1700" dirty="0" err="1"/>
              <a:t>щоденна</a:t>
            </a:r>
            <a:r>
              <a:rPr lang="ru-RU" sz="1700" dirty="0"/>
              <a:t> </a:t>
            </a:r>
            <a:r>
              <a:rPr lang="ru-RU" sz="1700" dirty="0" err="1"/>
              <a:t>праця</a:t>
            </a:r>
            <a:r>
              <a:rPr lang="ru-RU" sz="1700" dirty="0"/>
              <a:t> </a:t>
            </a:r>
            <a:r>
              <a:rPr lang="ru-RU" sz="1700" dirty="0" err="1"/>
              <a:t>серця</a:t>
            </a:r>
            <a:r>
              <a:rPr lang="ru-RU" sz="1700" dirty="0"/>
              <a:t>, яка, </a:t>
            </a:r>
            <a:r>
              <a:rPr lang="ru-RU" sz="1700" dirty="0" err="1"/>
              <a:t>хоч</a:t>
            </a:r>
            <a:r>
              <a:rPr lang="ru-RU" sz="1700" dirty="0"/>
              <a:t> і не </a:t>
            </a:r>
            <a:r>
              <a:rPr lang="ru-RU" sz="1700" dirty="0" err="1"/>
              <a:t>завжди</a:t>
            </a:r>
            <a:r>
              <a:rPr lang="ru-RU" sz="1700" dirty="0"/>
              <a:t> </a:t>
            </a:r>
            <a:r>
              <a:rPr lang="ru-RU" sz="1700" dirty="0" err="1"/>
              <a:t>помітна</a:t>
            </a:r>
            <a:r>
              <a:rPr lang="ru-RU" sz="1700" dirty="0"/>
              <a:t>, але </a:t>
            </a:r>
            <a:r>
              <a:rPr lang="ru-RU" sz="1700" dirty="0" err="1"/>
              <a:t>надзвичайно</a:t>
            </a:r>
            <a:r>
              <a:rPr lang="ru-RU" sz="1700" dirty="0"/>
              <a:t> </a:t>
            </a:r>
            <a:r>
              <a:rPr lang="ru-RU" sz="1700" dirty="0" err="1"/>
              <a:t>важлива</a:t>
            </a:r>
            <a:r>
              <a:rPr lang="ru-RU" sz="1700" dirty="0"/>
              <a:t>.</a:t>
            </a:r>
          </a:p>
          <a:p>
            <a:pPr marL="0" indent="0">
              <a:buNone/>
            </a:pPr>
            <a:r>
              <a:rPr lang="ru-RU" sz="1700" dirty="0" smtClean="0"/>
              <a:t>Я </a:t>
            </a:r>
            <a:r>
              <a:rPr lang="ru-RU" sz="1700" dirty="0" err="1"/>
              <a:t>переконана</a:t>
            </a:r>
            <a:r>
              <a:rPr lang="ru-RU" sz="1700" dirty="0"/>
              <a:t>: </a:t>
            </a:r>
            <a:r>
              <a:rPr lang="ru-RU" sz="1700" dirty="0" err="1"/>
              <a:t>вихователь</a:t>
            </a:r>
            <a:r>
              <a:rPr lang="ru-RU" sz="1700" dirty="0"/>
              <a:t> — </a:t>
            </a:r>
            <a:r>
              <a:rPr lang="ru-RU" sz="1700" dirty="0" err="1"/>
              <a:t>це</a:t>
            </a:r>
            <a:r>
              <a:rPr lang="ru-RU" sz="1700" dirty="0"/>
              <a:t> той, </a:t>
            </a:r>
            <a:r>
              <a:rPr lang="ru-RU" sz="1700" dirty="0" err="1"/>
              <a:t>хто</a:t>
            </a:r>
            <a:r>
              <a:rPr lang="ru-RU" sz="1700" dirty="0"/>
              <a:t> </a:t>
            </a:r>
            <a:r>
              <a:rPr lang="ru-RU" sz="1700" dirty="0" err="1"/>
              <a:t>сіє</a:t>
            </a:r>
            <a:r>
              <a:rPr lang="ru-RU" sz="1700" dirty="0"/>
              <a:t> зерна добра в </a:t>
            </a:r>
            <a:r>
              <a:rPr lang="ru-RU" sz="1700" dirty="0" err="1"/>
              <a:t>душі</a:t>
            </a:r>
            <a:r>
              <a:rPr lang="ru-RU" sz="1700" dirty="0"/>
              <a:t> </a:t>
            </a:r>
            <a:r>
              <a:rPr lang="ru-RU" sz="1700" dirty="0" err="1"/>
              <a:t>дитини</a:t>
            </a:r>
            <a:r>
              <a:rPr lang="ru-RU" sz="1700" dirty="0"/>
              <a:t>. І </a:t>
            </a:r>
            <a:r>
              <a:rPr lang="ru-RU" sz="1700" dirty="0" err="1"/>
              <a:t>саме</a:t>
            </a:r>
            <a:r>
              <a:rPr lang="ru-RU" sz="1700" dirty="0"/>
              <a:t> </a:t>
            </a:r>
            <a:r>
              <a:rPr lang="ru-RU" sz="1700" dirty="0" err="1"/>
              <a:t>від</a:t>
            </a:r>
            <a:r>
              <a:rPr lang="ru-RU" sz="1700" dirty="0"/>
              <a:t> нас, </a:t>
            </a:r>
            <a:r>
              <a:rPr lang="ru-RU" sz="1700" dirty="0" err="1"/>
              <a:t>педагогів</a:t>
            </a:r>
            <a:r>
              <a:rPr lang="ru-RU" sz="1700" dirty="0"/>
              <a:t>, </a:t>
            </a:r>
            <a:r>
              <a:rPr lang="ru-RU" sz="1700" dirty="0" err="1"/>
              <a:t>залежить</a:t>
            </a:r>
            <a:r>
              <a:rPr lang="ru-RU" sz="1700" dirty="0"/>
              <a:t>, </a:t>
            </a:r>
            <a:r>
              <a:rPr lang="ru-RU" sz="1700" dirty="0" err="1"/>
              <a:t>яким</a:t>
            </a:r>
            <a:r>
              <a:rPr lang="ru-RU" sz="1700" dirty="0"/>
              <a:t> буде завтра.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9566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9578"/>
            <a:ext cx="10381979" cy="754822"/>
          </a:xfrm>
        </p:spPr>
        <p:txBody>
          <a:bodyPr/>
          <a:lstStyle/>
          <a:p>
            <a:r>
              <a:rPr lang="en-US" b="1" dirty="0" smtClean="0"/>
              <a:t>            </a:t>
            </a:r>
            <a:r>
              <a:rPr lang="uk-UA" sz="2800" dirty="0" smtClean="0">
                <a:solidFill>
                  <a:schemeClr val="tx1"/>
                </a:solidFill>
              </a:rPr>
              <a:t>Відомості </a:t>
            </a:r>
            <a:r>
              <a:rPr lang="uk-UA" sz="2800" dirty="0">
                <a:solidFill>
                  <a:schemeClr val="tx1"/>
                </a:solidFill>
              </a:rPr>
              <a:t>про </a:t>
            </a:r>
            <a:r>
              <a:rPr lang="uk-UA" sz="2800" dirty="0" smtClean="0">
                <a:solidFill>
                  <a:schemeClr val="tx1"/>
                </a:solidFill>
              </a:rPr>
              <a:t>підвищення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uk-UA" sz="2800" dirty="0" smtClean="0">
                <a:solidFill>
                  <a:schemeClr val="tx1"/>
                </a:solidFill>
              </a:rPr>
              <a:t>кваліфікації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2229" y="2220686"/>
            <a:ext cx="10159999" cy="153481"/>
          </a:xfrm>
        </p:spPr>
        <p:txBody>
          <a:bodyPr>
            <a:normAutofit fontScale="25000" lnSpcReduction="20000"/>
          </a:bodyPr>
          <a:lstStyle/>
          <a:p>
            <a:r>
              <a:rPr lang="en-US" dirty="0" smtClean="0"/>
              <a:t>                                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97542" y="1282700"/>
            <a:ext cx="9217958" cy="1961634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uk-UA" b="1" dirty="0" smtClean="0"/>
              <a:t> </a:t>
            </a:r>
            <a:r>
              <a:rPr lang="uk-UA" sz="16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Курси підвищення кваліфікації: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 Чернігівському обласному інституті післядипломної педагогічної освіти імені К.Д. Ушинського від  06 .</a:t>
            </a:r>
            <a:r>
              <a:rPr lang="uk-UA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02.- 03.03.2023р</a:t>
            </a: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.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uk-UA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Свідоцтво  25 </a:t>
            </a:r>
            <a:r>
              <a:rPr lang="uk-UA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ПК02139222/001385-23</a:t>
            </a:r>
            <a:endParaRPr lang="en-US" b="1" dirty="0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918461"/>
              </p:ext>
            </p:extLst>
          </p:nvPr>
        </p:nvGraphicFramePr>
        <p:xfrm>
          <a:off x="2971800" y="2990176"/>
          <a:ext cx="3635926" cy="2839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Acrobat Document" r:id="rId3" imgW="6857848" imgH="5143314" progId="AcroExch.Document.7">
                  <p:embed/>
                </p:oleObj>
              </mc:Choice>
              <mc:Fallback>
                <p:oleObj name="Acrobat Document" r:id="rId3" imgW="6857848" imgH="514331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71800" y="2990176"/>
                        <a:ext cx="3635926" cy="2839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5846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116293"/>
              </p:ext>
            </p:extLst>
          </p:nvPr>
        </p:nvGraphicFramePr>
        <p:xfrm>
          <a:off x="319368" y="724171"/>
          <a:ext cx="11174133" cy="693869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1197">
                  <a:extLst>
                    <a:ext uri="{9D8B030D-6E8A-4147-A177-3AD203B41FA5}">
                      <a16:colId xmlns:a16="http://schemas.microsoft.com/office/drawing/2014/main" val="136359547"/>
                    </a:ext>
                  </a:extLst>
                </a:gridCol>
                <a:gridCol w="1270009">
                  <a:extLst>
                    <a:ext uri="{9D8B030D-6E8A-4147-A177-3AD203B41FA5}">
                      <a16:colId xmlns:a16="http://schemas.microsoft.com/office/drawing/2014/main" val="2745861614"/>
                    </a:ext>
                  </a:extLst>
                </a:gridCol>
                <a:gridCol w="1981228">
                  <a:extLst>
                    <a:ext uri="{9D8B030D-6E8A-4147-A177-3AD203B41FA5}">
                      <a16:colId xmlns:a16="http://schemas.microsoft.com/office/drawing/2014/main" val="54421021"/>
                    </a:ext>
                  </a:extLst>
                </a:gridCol>
                <a:gridCol w="4903845">
                  <a:extLst>
                    <a:ext uri="{9D8B030D-6E8A-4147-A177-3AD203B41FA5}">
                      <a16:colId xmlns:a16="http://schemas.microsoft.com/office/drawing/2014/main" val="293096271"/>
                    </a:ext>
                  </a:extLst>
                </a:gridCol>
                <a:gridCol w="1238953">
                  <a:extLst>
                    <a:ext uri="{9D8B030D-6E8A-4147-A177-3AD203B41FA5}">
                      <a16:colId xmlns:a16="http://schemas.microsoft.com/office/drawing/2014/main" val="900320908"/>
                    </a:ext>
                  </a:extLst>
                </a:gridCol>
                <a:gridCol w="1358901">
                  <a:extLst>
                    <a:ext uri="{9D8B030D-6E8A-4147-A177-3AD203B41FA5}">
                      <a16:colId xmlns:a16="http://schemas.microsoft.com/office/drawing/2014/main" val="2639688814"/>
                    </a:ext>
                  </a:extLst>
                </a:gridCol>
              </a:tblGrid>
              <a:tr h="777377"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№</a:t>
                      </a:r>
                    </a:p>
                    <a:p>
                      <a:r>
                        <a:rPr lang="uk-UA" sz="1600" b="0" dirty="0" smtClean="0"/>
                        <a:t>п/п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Вид</a:t>
                      </a:r>
                    </a:p>
                    <a:p>
                      <a:r>
                        <a:rPr lang="uk-UA" sz="1600" b="0" dirty="0" smtClean="0"/>
                        <a:t>документа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Номер документа</a:t>
                      </a:r>
                    </a:p>
                    <a:p>
                      <a:r>
                        <a:rPr lang="uk-UA" sz="1600" b="0" dirty="0" smtClean="0"/>
                        <a:t>Дата видачі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>
                          <a:solidFill>
                            <a:srgbClr val="C00000"/>
                          </a:solidFill>
                        </a:rPr>
                        <a:t>  </a:t>
                      </a:r>
                      <a:r>
                        <a:rPr lang="uk-UA" sz="1600" b="0" dirty="0" smtClean="0">
                          <a:solidFill>
                            <a:schemeClr val="bg1"/>
                          </a:solidFill>
                        </a:rPr>
                        <a:t>Назва курсів або     </a:t>
                      </a:r>
                      <a:r>
                        <a:rPr lang="uk-UA" sz="16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uk-UA" sz="1600" b="0" dirty="0" smtClean="0">
                          <a:solidFill>
                            <a:schemeClr val="bg1"/>
                          </a:solidFill>
                        </a:rPr>
                        <a:t>додаткової</a:t>
                      </a:r>
                    </a:p>
                    <a:p>
                      <a:r>
                        <a:rPr lang="uk-UA" sz="1600" b="0" dirty="0" smtClean="0">
                          <a:solidFill>
                            <a:schemeClr val="bg1"/>
                          </a:solidFill>
                        </a:rPr>
                        <a:t>      освіти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Кількість годин навчання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Місце навчання</a:t>
                      </a:r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341255"/>
                  </a:ext>
                </a:extLst>
              </a:tr>
              <a:tr h="505999"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1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Свідоцтво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№ 268736565417</a:t>
                      </a:r>
                    </a:p>
                    <a:p>
                      <a:r>
                        <a:rPr lang="uk-UA" sz="1400" b="0" smtClean="0"/>
                        <a:t>17.11.2023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«Атестація педагогів 2024, ЄАС : як це працює. Питання-відповіді.</a:t>
                      </a:r>
                      <a:r>
                        <a:rPr lang="en-US" sz="1400" b="0" dirty="0" smtClean="0"/>
                        <a:t> </a:t>
                      </a:r>
                      <a:r>
                        <a:rPr lang="uk-UA" sz="1400" b="0" dirty="0" smtClean="0"/>
                        <a:t>Ваші пропозиції.»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="0" dirty="0" smtClean="0"/>
                        <a:t>1 год.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ЄАС</a:t>
                      </a:r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782602"/>
                  </a:ext>
                </a:extLst>
              </a:tr>
              <a:tr h="777377"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2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Сертифікат 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ЄДРПОУ 39598867 ,23.02.2025 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Протидія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та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попередження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булінгу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цькуванню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 в закладах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освіти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 год.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2"/>
                        </a:rPr>
                        <a:t>prometheus.org.ua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749511"/>
                  </a:ext>
                </a:extLst>
              </a:tr>
              <a:tr h="866152"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3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Сертифікат 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ea typeface="+mn-ea"/>
                          <a:cs typeface="+mn-cs"/>
                        </a:rPr>
                        <a:t>0154/25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ea typeface="+mn-ea"/>
                          <a:cs typeface="+mn-cs"/>
                        </a:rPr>
                        <a:t>27.02.2025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ea typeface="+mn-ea"/>
                        <a:cs typeface="+mn-cs"/>
                      </a:endParaRPr>
                    </a:p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ea typeface="+mn-ea"/>
                          <a:cs typeface="+mn-cs"/>
                        </a:rPr>
                        <a:t>“</a:t>
                      </a: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Актуальні питання розвитку освіти в умовах воєнного стану”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год.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УДУ імені Михайла Драгоманова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623426"/>
                  </a:ext>
                </a:extLst>
              </a:tr>
              <a:tr h="719794"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4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Сертифікат 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/>
                        <a:t>№9787148895523476615 </a:t>
                      </a:r>
                      <a:r>
                        <a:rPr lang="ru-RU" sz="1600" b="0" dirty="0" smtClean="0"/>
                        <a:t>01.05.2025</a:t>
                      </a:r>
                    </a:p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«STEM –навчання. Впровадження для вихователів.»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№ 9787148895523476615, 01.05.2025 р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30 год.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ІППО</a:t>
                      </a:r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119565"/>
                  </a:ext>
                </a:extLst>
              </a:tr>
              <a:tr h="926135"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5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 </a:t>
                      </a: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Свідоцтво</a:t>
                      </a:r>
                      <a:endParaRPr lang="ru-RU" sz="1600" b="0" dirty="0" smtClean="0"/>
                    </a:p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№9443865248454438793 </a:t>
                      </a: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01.05.2025 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 Тренажери для мозку». Вправи на розвиток уваги, </a:t>
                      </a:r>
                      <a:r>
                        <a:rPr lang="uk-UA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пам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uk-UA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яті,мислення.Вихователь</a:t>
                      </a: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№9443865248454438793 , 01.05.2025 р</a:t>
                      </a: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30 год.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ІППО</a:t>
                      </a:r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006050"/>
                  </a:ext>
                </a:extLst>
              </a:tr>
              <a:tr h="813910"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6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Свідоцтво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0" dirty="0" smtClean="0"/>
                        <a:t>№ ДН 41682253/27828-25</a:t>
                      </a:r>
                      <a:endParaRPr lang="ru-RU" sz="1200" b="0" dirty="0" smtClean="0"/>
                    </a:p>
                    <a:p>
                      <a:r>
                        <a:rPr lang="uk-UA" sz="1600" b="0" dirty="0" smtClean="0"/>
                        <a:t>05.08.2025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 Цифрова грамотність педагога. Штучний інтелект в освіті»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3 год.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ЄАС</a:t>
                      </a:r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909377"/>
                  </a:ext>
                </a:extLst>
              </a:tr>
              <a:tr h="592008"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7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Свідоцтво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377/18830</a:t>
                      </a:r>
                    </a:p>
                    <a:p>
                      <a:r>
                        <a:rPr lang="uk-UA" sz="1600" b="0" dirty="0" smtClean="0"/>
                        <a:t>08.10.2025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« Безпечний контент у цифровому світі: виклики та рішення для освіти»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3 год.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ЄАС</a:t>
                      </a:r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942864"/>
                  </a:ext>
                </a:extLst>
              </a:tr>
              <a:tr h="777377">
                <a:tc>
                  <a:txBody>
                    <a:bodyPr/>
                    <a:lstStyle/>
                    <a:p>
                      <a:endParaRPr lang="uk-UA" sz="1600" b="0" dirty="0" smtClean="0"/>
                    </a:p>
                    <a:p>
                      <a:endParaRPr lang="uk-UA" sz="1600" b="0" dirty="0" smtClean="0"/>
                    </a:p>
                    <a:p>
                      <a:endParaRPr lang="uk-UA" sz="16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883728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234" y="190500"/>
            <a:ext cx="10117666" cy="1193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       </a:t>
            </a:r>
            <a:r>
              <a:rPr lang="uk-UA" sz="3200" dirty="0" smtClean="0">
                <a:solidFill>
                  <a:schemeClr val="tx1"/>
                </a:solidFill>
              </a:rPr>
              <a:t>          </a:t>
            </a:r>
            <a:r>
              <a:rPr lang="uk-UA" sz="2800" dirty="0" smtClean="0">
                <a:solidFill>
                  <a:schemeClr val="tx1"/>
                </a:solidFill>
              </a:rPr>
              <a:t>Підвищення кваліфікації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24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691591"/>
              </p:ext>
            </p:extLst>
          </p:nvPr>
        </p:nvGraphicFramePr>
        <p:xfrm>
          <a:off x="677335" y="495300"/>
          <a:ext cx="11106055" cy="615544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4300">
                  <a:extLst>
                    <a:ext uri="{9D8B030D-6E8A-4147-A177-3AD203B41FA5}">
                      <a16:colId xmlns:a16="http://schemas.microsoft.com/office/drawing/2014/main" val="136359547"/>
                    </a:ext>
                  </a:extLst>
                </a:gridCol>
                <a:gridCol w="1448047">
                  <a:extLst>
                    <a:ext uri="{9D8B030D-6E8A-4147-A177-3AD203B41FA5}">
                      <a16:colId xmlns:a16="http://schemas.microsoft.com/office/drawing/2014/main" val="2745861614"/>
                    </a:ext>
                  </a:extLst>
                </a:gridCol>
                <a:gridCol w="1597713">
                  <a:extLst>
                    <a:ext uri="{9D8B030D-6E8A-4147-A177-3AD203B41FA5}">
                      <a16:colId xmlns:a16="http://schemas.microsoft.com/office/drawing/2014/main" val="54421021"/>
                    </a:ext>
                  </a:extLst>
                </a:gridCol>
                <a:gridCol w="4715203">
                  <a:extLst>
                    <a:ext uri="{9D8B030D-6E8A-4147-A177-3AD203B41FA5}">
                      <a16:colId xmlns:a16="http://schemas.microsoft.com/office/drawing/2014/main" val="293096271"/>
                    </a:ext>
                  </a:extLst>
                </a:gridCol>
                <a:gridCol w="1267294">
                  <a:extLst>
                    <a:ext uri="{9D8B030D-6E8A-4147-A177-3AD203B41FA5}">
                      <a16:colId xmlns:a16="http://schemas.microsoft.com/office/drawing/2014/main" val="900320908"/>
                    </a:ext>
                  </a:extLst>
                </a:gridCol>
                <a:gridCol w="1473498">
                  <a:extLst>
                    <a:ext uri="{9D8B030D-6E8A-4147-A177-3AD203B41FA5}">
                      <a16:colId xmlns:a16="http://schemas.microsoft.com/office/drawing/2014/main" val="2639688814"/>
                    </a:ext>
                  </a:extLst>
                </a:gridCol>
              </a:tblGrid>
              <a:tr h="610926"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№</a:t>
                      </a:r>
                    </a:p>
                    <a:p>
                      <a:r>
                        <a:rPr lang="uk-UA" sz="1200" dirty="0" smtClean="0"/>
                        <a:t>п/п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100" dirty="0" smtClean="0"/>
                        <a:t>Вид</a:t>
                      </a:r>
                    </a:p>
                    <a:p>
                      <a:r>
                        <a:rPr lang="uk-UA" sz="1100" dirty="0" smtClean="0"/>
                        <a:t>документа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Номер документа</a:t>
                      </a:r>
                    </a:p>
                    <a:p>
                      <a:r>
                        <a:rPr lang="uk-UA" sz="1200" dirty="0" smtClean="0"/>
                        <a:t>Дата видачі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700" dirty="0" smtClean="0">
                          <a:solidFill>
                            <a:srgbClr val="C00000"/>
                          </a:solidFill>
                        </a:rPr>
                        <a:t>  </a:t>
                      </a:r>
                      <a:r>
                        <a:rPr lang="uk-UA" sz="1200" dirty="0" smtClean="0">
                          <a:solidFill>
                            <a:schemeClr val="bg1"/>
                          </a:solidFill>
                        </a:rPr>
                        <a:t>Назва курсів або     </a:t>
                      </a:r>
                      <a:r>
                        <a:rPr lang="uk-UA" sz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uk-UA" sz="1200" dirty="0" smtClean="0">
                          <a:solidFill>
                            <a:schemeClr val="bg1"/>
                          </a:solidFill>
                        </a:rPr>
                        <a:t>додаткової</a:t>
                      </a:r>
                    </a:p>
                    <a:p>
                      <a:r>
                        <a:rPr lang="uk-UA" sz="1200" dirty="0" smtClean="0">
                          <a:solidFill>
                            <a:schemeClr val="bg1"/>
                          </a:solidFill>
                        </a:rPr>
                        <a:t>      освіти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Кількість годин навчання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Місце навчання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341255"/>
                  </a:ext>
                </a:extLst>
              </a:tr>
              <a:tr h="916290"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1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Сертифікат 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#C0069128805  02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.09. 2024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Якісне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освітнє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середовище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дитячого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садка»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 кредиту ЄКТС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Дія Освіта</a:t>
                      </a:r>
                    </a:p>
                    <a:p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НАДС</a:t>
                      </a:r>
                    </a:p>
                    <a:p>
                      <a:r>
                        <a:rPr lang="en-US" sz="1600" b="0" dirty="0" smtClean="0"/>
                        <a:t>UNICEF</a:t>
                      </a:r>
                      <a:endParaRPr lang="uk-UA" sz="16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749511"/>
                  </a:ext>
                </a:extLst>
              </a:tr>
              <a:tr h="785476"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2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Сертифікат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№ 1239  ( з 02.12.2024 - 05.12.2024)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курс « Школа </a:t>
                      </a:r>
                      <a:r>
                        <a:rPr lang="ru-RU" sz="1600" b="0" dirty="0" err="1" smtClean="0"/>
                        <a:t>благодійності</a:t>
                      </a:r>
                      <a:r>
                        <a:rPr lang="ru-RU" sz="1600" b="0" dirty="0" smtClean="0"/>
                        <a:t>. </a:t>
                      </a:r>
                      <a:r>
                        <a:rPr lang="ru-RU" sz="1600" b="0" dirty="0" err="1" smtClean="0"/>
                        <a:t>Інклюзія</a:t>
                      </a:r>
                      <a:r>
                        <a:rPr lang="ru-RU" sz="1600" b="0" dirty="0" smtClean="0"/>
                        <a:t>», </a:t>
                      </a:r>
                      <a:r>
                        <a:rPr lang="ru-RU" sz="1600" b="0" dirty="0" err="1" smtClean="0"/>
                        <a:t>Київ</a:t>
                      </a:r>
                      <a:r>
                        <a:rPr lang="ru-RU" sz="1600" b="0" dirty="0" smtClean="0"/>
                        <a:t> 2024 р. НБУ, ТАЛАН  № 1239  ( з 02.12.2024 - 05.12.2024)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12 год </a:t>
                      </a:r>
                      <a:r>
                        <a:rPr lang="uk-UA" sz="1600" b="0" baseline="0" dirty="0" smtClean="0"/>
                        <a:t> (0,4 кредиту ЄКТС)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НБУ, ТАЛАН </a:t>
                      </a:r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623426"/>
                  </a:ext>
                </a:extLst>
              </a:tr>
              <a:tr h="1204268"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3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Сертифікат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9ba23761726f5ebd</a:t>
                      </a:r>
                      <a:endParaRPr lang="uk-UA" sz="1600" b="0" dirty="0" smtClean="0"/>
                    </a:p>
                    <a:p>
                      <a:r>
                        <a:rPr lang="en-US" sz="1600" b="0" dirty="0" smtClean="0"/>
                        <a:t>10.05.2025</a:t>
                      </a:r>
                    </a:p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« </a:t>
                      </a:r>
                      <a:r>
                        <a:rPr lang="ru-RU" sz="1600" b="0" dirty="0" err="1" smtClean="0"/>
                        <a:t>Інклюзія</a:t>
                      </a:r>
                      <a:r>
                        <a:rPr lang="ru-RU" sz="1600" b="0" dirty="0" smtClean="0"/>
                        <a:t> в </a:t>
                      </a:r>
                      <a:r>
                        <a:rPr lang="ru-RU" sz="1600" b="0" dirty="0" err="1" smtClean="0"/>
                        <a:t>дії</a:t>
                      </a:r>
                      <a:r>
                        <a:rPr lang="ru-RU" sz="1600" b="0" dirty="0" smtClean="0"/>
                        <a:t>: </a:t>
                      </a:r>
                      <a:r>
                        <a:rPr lang="ru-RU" sz="1600" b="0" dirty="0" err="1" smtClean="0"/>
                        <a:t>розробка</a:t>
                      </a:r>
                      <a:r>
                        <a:rPr lang="ru-RU" sz="1600" b="0" dirty="0" smtClean="0"/>
                        <a:t> та </a:t>
                      </a:r>
                      <a:r>
                        <a:rPr lang="ru-RU" sz="1600" b="0" dirty="0" err="1" smtClean="0"/>
                        <a:t>реалізація</a:t>
                      </a:r>
                      <a:r>
                        <a:rPr lang="ru-RU" sz="1600" b="0" dirty="0" smtClean="0"/>
                        <a:t> ІПР»,  ГО « ТВОЇ КРОКИ» ЄДРПОУ 45015462 КВЕД 85.59,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4 год.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/>
                        <a:t>ГО « ТВОЇ КРОКИ» ЄДРПОУ 45015462 КВЕД 85.59,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119565"/>
                  </a:ext>
                </a:extLst>
              </a:tr>
              <a:tr h="785476"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4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b="0" dirty="0" smtClean="0"/>
                        <a:t>Сертифікат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27.05.2025</a:t>
                      </a:r>
                    </a:p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« Перша </a:t>
                      </a:r>
                      <a:r>
                        <a:rPr lang="ru-RU" sz="1600" b="0" dirty="0" err="1" smtClean="0"/>
                        <a:t>психологічна</a:t>
                      </a:r>
                      <a:r>
                        <a:rPr lang="ru-RU" sz="1600" b="0" dirty="0" smtClean="0"/>
                        <a:t> </a:t>
                      </a:r>
                      <a:r>
                        <a:rPr lang="ru-RU" sz="1600" b="0" dirty="0" err="1" smtClean="0"/>
                        <a:t>допомога</a:t>
                      </a:r>
                      <a:r>
                        <a:rPr lang="ru-RU" sz="1600" b="0" dirty="0" smtClean="0"/>
                        <a:t>»  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PROMETHEOS</a:t>
                      </a:r>
                      <a:r>
                        <a:rPr lang="uk-UA" sz="1600" b="0" dirty="0" smtClean="0"/>
                        <a:t>   </a:t>
                      </a:r>
                      <a:r>
                        <a:rPr lang="en-US" sz="1600" b="0" dirty="0" smtClean="0"/>
                        <a:t> </a:t>
                      </a:r>
                      <a:r>
                        <a:rPr lang="uk-UA" sz="1600" b="0" dirty="0" smtClean="0"/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2"/>
                        </a:rPr>
                        <a:t>prometheus.org.ua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006050"/>
                  </a:ext>
                </a:extLst>
              </a:tr>
              <a:tr h="1192760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5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ru-RU" sz="1600" b="0" dirty="0" err="1" smtClean="0"/>
                        <a:t>ертификат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#D0001390544, 17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серпня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2025 </a:t>
                      </a:r>
                    </a:p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/>
                        <a:t>  « </a:t>
                      </a:r>
                      <a:r>
                        <a:rPr lang="ru-RU" sz="1600" b="0" dirty="0" err="1" smtClean="0"/>
                        <a:t>Цифрограм</a:t>
                      </a:r>
                      <a:r>
                        <a:rPr lang="ru-RU" sz="1600" b="0" dirty="0" smtClean="0"/>
                        <a:t> для </a:t>
                      </a:r>
                      <a:r>
                        <a:rPr lang="ru-RU" sz="1600" b="0" dirty="0" err="1" smtClean="0"/>
                        <a:t>вчителів</a:t>
                      </a:r>
                      <a:r>
                        <a:rPr lang="ru-RU" sz="1600" b="0" dirty="0" smtClean="0"/>
                        <a:t>» </a:t>
                      </a:r>
                      <a:r>
                        <a:rPr kumimoji="0" lang="ru-RU" sz="140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563C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https://mail.ukr.net/desktop/u0/readmsg/inbox/17578731652573225960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0" dirty="0" smtClean="0"/>
                        <a:t>Дія Освіта Міністерство цифрової трансформації України</a:t>
                      </a:r>
                      <a:endParaRPr lang="ru-RU" sz="1200" b="0" dirty="0" smtClean="0"/>
                    </a:p>
                    <a:p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909377"/>
                  </a:ext>
                </a:extLst>
              </a:tr>
              <a:tr h="499205">
                <a:tc>
                  <a:txBody>
                    <a:bodyPr/>
                    <a:lstStyle/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942864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10117666" cy="1193800"/>
          </a:xfrm>
        </p:spPr>
        <p:txBody>
          <a:bodyPr>
            <a:normAutofit/>
          </a:bodyPr>
          <a:lstStyle/>
          <a:p>
            <a:pPr lvl="0" defTabSz="914400">
              <a:spcBef>
                <a:spcPts val="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      </a:t>
            </a:r>
            <a:r>
              <a:rPr lang="uk-UA" sz="3200" dirty="0" smtClean="0">
                <a:solidFill>
                  <a:schemeClr val="tx1"/>
                </a:solidFill>
              </a:rPr>
              <a:t>                         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uk-UA" sz="2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Самоосвіта</a:t>
            </a: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0" y="4991442"/>
            <a:ext cx="501962" cy="71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10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800" y="190500"/>
            <a:ext cx="8890000" cy="660400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</a:pPr>
            <a:r>
              <a:rPr lang="uk-UA" sz="18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        </a:t>
            </a:r>
            <a:r>
              <a:rPr lang="uk-UA" sz="31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Мої нагороди:</a:t>
            </a:r>
            <a:r>
              <a:rPr lang="ru-RU" sz="18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                </a:t>
            </a:r>
            <a:r>
              <a:rPr lang="en-US" b="1" dirty="0" smtClean="0"/>
              <a:t>         </a:t>
            </a:r>
            <a:r>
              <a:rPr lang="uk-UA" b="1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5538" y="937697"/>
            <a:ext cx="7329394" cy="55752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sz="14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90C226"/>
              </a:buClr>
            </a:pP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uk-UA" sz="1600" dirty="0" smtClean="0">
                <a:solidFill>
                  <a:schemeClr val="tx1"/>
                </a:solidFill>
              </a:rPr>
              <a:t>2019 </a:t>
            </a:r>
            <a:r>
              <a:rPr lang="uk-UA" sz="1600" dirty="0">
                <a:solidFill>
                  <a:schemeClr val="tx1"/>
                </a:solidFill>
              </a:rPr>
              <a:t>р</a:t>
            </a:r>
            <a:r>
              <a:rPr lang="uk-UA" sz="1600" dirty="0" smtClean="0">
                <a:solidFill>
                  <a:schemeClr val="tx1"/>
                </a:solidFill>
              </a:rPr>
              <a:t>. </a:t>
            </a:r>
            <a:r>
              <a:rPr lang="uk-UA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ПОЧЕСНА ГРАМОТА КИКОНАВЧОГО КОМІТЕТУ ПРИЛУЦЬКОЇ МІСЬКОЇ </a:t>
            </a:r>
            <a:r>
              <a:rPr lang="uk-UA" sz="16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РАДИ </a:t>
            </a:r>
            <a:r>
              <a:rPr lang="uk-UA" sz="1600" dirty="0" smtClean="0">
                <a:solidFill>
                  <a:schemeClr val="tx1"/>
                </a:solidFill>
              </a:rPr>
              <a:t>за </a:t>
            </a:r>
            <a:r>
              <a:rPr lang="uk-UA" sz="1600" dirty="0">
                <a:solidFill>
                  <a:schemeClr val="tx1"/>
                </a:solidFill>
              </a:rPr>
              <a:t>сумлінну працю, плідну педагогічну діяльність та з нагоди Дня працівників освіти.</a:t>
            </a:r>
            <a:endParaRPr lang="ru-RU" sz="1600" dirty="0">
              <a:solidFill>
                <a:schemeClr val="tx1"/>
              </a:solidFill>
            </a:endParaRPr>
          </a:p>
          <a:p>
            <a:pPr>
              <a:buClr>
                <a:srgbClr val="90C226"/>
              </a:buClr>
            </a:pP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uk-UA" sz="1600" dirty="0" smtClean="0">
                <a:solidFill>
                  <a:schemeClr val="tx1"/>
                </a:solidFill>
              </a:rPr>
              <a:t>2021 </a:t>
            </a:r>
            <a:r>
              <a:rPr lang="uk-UA" sz="1600" dirty="0">
                <a:solidFill>
                  <a:schemeClr val="tx1"/>
                </a:solidFill>
              </a:rPr>
              <a:t>р</a:t>
            </a:r>
            <a:r>
              <a:rPr lang="uk-UA" sz="1600" dirty="0" smtClean="0">
                <a:solidFill>
                  <a:schemeClr val="tx1"/>
                </a:solidFill>
              </a:rPr>
              <a:t>. </a:t>
            </a:r>
            <a:r>
              <a:rPr lang="uk-UA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ПОЧЕСНА ГРАМОТА КИКОНАВЧОГО КОМІТЕТУ ПРИЛУЦЬКОЇ МІСЬКОЇ </a:t>
            </a:r>
            <a:r>
              <a:rPr lang="uk-UA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РАДИ</a:t>
            </a:r>
            <a:r>
              <a:rPr lang="uk-UA" sz="1600" dirty="0" err="1" smtClean="0">
                <a:solidFill>
                  <a:schemeClr val="tx1"/>
                </a:solidFill>
              </a:rPr>
              <a:t>за</a:t>
            </a:r>
            <a:r>
              <a:rPr lang="uk-UA" sz="1600" dirty="0" smtClean="0">
                <a:solidFill>
                  <a:schemeClr val="tx1"/>
                </a:solidFill>
              </a:rPr>
              <a:t> </a:t>
            </a:r>
            <a:r>
              <a:rPr lang="uk-UA" sz="1600" dirty="0">
                <a:solidFill>
                  <a:schemeClr val="tx1"/>
                </a:solidFill>
              </a:rPr>
              <a:t>сумлінну працю, Плідну педагогічну діяльність у справі навчання та виховання підростаючого покоління та з нагоди Міжнародного жіночого дня</a:t>
            </a:r>
            <a:r>
              <a:rPr lang="uk-UA" sz="1600" dirty="0" smtClean="0">
                <a:solidFill>
                  <a:schemeClr val="tx1"/>
                </a:solidFill>
              </a:rPr>
              <a:t>.</a:t>
            </a:r>
            <a:endParaRPr lang="ru-RU" sz="16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2024 р 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Середня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група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№ 2 « Золота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рибка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отримала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грамоту за участь в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Марафоні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добрих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справ у межах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заходів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нагоди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святкування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Всеукраїнського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дня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добрих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справ #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Щедрий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Вівторок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, НБУ,ТАЛАН,  </a:t>
            </a:r>
            <a:r>
              <a:rPr lang="ru-RU" sz="1600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https://talan.bank.gov.ua/get-user-certificate/ayMcmKpuBAvzCtTCGgBm</a:t>
            </a:r>
            <a:endParaRPr lang="ru-RU" sz="16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Clr>
                <a:srgbClr val="90C226"/>
              </a:buClr>
            </a:pPr>
            <a:r>
              <a:rPr lang="uk-UA" sz="16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 р. ПОЧЕСНА ГРАМОТА КИКОНАВЧОГО КОМІТЕТУ ПРИЛУЦЬКОЇ МІСЬКОЇ РАДИ,  за сумлінну працю, вагомий особистий внесок у справу навчання і виховання підростаючого покоління та з нагоди Дня міста, вересень 2025 року.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95232" y="-5290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Рисунок 13" descr="C:\Users\User\Desktop\грамота марафон добрих справ ТАЛАН 20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881" y="4076700"/>
            <a:ext cx="2206519" cy="147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510" y="1292479"/>
            <a:ext cx="1544996" cy="19518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1292479"/>
            <a:ext cx="1608062" cy="2025219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32" y="3610345"/>
            <a:ext cx="1804152" cy="2269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7407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dirty="0" smtClean="0">
                <a:effectLst/>
              </a:rPr>
              <a:t> 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468100" cy="1092200"/>
          </a:xfrm>
        </p:spPr>
        <p:txBody>
          <a:bodyPr>
            <a:normAutofit fontScale="90000"/>
          </a:bodyPr>
          <a:lstStyle/>
          <a:p>
            <a:r>
              <a:rPr lang="uk-UA" sz="3100" dirty="0" smtClean="0">
                <a:solidFill>
                  <a:schemeClr val="tx1"/>
                </a:solidFill>
              </a:rPr>
              <a:t>                          П</a:t>
            </a:r>
            <a:r>
              <a:rPr lang="uk-UA" sz="31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едагогічний вектор:</a:t>
            </a:r>
            <a:r>
              <a:rPr lang="uk-UA" sz="3100" dirty="0" smtClean="0">
                <a:solidFill>
                  <a:schemeClr val="tx1"/>
                </a:solidFill>
              </a:rPr>
              <a:t/>
            </a:r>
            <a:br>
              <a:rPr lang="uk-UA" sz="3100" dirty="0" smtClean="0">
                <a:solidFill>
                  <a:schemeClr val="tx1"/>
                </a:solidFill>
              </a:rPr>
            </a:br>
            <a:r>
              <a:rPr lang="uk-UA" sz="3100" dirty="0" smtClean="0">
                <a:solidFill>
                  <a:schemeClr val="tx1"/>
                </a:solidFill>
              </a:rPr>
              <a:t>  </a:t>
            </a:r>
            <a:r>
              <a:rPr lang="uk-UA" sz="2700" dirty="0" smtClean="0">
                <a:solidFill>
                  <a:schemeClr val="tx1"/>
                </a:solidFill>
              </a:rPr>
              <a:t>« Коректурні таблиці Н. Гавриш у</a:t>
            </a:r>
            <a:r>
              <a:rPr lang="uk-UA" sz="2700" dirty="0">
                <a:solidFill>
                  <a:schemeClr val="tx1"/>
                </a:solidFill>
              </a:rPr>
              <a:t> </a:t>
            </a:r>
            <a:r>
              <a:rPr lang="uk-UA" sz="2700" dirty="0" smtClean="0">
                <a:solidFill>
                  <a:schemeClr val="tx1"/>
                </a:solidFill>
              </a:rPr>
              <a:t>сучасній дошкільній освіті»</a:t>
            </a:r>
            <a:r>
              <a:rPr lang="uk-UA" sz="3200" b="1" dirty="0" smtClean="0"/>
              <a:t/>
            </a:r>
            <a:br>
              <a:rPr lang="uk-UA" sz="3200" b="1" dirty="0" smtClean="0"/>
            </a:br>
            <a:endParaRPr lang="ru-RU" sz="32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3099" y="1181100"/>
            <a:ext cx="3797301" cy="419100"/>
          </a:xfrm>
        </p:spPr>
        <p:txBody>
          <a:bodyPr>
            <a:normAutofit fontScale="25000" lnSpcReduction="20000"/>
          </a:bodyPr>
          <a:lstStyle/>
          <a:p>
            <a:r>
              <a:rPr lang="uk-UA" sz="1800" b="0" dirty="0" smtClean="0"/>
              <a:t>     </a:t>
            </a:r>
          </a:p>
          <a:p>
            <a:endParaRPr lang="uk-UA" sz="1800" b="0" dirty="0" smtClean="0"/>
          </a:p>
          <a:p>
            <a:r>
              <a:rPr lang="uk-UA" sz="5600" b="0" dirty="0" smtClean="0"/>
              <a:t> </a:t>
            </a:r>
            <a:r>
              <a:rPr lang="uk-UA" sz="6400" b="0" dirty="0" smtClean="0">
                <a:solidFill>
                  <a:schemeClr val="tx1"/>
                </a:solidFill>
              </a:rPr>
              <a:t>Початок роботи: 2019 рік                                </a:t>
            </a:r>
            <a:endParaRPr lang="ru-RU" sz="6400" b="0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27000" y="1422400"/>
            <a:ext cx="6222254" cy="510923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uk-UA" b="1" dirty="0" smtClean="0"/>
              <a:t>                                </a:t>
            </a:r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uk-UA" sz="6400" b="1" dirty="0">
                <a:solidFill>
                  <a:schemeClr val="tx1"/>
                </a:solidFill>
              </a:rPr>
              <a:t>Мета: </a:t>
            </a:r>
            <a:r>
              <a:rPr lang="uk-UA" sz="6400" dirty="0">
                <a:solidFill>
                  <a:schemeClr val="tx1"/>
                </a:solidFill>
              </a:rPr>
              <a:t>розширити і поповнити базу методичного матеріалу, дидактичних посібників з питання, пропагувати практичний досвід  серед колег. Удосконалювати педагогічну майстерність. Створювати </a:t>
            </a:r>
            <a:r>
              <a:rPr lang="uk-UA" sz="6400" dirty="0" smtClean="0">
                <a:solidFill>
                  <a:schemeClr val="tx1"/>
                </a:solidFill>
              </a:rPr>
              <a:t>емоційну </a:t>
            </a:r>
            <a:r>
              <a:rPr lang="uk-UA" sz="6400" dirty="0">
                <a:solidFill>
                  <a:schemeClr val="tx1"/>
                </a:solidFill>
              </a:rPr>
              <a:t>позитивну творчу атмосферу на заняттях . Виявити природні нахили та здібності, обдарування у </a:t>
            </a:r>
            <a:r>
              <a:rPr lang="uk-UA" sz="6400" dirty="0" smtClean="0">
                <a:solidFill>
                  <a:schemeClr val="tx1"/>
                </a:solidFill>
              </a:rPr>
              <a:t>дітей.</a:t>
            </a:r>
            <a:r>
              <a:rPr lang="ru-RU" sz="6400" dirty="0">
                <a:solidFill>
                  <a:schemeClr val="tx1"/>
                </a:solidFill>
              </a:rPr>
              <a:t> </a:t>
            </a:r>
            <a:r>
              <a:rPr lang="uk-UA" sz="6400" dirty="0" smtClean="0">
                <a:solidFill>
                  <a:schemeClr val="tx1"/>
                </a:solidFill>
              </a:rPr>
              <a:t>Формувати </a:t>
            </a:r>
            <a:r>
              <a:rPr lang="uk-UA" sz="6400" dirty="0">
                <a:solidFill>
                  <a:schemeClr val="tx1"/>
                </a:solidFill>
              </a:rPr>
              <a:t>у дітей позитивне ставлення, почуття впевненості у своїх можливостях. </a:t>
            </a:r>
            <a:endParaRPr lang="ru-RU" sz="6400" dirty="0">
              <a:solidFill>
                <a:schemeClr val="tx1"/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uk-UA" sz="6400" b="1" dirty="0"/>
              <a:t>Завдання:</a:t>
            </a:r>
            <a:r>
              <a:rPr lang="uk-UA" sz="6400" dirty="0"/>
              <a:t> </a:t>
            </a:r>
            <a:r>
              <a:rPr lang="uk-UA" sz="6400" b="1" dirty="0">
                <a:solidFill>
                  <a:prstClr val="black"/>
                </a:solidFill>
              </a:rPr>
              <a:t>:</a:t>
            </a:r>
            <a:r>
              <a:rPr lang="uk-UA" sz="6400" dirty="0">
                <a:solidFill>
                  <a:prstClr val="black"/>
                </a:solidFill>
              </a:rPr>
              <a:t> виготовити демонстраційний та роздатковий матеріал за інновацією: коректурні таблиці, коректурну рамку та систематизувати добірку коректурних таблиць відповідно блочно – тематичному плануванню.  </a:t>
            </a:r>
            <a:r>
              <a:rPr lang="uk-UA" sz="6400" dirty="0" smtClean="0">
                <a:solidFill>
                  <a:prstClr val="black"/>
                </a:solidFill>
              </a:rPr>
              <a:t>Виготовити </a:t>
            </a:r>
            <a:r>
              <a:rPr lang="uk-UA" sz="6400" dirty="0">
                <a:solidFill>
                  <a:prstClr val="black"/>
                </a:solidFill>
              </a:rPr>
              <a:t>та систематизувати по темам предметні картинки.                                                           </a:t>
            </a:r>
            <a:r>
              <a:rPr lang="uk-UA" sz="6400" dirty="0" smtClean="0">
                <a:solidFill>
                  <a:prstClr val="black"/>
                </a:solidFill>
              </a:rPr>
              <a:t>         Підібрати </a:t>
            </a:r>
            <a:r>
              <a:rPr lang="uk-UA" sz="6400" dirty="0">
                <a:solidFill>
                  <a:prstClr val="black"/>
                </a:solidFill>
              </a:rPr>
              <a:t>систему занять за інноваційною технологією </a:t>
            </a:r>
            <a:r>
              <a:rPr lang="uk-UA" sz="6400" dirty="0" err="1">
                <a:solidFill>
                  <a:prstClr val="black"/>
                </a:solidFill>
              </a:rPr>
              <a:t>Н.Гавриш</a:t>
            </a:r>
            <a:r>
              <a:rPr lang="uk-UA" sz="6400" dirty="0">
                <a:solidFill>
                  <a:prstClr val="black"/>
                </a:solidFill>
              </a:rPr>
              <a:t>.  </a:t>
            </a:r>
            <a:r>
              <a:rPr lang="uk-UA" sz="6400" dirty="0" smtClean="0">
                <a:solidFill>
                  <a:prstClr val="black"/>
                </a:solidFill>
              </a:rPr>
              <a:t> </a:t>
            </a:r>
            <a:r>
              <a:rPr lang="ru-RU" sz="6400" dirty="0" smtClean="0">
                <a:solidFill>
                  <a:prstClr val="black"/>
                </a:solidFill>
              </a:rPr>
              <a:t> </a:t>
            </a:r>
            <a:r>
              <a:rPr lang="uk-UA" sz="6400" dirty="0">
                <a:solidFill>
                  <a:prstClr val="black"/>
                </a:solidFill>
              </a:rPr>
              <a:t>Навчити дітей технічним прийомам складання розповідей використовуючи коректурні таблиці </a:t>
            </a:r>
            <a:r>
              <a:rPr lang="uk-UA" sz="6400" dirty="0" err="1">
                <a:solidFill>
                  <a:prstClr val="black"/>
                </a:solidFill>
              </a:rPr>
              <a:t>Н.Гавриш</a:t>
            </a:r>
            <a:r>
              <a:rPr lang="uk-UA" sz="6400" dirty="0">
                <a:solidFill>
                  <a:prstClr val="black"/>
                </a:solidFill>
              </a:rPr>
              <a:t>.</a:t>
            </a:r>
            <a:r>
              <a:rPr lang="ru-RU" sz="6400" dirty="0">
                <a:solidFill>
                  <a:prstClr val="black"/>
                </a:solidFill>
              </a:rPr>
              <a:t> </a:t>
            </a:r>
            <a:r>
              <a:rPr lang="uk-UA" sz="6400" dirty="0">
                <a:solidFill>
                  <a:prstClr val="black"/>
                </a:solidFill>
              </a:rPr>
              <a:t>Сформувати у дітей комунікативні здібності, навички вільного спілкування з однолітками.   </a:t>
            </a:r>
            <a:r>
              <a:rPr lang="uk-UA" sz="6400" dirty="0" smtClean="0">
                <a:solidFill>
                  <a:prstClr val="black"/>
                </a:solidFill>
              </a:rPr>
              <a:t>Розвивати  </a:t>
            </a:r>
            <a:r>
              <a:rPr lang="uk-UA" sz="6400" dirty="0">
                <a:solidFill>
                  <a:prstClr val="black"/>
                </a:solidFill>
              </a:rPr>
              <a:t>пізнавальну, мовленнєву та інтелектуальну активність, емоційну та зорову чутливість, образне мислення, </a:t>
            </a:r>
            <a:r>
              <a:rPr lang="uk-UA" sz="6400" dirty="0" smtClean="0">
                <a:solidFill>
                  <a:prstClr val="black"/>
                </a:solidFill>
              </a:rPr>
              <a:t>увагу, спостережливість.</a:t>
            </a:r>
            <a:r>
              <a:rPr lang="ru-RU" sz="6400" dirty="0" smtClean="0">
                <a:solidFill>
                  <a:prstClr val="black"/>
                </a:solidFill>
              </a:rPr>
              <a:t>                                                                                       </a:t>
            </a:r>
            <a:endParaRPr lang="ru-RU" sz="64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uk-UA" dirty="0"/>
              <a:t> </a:t>
            </a:r>
            <a:endParaRPr lang="ru-RU" dirty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3784601" y="6042025"/>
            <a:ext cx="7962900" cy="371475"/>
          </a:xfrm>
        </p:spPr>
        <p:txBody>
          <a:bodyPr/>
          <a:lstStyle/>
          <a:p>
            <a:r>
              <a:rPr lang="uk-UA" sz="1600" dirty="0" smtClean="0"/>
              <a:t>Фрагмент інтегрованої пізнавальної діяльності </a:t>
            </a:r>
            <a:r>
              <a:rPr lang="uk-UA" sz="1600" dirty="0" smtClean="0"/>
              <a:t>:« </a:t>
            </a:r>
            <a:r>
              <a:rPr lang="uk-UA" sz="1600" dirty="0" smtClean="0"/>
              <a:t>Зимова подорож»</a:t>
            </a:r>
            <a:endParaRPr lang="ru-RU" sz="1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54" y="1443553"/>
            <a:ext cx="5029946" cy="4340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6844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828" y="1781612"/>
            <a:ext cx="1035468" cy="10570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8600"/>
            <a:ext cx="10841566" cy="1055877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</a:pPr>
            <a:r>
              <a:rPr lang="uk-UA" sz="20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МЕТОДИЧНА ДІЯЛЬНІСТЬ:</a:t>
            </a:r>
            <a:br>
              <a:rPr lang="uk-UA" sz="20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20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УЧАСТЬ У РОБОТІ МЕТОДИЧНОЇ СЛУЖБИ </a:t>
            </a:r>
            <a:r>
              <a:rPr lang="uk-UA" sz="2000" b="1" dirty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ЗАКЛАДУ </a:t>
            </a:r>
            <a:r>
              <a:rPr lang="uk-UA" sz="20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ДОШКІЛЬНОЇ </a:t>
            </a:r>
            <a:br>
              <a:rPr lang="uk-UA" sz="20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2000" b="1" dirty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ОСВІТИ : 2019 -2026 р.</a:t>
            </a:r>
            <a:br>
              <a:rPr lang="uk-UA" sz="20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2000" b="1" dirty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lang="uk-UA" sz="14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uk-UA" sz="14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1400" b="1" dirty="0" smtClean="0">
                <a:solidFill>
                  <a:srgbClr val="C17529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                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5827971"/>
              </p:ext>
            </p:extLst>
          </p:nvPr>
        </p:nvGraphicFramePr>
        <p:xfrm>
          <a:off x="279400" y="1143001"/>
          <a:ext cx="11300447" cy="5523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5122">
                  <a:extLst>
                    <a:ext uri="{9D8B030D-6E8A-4147-A177-3AD203B41FA5}">
                      <a16:colId xmlns:a16="http://schemas.microsoft.com/office/drawing/2014/main" val="476495576"/>
                    </a:ext>
                  </a:extLst>
                </a:gridCol>
                <a:gridCol w="2005325">
                  <a:extLst>
                    <a:ext uri="{9D8B030D-6E8A-4147-A177-3AD203B41FA5}">
                      <a16:colId xmlns:a16="http://schemas.microsoft.com/office/drawing/2014/main" val="2656551067"/>
                    </a:ext>
                  </a:extLst>
                </a:gridCol>
              </a:tblGrid>
              <a:tr h="343570">
                <a:tc>
                  <a:txBody>
                    <a:bodyPr/>
                    <a:lstStyle/>
                    <a:p>
                      <a:endParaRPr lang="ru-RU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28836"/>
                  </a:ext>
                </a:extLst>
              </a:tr>
              <a:tr h="1229380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Педагогічна рада «</a:t>
                      </a:r>
                      <a:r>
                        <a:rPr lang="uk-UA" sz="1400" b="0" dirty="0" smtClean="0">
                          <a:solidFill>
                            <a:schemeClr val="tx1"/>
                          </a:solidFill>
                        </a:rPr>
                        <a:t> Активні форми роботи з батьками щодо патріотичного виховання дітей» </a:t>
                      </a:r>
                      <a:r>
                        <a:rPr lang="uk-UA" sz="1000" b="0" dirty="0" smtClean="0">
                          <a:solidFill>
                            <a:schemeClr val="tx1"/>
                          </a:solidFill>
                        </a:rPr>
                        <a:t>(з досвіду роботи)</a:t>
                      </a:r>
                      <a:endParaRPr lang="en-US" sz="1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Відкритий показ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заняття з використанням коректурних таблиць для старшого дошкільного віку на тему: « Зима в лісі. Дикі тварини та птахи»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День відкритих дверей для батьків: « З добром до людей»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b="0" dirty="0" smtClean="0">
                          <a:solidFill>
                            <a:schemeClr val="tx1"/>
                          </a:solidFill>
                        </a:rPr>
                        <a:t>2019-2020 </a:t>
                      </a:r>
                      <a:r>
                        <a:rPr lang="uk-UA" sz="1200" b="0" dirty="0" err="1" smtClean="0">
                          <a:solidFill>
                            <a:schemeClr val="tx1"/>
                          </a:solidFill>
                        </a:rPr>
                        <a:t>н.р</a:t>
                      </a:r>
                      <a:r>
                        <a:rPr lang="uk-UA" sz="1200" b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ru-RU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29060"/>
                  </a:ext>
                </a:extLst>
              </a:tr>
              <a:tr h="652198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Народознавче свято : « Ой на Івана, та й на Купала»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Участь у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І Всеукраїнській благодійній акції «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Happy M</a:t>
                      </a:r>
                      <a:r>
                        <a:rPr kumimoji="0" lang="uk-UA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яу</a:t>
                      </a: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для </a:t>
                      </a:r>
                      <a:r>
                        <a:rPr kumimoji="0" lang="uk-UA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Мурчика</a:t>
                      </a: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2020-2021 </a:t>
                      </a:r>
                      <a:r>
                        <a:rPr kumimoji="0" lang="uk-UA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н.р</a:t>
                      </a: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278587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Майстер-клас: «Мовлення у природничій діяльності дошкільників. Використання коректурних таблиць.»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У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</a:rPr>
                        <a:t>складі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</a:rPr>
                        <a:t>робочої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</a:rPr>
                        <a:t>групи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 ВСЗЯО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</a:rPr>
                        <a:t>напрям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 «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</a:rPr>
                        <a:t>Професійна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</a:rPr>
                        <a:t>компетентність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</a:rPr>
                        <a:t>сучасного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 педагога»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                                                                                                               (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</a:rPr>
                        <a:t>березень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</a:rPr>
                        <a:t>вересень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) 2023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</a:rPr>
                        <a:t>рік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uk-UA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2022-2023 </a:t>
                      </a:r>
                      <a:r>
                        <a:rPr kumimoji="0" lang="uk-UA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н.р</a:t>
                      </a:r>
                      <a:r>
                        <a:rPr kumimoji="0" lang="uk-U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104255"/>
                  </a:ext>
                </a:extLst>
              </a:tr>
              <a:tr h="992364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Участь в акції Благодійного фонду « Щаслива лапа»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Інформаційно- практична година «Коректурні таблиці для активного мовлення дошкільників» Чек-лист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Інтегрована </a:t>
                      </a:r>
                      <a:r>
                        <a:rPr kumimoji="0" lang="uk-UA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пізнавально</a:t>
                      </a: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-розвивальна діяльність дітей молодшого дошкільного віку»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uk-U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-202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uk-U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uk-UA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н.р</a:t>
                      </a:r>
                      <a:r>
                        <a:rPr kumimoji="0" lang="uk-U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417449"/>
                  </a:ext>
                </a:extLst>
              </a:tr>
              <a:tr h="101589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Спортивно – розважальна</a:t>
                      </a:r>
                      <a:r>
                        <a:rPr lang="uk-UA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uk-UA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година до Дня Конституції України : « Наша воля – наша доля.»  28.06.24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Всесвітній День яйця, проведено ігрове дійство « І знесла курочка яєчко».  11.10.24</a:t>
                      </a:r>
                    </a:p>
                    <a:p>
                      <a:pPr marL="285750" lvl="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Виставаз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безпеки життєдіяльності : « Пригоди поросятка </a:t>
                      </a:r>
                      <a:r>
                        <a:rPr lang="uk-UA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Чока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на тему: «Сам вдома».  !7.03.24</a:t>
                      </a:r>
                    </a:p>
                    <a:p>
                      <a:pPr marL="285750" lvl="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Літня розвага</a:t>
                      </a:r>
                      <a:r>
                        <a:rPr lang="uk-UA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«А у нашім у садочку»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08.07.25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2024-2025 </a:t>
                      </a:r>
                      <a:r>
                        <a:rPr kumimoji="0" lang="uk-UA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н.р</a:t>
                      </a:r>
                      <a:r>
                        <a:rPr kumimoji="0" lang="uk-U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627934"/>
                  </a:ext>
                </a:extLst>
              </a:tr>
              <a:tr h="553985">
                <a:tc>
                  <a:txBody>
                    <a:bodyPr/>
                    <a:lstStyle/>
                    <a:p>
                      <a:pPr marL="285750" lvl="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Всеукраїнський День </a:t>
                      </a:r>
                      <a:r>
                        <a:rPr lang="uk-UA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Дошкілля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Дозвілля « А у нашім у садочку» 26.09.25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Ігровий </a:t>
                      </a:r>
                      <a:r>
                        <a:rPr kumimoji="0" lang="uk-UA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квест</a:t>
                      </a: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з використанням коректурної рамки під час мовно- логічних ігор:« </a:t>
                      </a:r>
                      <a:r>
                        <a:rPr kumimoji="0" lang="uk-UA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Веснограй</a:t>
                      </a: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  березень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90C226"/>
                        </a:buClr>
                        <a:buSzPct val="80000"/>
                        <a:buFont typeface="Wingdings 3" charset="2"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2025-2026н.р.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27510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693" y="2052661"/>
            <a:ext cx="430603" cy="480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9299" y="3773054"/>
            <a:ext cx="325541" cy="3723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10035227" y="3900593"/>
            <a:ext cx="430306" cy="3346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8502" y="2039359"/>
            <a:ext cx="356605" cy="4935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299" y="3018291"/>
            <a:ext cx="556193" cy="3932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496" y="4485526"/>
            <a:ext cx="577794" cy="3785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190" y="4557710"/>
            <a:ext cx="601643" cy="39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9171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1660</TotalTime>
  <Words>1589</Words>
  <Application>Microsoft Office PowerPoint</Application>
  <PresentationFormat>Широкоэкранный</PresentationFormat>
  <Paragraphs>272</Paragraphs>
  <Slides>17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Franklin Gothic Book</vt:lpstr>
      <vt:lpstr>Times New Roman</vt:lpstr>
      <vt:lpstr>Trebuchet MS</vt:lpstr>
      <vt:lpstr>Wingdings</vt:lpstr>
      <vt:lpstr>Wingdings 3</vt:lpstr>
      <vt:lpstr>Аспект</vt:lpstr>
      <vt:lpstr>Acrobat Document</vt:lpstr>
      <vt:lpstr>                                                                                     Прилуцький заклад дошкільної освіти (ясла-садок)                                                    комбінованого типу № 26                                   Прилуцької міської ради  Чернігівської області  </vt:lpstr>
      <vt:lpstr>              Будемо знайомі</vt:lpstr>
      <vt:lpstr>           Моє педагогічне есе</vt:lpstr>
      <vt:lpstr>            Відомості про підвищення кваліфікації</vt:lpstr>
      <vt:lpstr>                 Підвищення кваліфікації</vt:lpstr>
      <vt:lpstr>                                Самоосвіта </vt:lpstr>
      <vt:lpstr>                                                              Мої нагороди:                             </vt:lpstr>
      <vt:lpstr>                          Педагогічний вектор:   « Коректурні таблиці Н. Гавриш у сучасній дошкільній освіті» </vt:lpstr>
      <vt:lpstr>                                              МЕТОДИЧНА ДІЯЛЬНІСТЬ:        УЧАСТЬ У РОБОТІ МЕТОДИЧНОЇ СЛУЖБИ ЗАКЛАДУ ДОШКІЛЬНОЇ                                                     ОСВІТИ : 2019 -2026 р.                                                                                </vt:lpstr>
      <vt:lpstr>    Громадська діяльність педагога </vt:lpstr>
      <vt:lpstr>                 Публікації у фахових виданнях</vt:lpstr>
      <vt:lpstr>                         Моя фотогалерея</vt:lpstr>
      <vt:lpstr>Моя фотогалерея</vt:lpstr>
      <vt:lpstr>Моя фотогалерея</vt:lpstr>
      <vt:lpstr>Моя фотогалерея</vt:lpstr>
      <vt:lpstr>                  Нормативні документи</vt:lpstr>
      <vt:lpstr>                Система заходів з метою презентації                                практичної діяльності:   1. Особистий блог 2025 р.  https://fs09.vseosvita.ua/o/09005hdf-e61b.pptx   2. Індивідуальна освітня траєкторія професійного розвитку педагога2024-2026 р.    https://vseosvita.ua/blogs/indyvidualna-osvitnya-traiektoriya-profesiinoho-rozvytku-v-mizhatestatsiinyi-period-2024-2026-r-113458.html   3. Підсумкова самооцінка власної професійної діяльності педагогічного працівника за професійним   стандартом  « Вихователь закладу дошкільної освіти» 2024-2025 н.р.   https://fs09.vseosvita.ua/o/09005h6t-9f59.docx   6.  Група ЗДО КТ № 26 :   https://www.facebook.com/groups/469566153599151/user/100021264875634                                                                 майстер-клас 2022-2023 н.р.                           інформаційно-практична година 2023-2024 н.р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204</cp:revision>
  <dcterms:created xsi:type="dcterms:W3CDTF">2022-10-23T14:18:21Z</dcterms:created>
  <dcterms:modified xsi:type="dcterms:W3CDTF">2025-10-20T19:56:24Z</dcterms:modified>
</cp:coreProperties>
</file>