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317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259" r:id="rId16"/>
    <p:sldId id="364" r:id="rId17"/>
    <p:sldId id="370" r:id="rId18"/>
    <p:sldId id="385" r:id="rId19"/>
    <p:sldId id="279" r:id="rId20"/>
  </p:sldIdLst>
  <p:sldSz cx="9144000" cy="5143500" type="screen16x9"/>
  <p:notesSz cx="6858000" cy="9144000"/>
  <p:embeddedFontLst>
    <p:embeddedFont>
      <p:font typeface="Alegreya" panose="020B060402020202020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9DFE54"/>
    <a:srgbClr val="FFCCFF"/>
    <a:srgbClr val="6B7600"/>
    <a:srgbClr val="FFE5E5"/>
    <a:srgbClr val="0000FF"/>
    <a:srgbClr val="FFCCCC"/>
    <a:srgbClr val="7D8A00"/>
    <a:srgbClr val="626C00"/>
    <a:srgbClr val="6A9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58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hyperlink" Target="https://cutt.ly/OeFpt8e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hyperlink" Target="https://wordwall.net/uk/resource/72952249" TargetMode="External"/><Relationship Id="rId4" Type="http://schemas.openxmlformats.org/officeDocument/2006/relationships/hyperlink" Target="https://wordwall.net/uk/resource/1601749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3513"/>
          <a:stretch/>
        </p:blipFill>
        <p:spPr>
          <a:xfrm>
            <a:off x="6085998" y="2301766"/>
            <a:ext cx="2931878" cy="2841734"/>
          </a:xfrm>
          <a:prstGeom prst="rect">
            <a:avLst/>
          </a:prstGeom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720699" y="722350"/>
            <a:ext cx="64051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РЕГУЛЯТОРНІ СИСТЕМИ ОРГАНІЗМУ ЛЮДИНИ</a:t>
            </a:r>
            <a:endParaRPr sz="1600" b="1" cap="al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0" y="1964675"/>
            <a:ext cx="7015655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§ 1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5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Ендокринна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система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людини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: </a:t>
            </a:r>
          </a:p>
          <a:p>
            <a:pPr lvl="0" algn="ctr"/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та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функції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587" y="4299526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862706" y="4432263"/>
            <a:ext cx="3346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Чому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ендокринні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залози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розташовані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частинах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тіла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10" y="457168"/>
            <a:ext cx="1608083" cy="139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 err="1">
                <a:solidFill>
                  <a:srgbClr val="339933"/>
                </a:solidFill>
                <a:latin typeface="Alegreya" charset="0"/>
                <a:ea typeface="Alegreya"/>
              </a:rPr>
              <a:t>Прищитоподібні</a:t>
            </a:r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  (</a:t>
            </a:r>
            <a:r>
              <a:rPr lang="uk-UA" sz="1800" b="1" dirty="0" err="1">
                <a:solidFill>
                  <a:srgbClr val="339933"/>
                </a:solidFill>
                <a:latin typeface="Alegreya" charset="0"/>
                <a:ea typeface="Alegreya"/>
              </a:rPr>
              <a:t>паращитоподібні</a:t>
            </a:r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) залози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62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9154" y="1134771"/>
            <a:ext cx="5185064" cy="2893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чотири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невеликі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тільця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діаметром</a:t>
            </a:r>
            <a:r>
              <a:rPr lang="ru-RU" dirty="0"/>
              <a:t> до 6 мм), </a:t>
            </a:r>
            <a:r>
              <a:rPr lang="ru-RU" dirty="0" err="1"/>
              <a:t>розташовані</a:t>
            </a:r>
            <a:r>
              <a:rPr lang="ru-RU" dirty="0"/>
              <a:t> на </a:t>
            </a:r>
            <a:r>
              <a:rPr lang="ru-RU" dirty="0" err="1"/>
              <a:t>задній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правої</a:t>
            </a:r>
            <a:r>
              <a:rPr lang="ru-RU" dirty="0"/>
              <a:t> та </a:t>
            </a:r>
            <a:r>
              <a:rPr lang="ru-RU" dirty="0" err="1"/>
              <a:t>лівої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 </a:t>
            </a:r>
            <a:r>
              <a:rPr lang="ru-RU" dirty="0" err="1"/>
              <a:t>щитоподібної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паратгормон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Фосфору і </a:t>
            </a:r>
            <a:r>
              <a:rPr lang="ru-RU" dirty="0" err="1"/>
              <a:t>Кальцію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потужних</a:t>
            </a:r>
            <a:r>
              <a:rPr lang="ru-RU" dirty="0"/>
              <a:t> судом.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гіперфункції</a:t>
            </a:r>
            <a:r>
              <a:rPr lang="ru-RU" dirty="0"/>
              <a:t> </a:t>
            </a:r>
            <a:r>
              <a:rPr lang="ru-RU" dirty="0" err="1"/>
              <a:t>прищитоподібних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хвороба, яка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болем</a:t>
            </a:r>
            <a:r>
              <a:rPr lang="ru-RU" dirty="0"/>
              <a:t> у </a:t>
            </a:r>
            <a:r>
              <a:rPr lang="ru-RU" dirty="0" err="1"/>
              <a:t>м’язах</a:t>
            </a:r>
            <a:r>
              <a:rPr lang="ru-RU" dirty="0"/>
              <a:t>, </a:t>
            </a:r>
            <a:r>
              <a:rPr lang="ru-RU" dirty="0" err="1"/>
              <a:t>кістках</a:t>
            </a:r>
            <a:r>
              <a:rPr lang="ru-RU" dirty="0"/>
              <a:t> і </a:t>
            </a:r>
            <a:r>
              <a:rPr lang="ru-RU" dirty="0" err="1"/>
              <a:t>суглобах</a:t>
            </a:r>
            <a:r>
              <a:rPr lang="ru-RU" dirty="0"/>
              <a:t>, </a:t>
            </a:r>
            <a:r>
              <a:rPr lang="ru-RU" dirty="0" err="1"/>
              <a:t>розм’якшенням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, </a:t>
            </a:r>
            <a:r>
              <a:rPr lang="ru-RU" dirty="0" err="1"/>
              <a:t>різкою</a:t>
            </a:r>
            <a:r>
              <a:rPr lang="ru-RU" dirty="0"/>
              <a:t> </a:t>
            </a:r>
            <a:r>
              <a:rPr lang="ru-RU" dirty="0" err="1"/>
              <a:t>деформа­цією</a:t>
            </a:r>
            <a:r>
              <a:rPr lang="ru-RU" dirty="0"/>
              <a:t> скелета.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мінеральні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вимиваються</a:t>
            </a:r>
            <a:r>
              <a:rPr lang="ru-RU" dirty="0"/>
              <a:t> з </a:t>
            </a:r>
            <a:r>
              <a:rPr lang="ru-RU" dirty="0" err="1"/>
              <a:t>кісткової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й </a:t>
            </a:r>
            <a:r>
              <a:rPr lang="ru-RU" dirty="0" err="1"/>
              <a:t>відкладаються</a:t>
            </a:r>
            <a:r>
              <a:rPr lang="ru-RU" dirty="0"/>
              <a:t> у </a:t>
            </a:r>
            <a:r>
              <a:rPr lang="ru-RU" dirty="0" err="1"/>
              <a:t>м’язах</a:t>
            </a:r>
            <a:r>
              <a:rPr lang="ru-RU" dirty="0"/>
              <a:t> та у </a:t>
            </a:r>
            <a:r>
              <a:rPr lang="ru-RU" dirty="0" err="1"/>
              <a:t>внутрішніх</a:t>
            </a:r>
            <a:r>
              <a:rPr lang="ru-RU" dirty="0"/>
              <a:t> органах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18" y="911253"/>
            <a:ext cx="2717689" cy="326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3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Надниркові залози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63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9076" y="798203"/>
            <a:ext cx="4572000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розташовані</a:t>
            </a:r>
            <a:r>
              <a:rPr lang="ru-RU" dirty="0"/>
              <a:t> на </a:t>
            </a:r>
            <a:r>
              <a:rPr lang="ru-RU" dirty="0" err="1"/>
              <a:t>верхньому</a:t>
            </a:r>
            <a:r>
              <a:rPr lang="ru-RU" dirty="0"/>
              <a:t> </a:t>
            </a:r>
            <a:r>
              <a:rPr lang="ru-RU" dirty="0" err="1"/>
              <a:t>полюсі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з </a:t>
            </a:r>
            <a:r>
              <a:rPr lang="ru-RU" dirty="0" err="1"/>
              <a:t>нирок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оточені</a:t>
            </a:r>
            <a:r>
              <a:rPr lang="ru-RU" dirty="0"/>
              <a:t> </a:t>
            </a:r>
            <a:r>
              <a:rPr lang="ru-RU" dirty="0" err="1"/>
              <a:t>сполуч­нотканинною</a:t>
            </a:r>
            <a:r>
              <a:rPr lang="ru-RU" dirty="0"/>
              <a:t> </a:t>
            </a:r>
            <a:r>
              <a:rPr lang="ru-RU" dirty="0" err="1"/>
              <a:t>оболонкою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маса</a:t>
            </a:r>
            <a:r>
              <a:rPr lang="ru-RU" dirty="0"/>
              <a:t> 10–14 г.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зовнішній</a:t>
            </a:r>
            <a:r>
              <a:rPr lang="ru-RU" dirty="0"/>
              <a:t> шар </a:t>
            </a:r>
            <a:r>
              <a:rPr lang="ru-RU" dirty="0" err="1"/>
              <a:t>надниркових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b="1" dirty="0" err="1"/>
              <a:t>кіркова</a:t>
            </a:r>
            <a:r>
              <a:rPr lang="ru-RU" b="1" dirty="0"/>
              <a:t> </a:t>
            </a:r>
            <a:r>
              <a:rPr lang="ru-RU" b="1" dirty="0" err="1"/>
              <a:t>речовина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світліший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), </a:t>
            </a:r>
            <a:r>
              <a:rPr lang="ru-RU" dirty="0" err="1"/>
              <a:t>внутрішній</a:t>
            </a:r>
            <a:r>
              <a:rPr lang="ru-RU" dirty="0"/>
              <a:t> – </a:t>
            </a:r>
            <a:r>
              <a:rPr lang="ru-RU" b="1" dirty="0" err="1"/>
              <a:t>мозкова</a:t>
            </a:r>
            <a:r>
              <a:rPr lang="ru-RU" dirty="0"/>
              <a:t> (</a:t>
            </a:r>
            <a:r>
              <a:rPr lang="ru-RU" dirty="0" err="1"/>
              <a:t>приблизно</a:t>
            </a:r>
            <a:r>
              <a:rPr lang="ru-RU" dirty="0"/>
              <a:t> 1/3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) (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темніший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гормони</a:t>
            </a:r>
            <a:r>
              <a:rPr lang="ru-RU" dirty="0"/>
              <a:t> кори </a:t>
            </a:r>
            <a:r>
              <a:rPr lang="ru-RU" dirty="0" err="1"/>
              <a:t>надниркових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r>
              <a:rPr lang="ru-RU" dirty="0"/>
              <a:t> (</a:t>
            </a:r>
            <a:r>
              <a:rPr lang="ru-RU" b="1" dirty="0" err="1"/>
              <a:t>кортикостероїди</a:t>
            </a:r>
            <a:r>
              <a:rPr lang="ru-RU" dirty="0"/>
              <a:t>)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(</a:t>
            </a:r>
            <a:r>
              <a:rPr lang="ru-RU" b="1" i="1" dirty="0" err="1"/>
              <a:t>глюкокортикоїди</a:t>
            </a:r>
            <a:r>
              <a:rPr lang="ru-RU" dirty="0"/>
              <a:t>), </a:t>
            </a:r>
            <a:r>
              <a:rPr lang="ru-RU" dirty="0" err="1"/>
              <a:t>водно­сольовий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(</a:t>
            </a:r>
            <a:r>
              <a:rPr lang="ru-RU" b="1" i="1" dirty="0" err="1"/>
              <a:t>мінералокортикоїди</a:t>
            </a:r>
            <a:r>
              <a:rPr lang="ru-RU" b="1" i="1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</a:t>
            </a:r>
            <a:r>
              <a:rPr lang="ru-RU" u="sng" dirty="0" err="1"/>
              <a:t>кірковому</a:t>
            </a:r>
            <a:r>
              <a:rPr lang="ru-RU" u="sng" dirty="0"/>
              <a:t> </a:t>
            </a:r>
            <a:r>
              <a:rPr lang="ru-RU" u="sng" dirty="0" err="1"/>
              <a:t>шарі</a:t>
            </a:r>
            <a:r>
              <a:rPr lang="ru-RU" u="sng" dirty="0"/>
              <a:t> </a:t>
            </a:r>
            <a:r>
              <a:rPr lang="ru-RU" dirty="0" err="1"/>
              <a:t>надниркових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r>
              <a:rPr lang="ru-RU" dirty="0"/>
              <a:t> </a:t>
            </a:r>
            <a:r>
              <a:rPr lang="ru-RU" dirty="0" err="1"/>
              <a:t>виробляється</a:t>
            </a:r>
            <a:r>
              <a:rPr lang="ru-RU" dirty="0"/>
              <a:t> </a:t>
            </a:r>
            <a:r>
              <a:rPr lang="ru-RU" b="1" dirty="0"/>
              <a:t>кортизол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«гормоном </a:t>
            </a:r>
            <a:r>
              <a:rPr lang="ru-RU" dirty="0" err="1"/>
              <a:t>стресу</a:t>
            </a:r>
            <a:r>
              <a:rPr lang="ru-RU" dirty="0"/>
              <a:t>»,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концентрація</a:t>
            </a:r>
            <a:r>
              <a:rPr lang="ru-RU" dirty="0"/>
              <a:t> у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у </a:t>
            </a:r>
            <a:r>
              <a:rPr lang="ru-RU" dirty="0" err="1"/>
              <a:t>стресових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, шоковому </a:t>
            </a:r>
            <a:r>
              <a:rPr lang="ru-RU" dirty="0" err="1"/>
              <a:t>стані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травмування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68" y="736647"/>
            <a:ext cx="3422368" cy="356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5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Надниркові залози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63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996" y="750081"/>
            <a:ext cx="3446908" cy="3970318"/>
          </a:xfrm>
          <a:prstGeom prst="rect">
            <a:avLst/>
          </a:prstGeom>
          <a:solidFill>
            <a:srgbClr val="FFE5E5"/>
          </a:solidFill>
          <a:ln w="19050"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 err="1"/>
              <a:t>Гормони</a:t>
            </a:r>
            <a:r>
              <a:rPr lang="ru-RU" sz="1200" dirty="0"/>
              <a:t> кори </a:t>
            </a:r>
            <a:r>
              <a:rPr lang="ru-RU" sz="1200" dirty="0" err="1"/>
              <a:t>надниркових</a:t>
            </a:r>
            <a:r>
              <a:rPr lang="ru-RU" sz="1200" dirty="0"/>
              <a:t> </a:t>
            </a:r>
            <a:r>
              <a:rPr lang="ru-RU" sz="1200" dirty="0" err="1"/>
              <a:t>залоз</a:t>
            </a:r>
            <a:r>
              <a:rPr lang="ru-RU" sz="1200" dirty="0"/>
              <a:t> </a:t>
            </a:r>
            <a:r>
              <a:rPr lang="ru-RU" sz="1200" dirty="0" err="1"/>
              <a:t>застосовують</a:t>
            </a:r>
            <a:r>
              <a:rPr lang="ru-RU" sz="1200" dirty="0"/>
              <a:t> у </a:t>
            </a:r>
            <a:r>
              <a:rPr lang="ru-RU" sz="1200" dirty="0" err="1"/>
              <a:t>медицині</a:t>
            </a:r>
            <a:r>
              <a:rPr lang="ru-RU" sz="1200" dirty="0"/>
              <a:t>: препарат на </a:t>
            </a:r>
            <a:r>
              <a:rPr lang="ru-RU" sz="1200" dirty="0" err="1"/>
              <a:t>основі</a:t>
            </a:r>
            <a:r>
              <a:rPr lang="ru-RU" sz="1200" dirty="0"/>
              <a:t> кортизолу – </a:t>
            </a:r>
            <a:r>
              <a:rPr lang="ru-RU" sz="1200" b="1" dirty="0" err="1"/>
              <a:t>гідрокортизон</a:t>
            </a:r>
            <a:r>
              <a:rPr lang="ru-RU" sz="1200" dirty="0"/>
              <a:t> – при </a:t>
            </a:r>
            <a:r>
              <a:rPr lang="ru-RU" sz="1200" dirty="0" err="1"/>
              <a:t>захворю-ваннях</a:t>
            </a:r>
            <a:r>
              <a:rPr lang="ru-RU" sz="1200" dirty="0"/>
              <a:t> </a:t>
            </a:r>
            <a:r>
              <a:rPr lang="ru-RU" sz="1200" dirty="0" err="1"/>
              <a:t>шкіри</a:t>
            </a:r>
            <a:r>
              <a:rPr lang="ru-RU" sz="1200" dirty="0"/>
              <a:t>, як-от </a:t>
            </a:r>
            <a:r>
              <a:rPr lang="ru-RU" sz="1200" dirty="0" err="1"/>
              <a:t>екзема</a:t>
            </a:r>
            <a:r>
              <a:rPr lang="ru-RU" sz="1200" dirty="0"/>
              <a:t>, </a:t>
            </a:r>
            <a:r>
              <a:rPr lang="ru-RU" sz="1200" dirty="0" err="1"/>
              <a:t>алергічний</a:t>
            </a:r>
            <a:r>
              <a:rPr lang="ru-RU" sz="1200" dirty="0"/>
              <a:t> дерматит </a:t>
            </a:r>
            <a:r>
              <a:rPr lang="ru-RU" sz="1200" dirty="0" err="1"/>
              <a:t>тощо</a:t>
            </a:r>
            <a:r>
              <a:rPr lang="ru-RU" sz="1200" dirty="0"/>
              <a:t>; </a:t>
            </a:r>
            <a:r>
              <a:rPr lang="ru-RU" sz="1200" b="1" dirty="0" err="1"/>
              <a:t>люкокортикоїди</a:t>
            </a:r>
            <a:r>
              <a:rPr lang="ru-RU" sz="1200" dirty="0"/>
              <a:t> – як </a:t>
            </a:r>
            <a:r>
              <a:rPr lang="ru-RU" sz="1200" dirty="0" err="1"/>
              <a:t>протизапальні</a:t>
            </a:r>
            <a:r>
              <a:rPr lang="ru-RU" sz="1200" dirty="0"/>
              <a:t> </a:t>
            </a:r>
            <a:r>
              <a:rPr lang="ru-RU" sz="1200" dirty="0" err="1"/>
              <a:t>засоби</a:t>
            </a:r>
            <a:r>
              <a:rPr lang="ru-RU" sz="1200" dirty="0"/>
              <a:t> (при </a:t>
            </a:r>
            <a:r>
              <a:rPr lang="ru-RU" sz="1200" dirty="0" err="1"/>
              <a:t>ревматизмі</a:t>
            </a:r>
            <a:r>
              <a:rPr lang="ru-RU" sz="1200" dirty="0"/>
              <a:t>, </a:t>
            </a:r>
            <a:r>
              <a:rPr lang="ru-RU" sz="1200" dirty="0" err="1"/>
              <a:t>ревматоїдному</a:t>
            </a:r>
            <a:r>
              <a:rPr lang="ru-RU" sz="1200" dirty="0"/>
              <a:t> </a:t>
            </a:r>
            <a:r>
              <a:rPr lang="ru-RU" sz="1200" dirty="0" err="1"/>
              <a:t>артриті</a:t>
            </a:r>
            <a:r>
              <a:rPr lang="ru-RU" sz="1200" dirty="0"/>
              <a:t>, </a:t>
            </a:r>
            <a:r>
              <a:rPr lang="ru-RU" sz="1200" dirty="0" err="1"/>
              <a:t>панкреатиті</a:t>
            </a:r>
            <a:r>
              <a:rPr lang="ru-RU" sz="1200" dirty="0"/>
              <a:t>, </a:t>
            </a:r>
            <a:r>
              <a:rPr lang="ru-RU" sz="1200" dirty="0" err="1"/>
              <a:t>бронхіальній</a:t>
            </a:r>
            <a:r>
              <a:rPr lang="ru-RU" sz="1200" dirty="0"/>
              <a:t> </a:t>
            </a:r>
            <a:r>
              <a:rPr lang="ru-RU" sz="1200" dirty="0" err="1"/>
              <a:t>астмі</a:t>
            </a:r>
            <a:r>
              <a:rPr lang="ru-RU" sz="1200" dirty="0"/>
              <a:t>, </a:t>
            </a:r>
            <a:r>
              <a:rPr lang="ru-RU" sz="1200" dirty="0" err="1"/>
              <a:t>екземі</a:t>
            </a:r>
            <a:r>
              <a:rPr lang="ru-RU" sz="1200" dirty="0"/>
              <a:t> </a:t>
            </a:r>
            <a:r>
              <a:rPr lang="ru-RU" sz="1200" dirty="0" err="1"/>
              <a:t>тощо</a:t>
            </a:r>
            <a:r>
              <a:rPr lang="ru-RU" sz="1200" dirty="0"/>
              <a:t>). </a:t>
            </a:r>
            <a:r>
              <a:rPr lang="ru-RU" sz="1200" b="1" dirty="0" err="1"/>
              <a:t>Мінера</a:t>
            </a:r>
            <a:r>
              <a:rPr lang="ru-RU" sz="1200" b="1" dirty="0"/>
              <a:t>-</a:t>
            </a:r>
          </a:p>
          <a:p>
            <a:r>
              <a:rPr lang="ru-RU" sz="1200" b="1" dirty="0" err="1"/>
              <a:t>локортикоїди</a:t>
            </a:r>
            <a:r>
              <a:rPr lang="ru-RU" sz="1200" dirty="0"/>
              <a:t> </a:t>
            </a:r>
            <a:r>
              <a:rPr lang="ru-RU" sz="1200" dirty="0" err="1"/>
              <a:t>застосовують</a:t>
            </a:r>
            <a:r>
              <a:rPr lang="ru-RU" sz="1200" dirty="0"/>
              <a:t> при </a:t>
            </a:r>
            <a:r>
              <a:rPr lang="ru-RU" sz="1200" dirty="0" err="1"/>
              <a:t>лікуванні</a:t>
            </a:r>
            <a:r>
              <a:rPr lang="ru-RU" sz="1200" dirty="0"/>
              <a:t> </a:t>
            </a:r>
            <a:r>
              <a:rPr lang="ru-RU" sz="1200" dirty="0" err="1"/>
              <a:t>хвороби</a:t>
            </a:r>
            <a:r>
              <a:rPr lang="ru-RU" sz="1200" dirty="0"/>
              <a:t> </a:t>
            </a:r>
            <a:r>
              <a:rPr lang="ru-RU" sz="1200" dirty="0" err="1"/>
              <a:t>Аддісона</a:t>
            </a:r>
            <a:r>
              <a:rPr lang="ru-RU" sz="1200" dirty="0"/>
              <a:t>, </a:t>
            </a:r>
            <a:r>
              <a:rPr lang="ru-RU" sz="1200" dirty="0" err="1"/>
              <a:t>м’язовій</a:t>
            </a:r>
            <a:r>
              <a:rPr lang="ru-RU" sz="1200" dirty="0"/>
              <a:t> </a:t>
            </a:r>
            <a:r>
              <a:rPr lang="ru-RU" sz="1200" dirty="0" err="1"/>
              <a:t>слабкості</a:t>
            </a:r>
            <a:r>
              <a:rPr lang="ru-RU" sz="1200" dirty="0"/>
              <a:t>, пору-</a:t>
            </a:r>
          </a:p>
          <a:p>
            <a:r>
              <a:rPr lang="ru-RU" sz="1200" dirty="0" err="1"/>
              <a:t>шеннях</a:t>
            </a:r>
            <a:r>
              <a:rPr lang="ru-RU" sz="1200" dirty="0"/>
              <a:t> </a:t>
            </a:r>
            <a:r>
              <a:rPr lang="ru-RU" sz="1200" dirty="0" err="1"/>
              <a:t>мінерального</a:t>
            </a:r>
            <a:r>
              <a:rPr lang="ru-RU" sz="1200" dirty="0"/>
              <a:t> </a:t>
            </a:r>
            <a:r>
              <a:rPr lang="ru-RU" sz="1200" dirty="0" err="1"/>
              <a:t>обміну</a:t>
            </a:r>
            <a:r>
              <a:rPr lang="ru-RU" sz="1200" dirty="0"/>
              <a:t>.</a:t>
            </a:r>
          </a:p>
          <a:p>
            <a:r>
              <a:rPr lang="ru-RU" sz="1200" b="1" dirty="0"/>
              <a:t>Хвороба </a:t>
            </a:r>
            <a:r>
              <a:rPr lang="ru-RU" sz="1200" b="1" dirty="0" err="1"/>
              <a:t>Аддісона</a:t>
            </a:r>
            <a:r>
              <a:rPr lang="ru-RU" sz="1200" b="1" dirty="0"/>
              <a:t> </a:t>
            </a:r>
            <a:r>
              <a:rPr lang="ru-RU" sz="1200" dirty="0" err="1"/>
              <a:t>розвивається</a:t>
            </a:r>
            <a:r>
              <a:rPr lang="ru-RU" sz="1200" dirty="0"/>
              <a:t> </a:t>
            </a:r>
            <a:r>
              <a:rPr lang="ru-RU" sz="1200" dirty="0" err="1"/>
              <a:t>тоді</a:t>
            </a:r>
            <a:r>
              <a:rPr lang="ru-RU" sz="1200" dirty="0"/>
              <a:t>, коли </a:t>
            </a:r>
            <a:r>
              <a:rPr lang="ru-RU" sz="1200" dirty="0" err="1"/>
              <a:t>надниркові</a:t>
            </a:r>
            <a:r>
              <a:rPr lang="ru-RU" sz="1200" dirty="0"/>
              <a:t> </a:t>
            </a:r>
            <a:r>
              <a:rPr lang="ru-RU" sz="1200" dirty="0" err="1"/>
              <a:t>залози</a:t>
            </a:r>
            <a:r>
              <a:rPr lang="ru-RU" sz="1200" dirty="0"/>
              <a:t> не </a:t>
            </a:r>
            <a:r>
              <a:rPr lang="ru-RU" sz="1200" dirty="0" err="1"/>
              <a:t>виробляють</a:t>
            </a:r>
            <a:r>
              <a:rPr lang="ru-RU" sz="1200" dirty="0"/>
              <a:t> </a:t>
            </a:r>
            <a:r>
              <a:rPr lang="ru-RU" sz="1200" dirty="0" err="1"/>
              <a:t>глю</a:t>
            </a:r>
            <a:r>
              <a:rPr lang="ru-RU" sz="1200" dirty="0"/>
              <a:t>-</a:t>
            </a:r>
          </a:p>
          <a:p>
            <a:r>
              <a:rPr lang="ru-RU" sz="1200" dirty="0" err="1"/>
              <a:t>кокортикоїди</a:t>
            </a:r>
            <a:r>
              <a:rPr lang="ru-RU" sz="1200" dirty="0"/>
              <a:t> та </a:t>
            </a:r>
            <a:r>
              <a:rPr lang="ru-RU" sz="1200" dirty="0" err="1"/>
              <a:t>мінералокортикоїди</a:t>
            </a:r>
            <a:r>
              <a:rPr lang="ru-RU" sz="1200" dirty="0"/>
              <a:t>. У </a:t>
            </a:r>
            <a:r>
              <a:rPr lang="ru-RU" sz="1200" dirty="0" err="1"/>
              <a:t>разі</a:t>
            </a:r>
            <a:r>
              <a:rPr lang="ru-RU" sz="1200" dirty="0"/>
              <a:t> </a:t>
            </a:r>
            <a:r>
              <a:rPr lang="ru-RU" sz="1200" dirty="0" err="1"/>
              <a:t>цієї</a:t>
            </a:r>
            <a:r>
              <a:rPr lang="ru-RU" sz="1200" dirty="0"/>
              <a:t> </a:t>
            </a:r>
            <a:r>
              <a:rPr lang="ru-RU" sz="1200" dirty="0" err="1"/>
              <a:t>хвороби</a:t>
            </a:r>
            <a:r>
              <a:rPr lang="ru-RU" sz="1200" dirty="0"/>
              <a:t> </a:t>
            </a:r>
            <a:r>
              <a:rPr lang="ru-RU" sz="1200" dirty="0" err="1"/>
              <a:t>спостерігають</a:t>
            </a:r>
            <a:r>
              <a:rPr lang="ru-RU" sz="1200" dirty="0"/>
              <a:t> </a:t>
            </a:r>
            <a:r>
              <a:rPr lang="ru-RU" sz="1200" dirty="0" err="1"/>
              <a:t>слабкість</a:t>
            </a:r>
            <a:r>
              <a:rPr lang="ru-RU" sz="1200" dirty="0"/>
              <a:t>, роз-</a:t>
            </a:r>
          </a:p>
          <a:p>
            <a:r>
              <a:rPr lang="ru-RU" sz="1200" dirty="0" err="1"/>
              <a:t>лади</a:t>
            </a:r>
            <a:r>
              <a:rPr lang="ru-RU" sz="1200" dirty="0"/>
              <a:t> </a:t>
            </a:r>
            <a:r>
              <a:rPr lang="ru-RU" sz="1200" dirty="0" err="1"/>
              <a:t>травлення</a:t>
            </a:r>
            <a:r>
              <a:rPr lang="ru-RU" sz="1200" dirty="0"/>
              <a:t>, </a:t>
            </a:r>
            <a:r>
              <a:rPr lang="ru-RU" sz="1200" dirty="0" err="1"/>
              <a:t>порушення</a:t>
            </a:r>
            <a:r>
              <a:rPr lang="ru-RU" sz="1200" dirty="0"/>
              <a:t> </a:t>
            </a:r>
            <a:r>
              <a:rPr lang="ru-RU" sz="1200" dirty="0" err="1"/>
              <a:t>обміну</a:t>
            </a:r>
            <a:r>
              <a:rPr lang="ru-RU" sz="1200" dirty="0"/>
              <a:t> </a:t>
            </a:r>
            <a:r>
              <a:rPr lang="ru-RU" sz="1200" dirty="0" err="1"/>
              <a:t>речовин</a:t>
            </a:r>
            <a:r>
              <a:rPr lang="ru-RU" sz="1200" dirty="0"/>
              <a:t>, </a:t>
            </a:r>
            <a:r>
              <a:rPr lang="ru-RU" sz="1200" dirty="0" err="1"/>
              <a:t>дистрофічні</a:t>
            </a:r>
            <a:r>
              <a:rPr lang="ru-RU" sz="1200" dirty="0"/>
              <a:t> </a:t>
            </a:r>
            <a:r>
              <a:rPr lang="ru-RU" sz="1200" dirty="0" err="1"/>
              <a:t>зміни</a:t>
            </a:r>
            <a:r>
              <a:rPr lang="ru-RU" sz="1200" dirty="0"/>
              <a:t> в </a:t>
            </a:r>
            <a:r>
              <a:rPr lang="ru-RU" sz="1200" dirty="0" err="1"/>
              <a:t>міокарді</a:t>
            </a:r>
            <a:r>
              <a:rPr lang="ru-RU" sz="1200" dirty="0"/>
              <a:t>. Свою другу </a:t>
            </a:r>
            <a:r>
              <a:rPr lang="ru-RU" sz="1200" dirty="0" err="1"/>
              <a:t>назву</a:t>
            </a:r>
            <a:r>
              <a:rPr lang="ru-RU" sz="1200" dirty="0"/>
              <a:t> – </a:t>
            </a:r>
            <a:r>
              <a:rPr lang="ru-RU" sz="1200" b="1" dirty="0" err="1"/>
              <a:t>бронзова</a:t>
            </a:r>
            <a:r>
              <a:rPr lang="ru-RU" sz="1200" b="1" dirty="0"/>
              <a:t> хвороба </a:t>
            </a:r>
            <a:r>
              <a:rPr lang="ru-RU" sz="1200" dirty="0"/>
              <a:t>– вона </a:t>
            </a:r>
            <a:r>
              <a:rPr lang="ru-RU" sz="1200" dirty="0" err="1"/>
              <a:t>дістала</a:t>
            </a:r>
            <a:r>
              <a:rPr lang="ru-RU" sz="1200" dirty="0"/>
              <a:t> тому,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шкіра</a:t>
            </a:r>
            <a:r>
              <a:rPr lang="ru-RU" sz="1200" dirty="0"/>
              <a:t> та </a:t>
            </a:r>
            <a:r>
              <a:rPr lang="ru-RU" sz="1200" dirty="0" err="1"/>
              <a:t>слизові</a:t>
            </a:r>
            <a:r>
              <a:rPr lang="ru-RU" sz="1200" dirty="0"/>
              <a:t> </a:t>
            </a:r>
            <a:r>
              <a:rPr lang="ru-RU" sz="1200" dirty="0" err="1"/>
              <a:t>оболонки</a:t>
            </a:r>
            <a:r>
              <a:rPr lang="ru-RU" sz="1200" dirty="0"/>
              <a:t> </a:t>
            </a:r>
            <a:r>
              <a:rPr lang="ru-RU" sz="1200" dirty="0" err="1"/>
              <a:t>людини</a:t>
            </a:r>
            <a:r>
              <a:rPr lang="ru-RU" sz="1200" dirty="0"/>
              <a:t> з хворобою </a:t>
            </a:r>
            <a:r>
              <a:rPr lang="ru-RU" sz="1200" dirty="0" err="1"/>
              <a:t>набувають</a:t>
            </a:r>
            <a:r>
              <a:rPr lang="ru-RU" sz="1200" dirty="0"/>
              <a:t> </a:t>
            </a:r>
            <a:r>
              <a:rPr lang="ru-RU" sz="1200" dirty="0" err="1"/>
              <a:t>специфічного</a:t>
            </a:r>
            <a:r>
              <a:rPr lang="ru-RU" sz="1200" dirty="0"/>
              <a:t> бронзового </a:t>
            </a:r>
            <a:r>
              <a:rPr lang="ru-RU" sz="1200" dirty="0" err="1"/>
              <a:t>забарвлення</a:t>
            </a:r>
            <a:r>
              <a:rPr lang="ru-RU" sz="12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9" y="567385"/>
            <a:ext cx="695004" cy="6950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13564" y="967650"/>
            <a:ext cx="3694381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6B76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Кортизол </a:t>
            </a:r>
            <a:r>
              <a:rPr lang="ru-RU" dirty="0" err="1"/>
              <a:t>бере</a:t>
            </a:r>
            <a:r>
              <a:rPr lang="ru-RU" dirty="0"/>
              <a:t> участь й у                          </a:t>
            </a:r>
            <a:r>
              <a:rPr lang="ru-RU" dirty="0" err="1"/>
              <a:t>регуляції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віруси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грипу</a:t>
            </a:r>
            <a:r>
              <a:rPr lang="ru-RU" dirty="0"/>
              <a:t> та </a:t>
            </a:r>
            <a:r>
              <a:rPr lang="ru-RU" dirty="0" err="1"/>
              <a:t>коронавіруси</a:t>
            </a:r>
            <a:r>
              <a:rPr lang="ru-RU" dirty="0"/>
              <a:t> (SARS-CoV-1 i SARS-CoV2), </a:t>
            </a:r>
            <a:r>
              <a:rPr lang="ru-RU" dirty="0" err="1"/>
              <a:t>пригнічують</a:t>
            </a:r>
            <a:r>
              <a:rPr lang="ru-RU" dirty="0"/>
              <a:t> </a:t>
            </a:r>
            <a:r>
              <a:rPr lang="ru-RU" dirty="0" err="1"/>
              <a:t>секрецію</a:t>
            </a:r>
            <a:r>
              <a:rPr lang="ru-RU" dirty="0"/>
              <a:t> кортизолу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імунних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з боку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92232" y="736647"/>
            <a:ext cx="1231426" cy="422631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D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cap="small" dirty="0">
                <a:solidFill>
                  <a:srgbClr val="6B7600"/>
                </a:solidFill>
              </a:rPr>
              <a:t>Цікаво знати</a:t>
            </a:r>
            <a:endParaRPr lang="ru-RU" b="1" cap="small" dirty="0">
              <a:solidFill>
                <a:srgbClr val="6B76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722" y="2735240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27183" b="17186"/>
          <a:stretch/>
        </p:blipFill>
        <p:spPr>
          <a:xfrm>
            <a:off x="7098387" y="3739179"/>
            <a:ext cx="1914525" cy="1330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78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821246" y="336603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Надниркові залози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4304" y="820549"/>
            <a:ext cx="121058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b="1" cap="all" dirty="0">
                <a:solidFill>
                  <a:srgbClr val="626C00"/>
                </a:solidFill>
              </a:rPr>
              <a:t>Мозкова</a:t>
            </a:r>
          </a:p>
          <a:p>
            <a:pPr algn="ctr"/>
            <a:r>
              <a:rPr lang="uk-UA" b="1" cap="all" dirty="0">
                <a:solidFill>
                  <a:srgbClr val="626C00"/>
                </a:solidFill>
              </a:rPr>
              <a:t>речовина</a:t>
            </a:r>
            <a:endParaRPr lang="ru-RU" b="1" cap="all" dirty="0">
              <a:solidFill>
                <a:srgbClr val="626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0571" y="1240752"/>
            <a:ext cx="124906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b="1" cap="all" dirty="0">
                <a:solidFill>
                  <a:srgbClr val="626C00"/>
                </a:solidFill>
              </a:rPr>
              <a:t>адреналін</a:t>
            </a:r>
            <a:endParaRPr lang="ru-RU" b="1" cap="all" dirty="0">
              <a:solidFill>
                <a:srgbClr val="626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5151" y="1240751"/>
            <a:ext cx="163859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b="1" cap="all" dirty="0" err="1">
                <a:solidFill>
                  <a:srgbClr val="626C00"/>
                </a:solidFill>
              </a:rPr>
              <a:t>норадреналін</a:t>
            </a:r>
            <a:endParaRPr lang="ru-RU" b="1" cap="all" dirty="0">
              <a:solidFill>
                <a:srgbClr val="626C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367" y="1678562"/>
            <a:ext cx="4113467" cy="2462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B7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посилює</a:t>
            </a:r>
            <a:r>
              <a:rPr lang="ru-RU" dirty="0"/>
              <a:t> </a:t>
            </a:r>
            <a:r>
              <a:rPr lang="ru-RU" dirty="0" err="1"/>
              <a:t>серцебиття</a:t>
            </a:r>
            <a:r>
              <a:rPr lang="ru-RU" dirty="0"/>
              <a:t>, </a:t>
            </a:r>
            <a:r>
              <a:rPr lang="ru-RU" dirty="0" err="1"/>
              <a:t>звужує</a:t>
            </a:r>
            <a:r>
              <a:rPr lang="ru-RU" dirty="0"/>
              <a:t> </a:t>
            </a:r>
            <a:r>
              <a:rPr lang="ru-RU" dirty="0" err="1"/>
              <a:t>просвіт</a:t>
            </a:r>
            <a:r>
              <a:rPr lang="ru-RU" dirty="0"/>
              <a:t> </a:t>
            </a:r>
            <a:r>
              <a:rPr lang="ru-RU" dirty="0" err="1"/>
              <a:t>кровоносних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,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артеріальний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,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психічну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протиалергічну</a:t>
            </a:r>
            <a:endParaRPr lang="ru-RU" dirty="0"/>
          </a:p>
          <a:p>
            <a:pPr algn="ctr"/>
            <a:r>
              <a:rPr lang="ru-RU" dirty="0" err="1"/>
              <a:t>дію</a:t>
            </a:r>
            <a:r>
              <a:rPr lang="ru-RU" dirty="0"/>
              <a:t>.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адреналіну</a:t>
            </a:r>
            <a:r>
              <a:rPr lang="ru-RU" dirty="0"/>
              <a:t> </a:t>
            </a:r>
            <a:r>
              <a:rPr lang="ru-RU" dirty="0" err="1"/>
              <a:t>посилюється</a:t>
            </a:r>
            <a:r>
              <a:rPr lang="ru-RU" dirty="0"/>
              <a:t> у </a:t>
            </a:r>
            <a:r>
              <a:rPr lang="ru-RU" dirty="0" err="1"/>
              <a:t>стресових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 (</a:t>
            </a:r>
            <a:r>
              <a:rPr lang="ru-RU" dirty="0" err="1"/>
              <a:t>небезпека</a:t>
            </a:r>
            <a:r>
              <a:rPr lang="ru-RU" dirty="0"/>
              <a:t>, </a:t>
            </a:r>
            <a:r>
              <a:rPr lang="ru-RU" dirty="0" err="1"/>
              <a:t>травми</a:t>
            </a:r>
            <a:r>
              <a:rPr lang="ru-RU" dirty="0"/>
              <a:t>, </a:t>
            </a:r>
            <a:r>
              <a:rPr lang="ru-RU" dirty="0" err="1"/>
              <a:t>шоковий</a:t>
            </a:r>
            <a:r>
              <a:rPr lang="ru-RU" dirty="0"/>
              <a:t> стан </a:t>
            </a:r>
            <a:r>
              <a:rPr lang="ru-RU" dirty="0" err="1"/>
              <a:t>тощо</a:t>
            </a:r>
            <a:r>
              <a:rPr lang="ru-RU" dirty="0"/>
              <a:t>):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нейрогормон</a:t>
            </a:r>
            <a:r>
              <a:rPr lang="ru-RU" dirty="0"/>
              <a:t> </a:t>
            </a:r>
            <a:r>
              <a:rPr lang="ru-RU" dirty="0" err="1"/>
              <a:t>наче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до опору </a:t>
            </a:r>
            <a:r>
              <a:rPr lang="ru-RU" dirty="0" err="1"/>
              <a:t>несприятливим</a:t>
            </a:r>
            <a:r>
              <a:rPr lang="ru-RU" dirty="0"/>
              <a:t> </a:t>
            </a:r>
            <a:r>
              <a:rPr lang="ru-RU" dirty="0" err="1"/>
              <a:t>впливам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17550" y="1656250"/>
            <a:ext cx="4353791" cy="2462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B7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артеріальний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,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звуженню</a:t>
            </a:r>
            <a:r>
              <a:rPr lang="ru-RU" dirty="0"/>
              <a:t> </a:t>
            </a:r>
            <a:r>
              <a:rPr lang="ru-RU" dirty="0" err="1"/>
              <a:t>просвіту</a:t>
            </a:r>
            <a:r>
              <a:rPr lang="ru-RU" dirty="0"/>
              <a:t> </a:t>
            </a:r>
            <a:r>
              <a:rPr lang="ru-RU" dirty="0" err="1"/>
              <a:t>кровоносних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,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та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(але не так сильно, як </a:t>
            </a:r>
            <a:r>
              <a:rPr lang="ru-RU" dirty="0" err="1"/>
              <a:t>адреналін</a:t>
            </a:r>
            <a:r>
              <a:rPr lang="ru-RU" dirty="0"/>
              <a:t>). Як й у </a:t>
            </a:r>
            <a:r>
              <a:rPr lang="ru-RU" dirty="0" err="1"/>
              <a:t>випадку</a:t>
            </a:r>
            <a:r>
              <a:rPr lang="ru-RU" dirty="0"/>
              <a:t> з </a:t>
            </a:r>
            <a:r>
              <a:rPr lang="ru-RU" dirty="0" err="1"/>
              <a:t>адреналіном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норадреналіну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у </a:t>
            </a:r>
            <a:r>
              <a:rPr lang="ru-RU" dirty="0" err="1"/>
              <a:t>стресових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, при травмах, </a:t>
            </a:r>
            <a:r>
              <a:rPr lang="ru-RU" dirty="0" err="1"/>
              <a:t>крововтратах</a:t>
            </a:r>
            <a:r>
              <a:rPr lang="ru-RU" dirty="0"/>
              <a:t>, але </a:t>
            </a:r>
            <a:r>
              <a:rPr lang="ru-RU" dirty="0" err="1"/>
              <a:t>провідна</a:t>
            </a:r>
            <a:r>
              <a:rPr lang="ru-RU" dirty="0"/>
              <a:t> роль при </a:t>
            </a:r>
            <a:r>
              <a:rPr lang="ru-RU" dirty="0" err="1"/>
              <a:t>цьому</a:t>
            </a:r>
            <a:r>
              <a:rPr lang="ru-RU" dirty="0"/>
              <a:t> все ж таки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адреналіну</a:t>
            </a:r>
            <a:r>
              <a:rPr lang="ru-RU" dirty="0"/>
              <a:t>.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норадреналіну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активізації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посиленню</a:t>
            </a:r>
            <a:r>
              <a:rPr lang="ru-RU" dirty="0"/>
              <a:t> </a:t>
            </a:r>
            <a:r>
              <a:rPr lang="ru-RU" dirty="0" err="1"/>
              <a:t>рухової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,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больову</a:t>
            </a:r>
            <a:r>
              <a:rPr lang="ru-RU" dirty="0"/>
              <a:t> </a:t>
            </a:r>
            <a:r>
              <a:rPr lang="ru-RU" dirty="0" err="1"/>
              <a:t>чутливість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>
            <a:stCxn id="6" idx="1"/>
            <a:endCxn id="7" idx="3"/>
          </p:cNvCxnSpPr>
          <p:nvPr/>
        </p:nvCxnSpPr>
        <p:spPr>
          <a:xfrm flipH="1">
            <a:off x="2869632" y="1082159"/>
            <a:ext cx="864672" cy="3124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3"/>
            <a:endCxn id="8" idx="1"/>
          </p:cNvCxnSpPr>
          <p:nvPr/>
        </p:nvCxnSpPr>
        <p:spPr>
          <a:xfrm>
            <a:off x="4944893" y="1082159"/>
            <a:ext cx="830258" cy="3124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7" idx="2"/>
            <a:endCxn id="9" idx="0"/>
          </p:cNvCxnSpPr>
          <p:nvPr/>
        </p:nvCxnSpPr>
        <p:spPr>
          <a:xfrm flipH="1">
            <a:off x="2245101" y="1548529"/>
            <a:ext cx="1" cy="13003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8" idx="2"/>
            <a:endCxn id="10" idx="0"/>
          </p:cNvCxnSpPr>
          <p:nvPr/>
        </p:nvCxnSpPr>
        <p:spPr>
          <a:xfrm>
            <a:off x="6594446" y="1548528"/>
            <a:ext cx="0" cy="10772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96150" y="4248496"/>
            <a:ext cx="8115300" cy="830997"/>
          </a:xfrm>
          <a:prstGeom prst="rect">
            <a:avLst/>
          </a:prstGeom>
          <a:solidFill>
            <a:srgbClr val="FFE5E5"/>
          </a:solidFill>
          <a:ln w="12700"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 err="1"/>
              <a:t>Адреналін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препарати</a:t>
            </a:r>
            <a:r>
              <a:rPr lang="ru-RU" sz="1200" dirty="0"/>
              <a:t>, до складу </a:t>
            </a:r>
            <a:r>
              <a:rPr lang="ru-RU" sz="1200" dirty="0" err="1"/>
              <a:t>яких</a:t>
            </a:r>
            <a:r>
              <a:rPr lang="ru-RU" sz="1200" dirty="0"/>
              <a:t> </a:t>
            </a:r>
            <a:r>
              <a:rPr lang="ru-RU" sz="1200" dirty="0" err="1"/>
              <a:t>він</a:t>
            </a:r>
            <a:r>
              <a:rPr lang="ru-RU" sz="1200" dirty="0"/>
              <a:t> входить, </a:t>
            </a:r>
            <a:r>
              <a:rPr lang="ru-RU" sz="1200" dirty="0" err="1"/>
              <a:t>використовують</a:t>
            </a:r>
            <a:r>
              <a:rPr lang="ru-RU" sz="1200" dirty="0"/>
              <a:t> у </a:t>
            </a:r>
            <a:r>
              <a:rPr lang="ru-RU" sz="1200" dirty="0" err="1"/>
              <a:t>медичній</a:t>
            </a:r>
            <a:r>
              <a:rPr lang="ru-RU" sz="1200" dirty="0"/>
              <a:t> </a:t>
            </a:r>
            <a:r>
              <a:rPr lang="ru-RU" sz="1200" dirty="0" err="1"/>
              <a:t>практиці</a:t>
            </a:r>
            <a:r>
              <a:rPr lang="ru-RU" sz="1200" dirty="0"/>
              <a:t>.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застосовують</a:t>
            </a:r>
            <a:r>
              <a:rPr lang="ru-RU" sz="1200" dirty="0"/>
              <a:t> у </a:t>
            </a:r>
            <a:r>
              <a:rPr lang="ru-RU" sz="1200" dirty="0" err="1"/>
              <a:t>разі</a:t>
            </a:r>
            <a:r>
              <a:rPr lang="ru-RU" sz="1200" dirty="0"/>
              <a:t> </a:t>
            </a:r>
            <a:r>
              <a:rPr lang="ru-RU" sz="1200" dirty="0" err="1"/>
              <a:t>порушень</a:t>
            </a:r>
            <a:r>
              <a:rPr lang="ru-RU" sz="1200" dirty="0"/>
              <a:t> </a:t>
            </a:r>
            <a:r>
              <a:rPr lang="ru-RU" sz="1200" dirty="0" err="1"/>
              <a:t>кровообігу</a:t>
            </a:r>
            <a:r>
              <a:rPr lang="ru-RU" sz="1200" dirty="0"/>
              <a:t>, при </a:t>
            </a:r>
            <a:r>
              <a:rPr lang="ru-RU" sz="1200" dirty="0" err="1"/>
              <a:t>алергічних</a:t>
            </a:r>
            <a:r>
              <a:rPr lang="ru-RU" sz="1200" dirty="0"/>
              <a:t> </a:t>
            </a:r>
            <a:r>
              <a:rPr lang="ru-RU" sz="1200" dirty="0" err="1"/>
              <a:t>захворюваннях</a:t>
            </a:r>
            <a:r>
              <a:rPr lang="ru-RU" sz="1200" dirty="0"/>
              <a:t>, </a:t>
            </a:r>
            <a:r>
              <a:rPr lang="ru-RU" sz="1200" dirty="0" err="1"/>
              <a:t>бронхіальній</a:t>
            </a:r>
            <a:r>
              <a:rPr lang="ru-RU" sz="1200" dirty="0"/>
              <a:t> </a:t>
            </a:r>
            <a:r>
              <a:rPr lang="ru-RU" sz="1200" dirty="0" err="1"/>
              <a:t>астмі</a:t>
            </a:r>
            <a:r>
              <a:rPr lang="ru-RU" sz="1200" dirty="0"/>
              <a:t>, </a:t>
            </a:r>
            <a:r>
              <a:rPr lang="ru-RU" sz="1200" dirty="0" err="1"/>
              <a:t>деяких</a:t>
            </a:r>
            <a:r>
              <a:rPr lang="ru-RU" sz="1200" dirty="0"/>
              <a:t> </a:t>
            </a:r>
            <a:r>
              <a:rPr lang="ru-RU" sz="1200" dirty="0" err="1"/>
              <a:t>отруєннях</a:t>
            </a:r>
            <a:r>
              <a:rPr lang="ru-RU" sz="1200" dirty="0"/>
              <a:t>. </a:t>
            </a:r>
            <a:r>
              <a:rPr lang="ru-RU" sz="1200" dirty="0" err="1"/>
              <a:t>Адреналін</a:t>
            </a:r>
            <a:r>
              <a:rPr lang="ru-RU" sz="1200" dirty="0"/>
              <a:t> </a:t>
            </a:r>
            <a:r>
              <a:rPr lang="ru-RU" sz="1200" dirty="0" err="1"/>
              <a:t>вводять</a:t>
            </a:r>
            <a:r>
              <a:rPr lang="ru-RU" sz="1200" dirty="0"/>
              <a:t> при </a:t>
            </a:r>
            <a:r>
              <a:rPr lang="ru-RU" sz="1200" dirty="0" err="1"/>
              <a:t>зупинці</a:t>
            </a:r>
            <a:r>
              <a:rPr lang="ru-RU" sz="1200" dirty="0"/>
              <a:t> </a:t>
            </a:r>
            <a:r>
              <a:rPr lang="ru-RU" sz="1200" dirty="0" err="1"/>
              <a:t>серця</a:t>
            </a:r>
            <a:r>
              <a:rPr lang="ru-RU" sz="1200" dirty="0"/>
              <a:t>, </a:t>
            </a:r>
            <a:r>
              <a:rPr lang="ru-RU" sz="1200" dirty="0" err="1"/>
              <a:t>використовують</a:t>
            </a:r>
            <a:r>
              <a:rPr lang="ru-RU" sz="1200" dirty="0"/>
              <a:t> як </a:t>
            </a:r>
            <a:r>
              <a:rPr lang="ru-RU" sz="1200" dirty="0" err="1"/>
              <a:t>місцевий</a:t>
            </a:r>
            <a:r>
              <a:rPr lang="ru-RU" sz="1200" dirty="0"/>
              <a:t> </a:t>
            </a:r>
            <a:r>
              <a:rPr lang="ru-RU" sz="1200" dirty="0" err="1"/>
              <a:t>знеболювальний</a:t>
            </a:r>
            <a:r>
              <a:rPr lang="ru-RU" sz="1200" dirty="0"/>
              <a:t> препарат. У </a:t>
            </a:r>
            <a:r>
              <a:rPr lang="ru-RU" sz="1200" dirty="0" err="1"/>
              <a:t>медицині</a:t>
            </a:r>
            <a:r>
              <a:rPr lang="ru-RU" sz="1200" dirty="0"/>
              <a:t> </a:t>
            </a:r>
            <a:r>
              <a:rPr lang="ru-RU" sz="1200" dirty="0" err="1"/>
              <a:t>застосовують</a:t>
            </a:r>
            <a:r>
              <a:rPr lang="ru-RU" sz="1200" dirty="0"/>
              <a:t> і </a:t>
            </a:r>
            <a:r>
              <a:rPr lang="ru-RU" sz="1200" dirty="0" err="1"/>
              <a:t>препарати</a:t>
            </a:r>
            <a:r>
              <a:rPr lang="ru-RU" sz="1200" dirty="0"/>
              <a:t> </a:t>
            </a:r>
            <a:r>
              <a:rPr lang="ru-RU" sz="1200" dirty="0" err="1"/>
              <a:t>норадреналіну</a:t>
            </a:r>
            <a:r>
              <a:rPr lang="ru-RU" sz="1200" dirty="0"/>
              <a:t>, </a:t>
            </a:r>
            <a:r>
              <a:rPr lang="ru-RU" sz="1200" dirty="0" err="1"/>
              <a:t>зокрема</a:t>
            </a:r>
            <a:r>
              <a:rPr lang="ru-RU" sz="1200" dirty="0"/>
              <a:t> як </a:t>
            </a:r>
            <a:r>
              <a:rPr lang="ru-RU" sz="1200" dirty="0" err="1"/>
              <a:t>знеболювальні</a:t>
            </a:r>
            <a:r>
              <a:rPr lang="ru-RU" sz="1200" dirty="0"/>
              <a:t> </a:t>
            </a:r>
            <a:r>
              <a:rPr lang="ru-RU" sz="1200" dirty="0" err="1"/>
              <a:t>засоби</a:t>
            </a:r>
            <a:r>
              <a:rPr lang="ru-RU" sz="1200" dirty="0"/>
              <a:t> та </a:t>
            </a:r>
            <a:r>
              <a:rPr lang="ru-RU" sz="1200" dirty="0" err="1"/>
              <a:t>засоби</a:t>
            </a:r>
            <a:r>
              <a:rPr lang="ru-RU" sz="1200" dirty="0"/>
              <a:t> для </a:t>
            </a:r>
            <a:r>
              <a:rPr lang="ru-RU" sz="1200" dirty="0" err="1"/>
              <a:t>підвищення</a:t>
            </a:r>
            <a:r>
              <a:rPr lang="ru-RU" sz="1200" dirty="0"/>
              <a:t> </a:t>
            </a:r>
            <a:r>
              <a:rPr lang="ru-RU" sz="1200" dirty="0" err="1"/>
              <a:t>артеріального</a:t>
            </a:r>
            <a:r>
              <a:rPr lang="ru-RU" sz="1200" dirty="0"/>
              <a:t> </a:t>
            </a:r>
            <a:r>
              <a:rPr lang="ru-RU" sz="1200" dirty="0" err="1"/>
              <a:t>тиску</a:t>
            </a:r>
            <a:r>
              <a:rPr lang="ru-RU" sz="1200" dirty="0"/>
              <a:t>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46" y="4248496"/>
            <a:ext cx="69500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2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3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 err="1">
                <a:solidFill>
                  <a:srgbClr val="339933"/>
                </a:solidFill>
                <a:latin typeface="Alegreya" charset="0"/>
                <a:ea typeface="Alegreya"/>
              </a:rPr>
              <a:t>Вилочкова</a:t>
            </a:r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 залоза (</a:t>
            </a:r>
            <a:r>
              <a:rPr lang="uk-UA" sz="1800" b="1" dirty="0" err="1">
                <a:solidFill>
                  <a:srgbClr val="339933"/>
                </a:solidFill>
                <a:latin typeface="Alegreya" charset="0"/>
                <a:ea typeface="Alegreya"/>
              </a:rPr>
              <a:t>тимус</a:t>
            </a:r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)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4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64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923" y="798203"/>
            <a:ext cx="4572000" cy="3323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розташована</a:t>
            </a:r>
            <a:r>
              <a:rPr lang="ru-RU" dirty="0"/>
              <a:t> за грудиною, тому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b="1" dirty="0"/>
              <a:t>загрудинною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найбільшу</a:t>
            </a:r>
            <a:r>
              <a:rPr lang="ru-RU" dirty="0"/>
              <a:t> </a:t>
            </a:r>
            <a:r>
              <a:rPr lang="ru-RU" b="1" dirty="0" err="1"/>
              <a:t>масу</a:t>
            </a:r>
            <a:r>
              <a:rPr lang="ru-RU" dirty="0"/>
              <a:t> тимус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дитячого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та до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статевого</a:t>
            </a:r>
            <a:r>
              <a:rPr lang="ru-RU" dirty="0"/>
              <a:t> </a:t>
            </a:r>
            <a:r>
              <a:rPr lang="ru-RU" dirty="0" err="1"/>
              <a:t>дозрівання</a:t>
            </a:r>
            <a:r>
              <a:rPr lang="ru-RU" dirty="0"/>
              <a:t>. У </a:t>
            </a:r>
            <a:r>
              <a:rPr lang="ru-RU" dirty="0" err="1"/>
              <a:t>віці</a:t>
            </a:r>
            <a:r>
              <a:rPr lang="ru-RU" dirty="0"/>
              <a:t>, старшому за 16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перероджуються</a:t>
            </a:r>
            <a:r>
              <a:rPr lang="ru-R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гормон тимуса – </a:t>
            </a:r>
            <a:r>
              <a:rPr lang="ru-RU" b="1" dirty="0" err="1"/>
              <a:t>тимозин</a:t>
            </a:r>
            <a:r>
              <a:rPr lang="ru-RU" dirty="0"/>
              <a:t> –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ріст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до </a:t>
            </a:r>
            <a:r>
              <a:rPr lang="ru-RU" dirty="0" err="1"/>
              <a:t>статевої</a:t>
            </a:r>
            <a:r>
              <a:rPr lang="ru-RU" dirty="0"/>
              <a:t> </a:t>
            </a:r>
            <a:r>
              <a:rPr lang="ru-RU" dirty="0" err="1"/>
              <a:t>зрілості</a:t>
            </a:r>
            <a:r>
              <a:rPr lang="ru-RU" dirty="0"/>
              <a:t> й </a:t>
            </a:r>
            <a:r>
              <a:rPr lang="ru-RU" dirty="0" err="1"/>
              <a:t>відкладання</a:t>
            </a:r>
            <a:r>
              <a:rPr lang="ru-RU" dirty="0"/>
              <a:t> в </a:t>
            </a:r>
            <a:r>
              <a:rPr lang="ru-RU" dirty="0" err="1"/>
              <a:t>кістках</a:t>
            </a:r>
            <a:r>
              <a:rPr lang="ru-RU" dirty="0"/>
              <a:t> солей </a:t>
            </a:r>
            <a:r>
              <a:rPr lang="ru-RU" dirty="0" err="1"/>
              <a:t>Кальцію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тимус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забезпеченні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багатоклітинних</a:t>
            </a:r>
            <a:r>
              <a:rPr lang="ru-RU" dirty="0"/>
              <a:t> </a:t>
            </a:r>
            <a:r>
              <a:rPr lang="ru-RU" dirty="0" err="1"/>
              <a:t>ендокринних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r>
              <a:rPr lang="ru-RU" dirty="0"/>
              <a:t>,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є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ендокринних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продукують</a:t>
            </a:r>
            <a:r>
              <a:rPr lang="ru-RU" dirty="0"/>
              <a:t> і </a:t>
            </a:r>
            <a:r>
              <a:rPr lang="ru-RU" dirty="0" err="1"/>
              <a:t>виділяють</a:t>
            </a:r>
            <a:r>
              <a:rPr lang="ru-RU" dirty="0"/>
              <a:t> у кров </a:t>
            </a:r>
            <a:r>
              <a:rPr lang="ru-RU" dirty="0" err="1"/>
              <a:t>гормони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ендокринні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шлунково­кишкового</a:t>
            </a:r>
            <a:r>
              <a:rPr lang="ru-RU" dirty="0"/>
              <a:t> тракту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30 </a:t>
            </a:r>
            <a:r>
              <a:rPr lang="ru-RU" dirty="0" err="1"/>
              <a:t>гормонів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258" y="1134771"/>
            <a:ext cx="3461152" cy="13848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258" y="2598735"/>
            <a:ext cx="3461152" cy="1635023"/>
          </a:xfrm>
          <a:prstGeom prst="rect">
            <a:avLst/>
          </a:prstGeom>
        </p:spPr>
      </p:pic>
      <p:pic>
        <p:nvPicPr>
          <p:cNvPr id="9" name="Рисунок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47" y="4312829"/>
            <a:ext cx="7103066" cy="7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3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11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96" y="430025"/>
            <a:ext cx="757900" cy="6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08;p25"/>
          <p:cNvSpPr txBox="1"/>
          <p:nvPr/>
        </p:nvSpPr>
        <p:spPr>
          <a:xfrm>
            <a:off x="871655" y="54878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УЗАГАЛЬНЕННЯ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" name="Google Shape;2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121" y="2891343"/>
            <a:ext cx="620750" cy="63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13;p25"/>
          <p:cNvSpPr txBox="1"/>
          <p:nvPr/>
        </p:nvSpPr>
        <p:spPr>
          <a:xfrm>
            <a:off x="891110" y="293573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ПОМІРКУЙТЕ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3311" y="951706"/>
            <a:ext cx="7496783" cy="20428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 складу </a:t>
            </a:r>
            <a:r>
              <a:rPr lang="ru-RU" dirty="0" err="1">
                <a:solidFill>
                  <a:schemeClr val="tx1"/>
                </a:solidFill>
              </a:rPr>
              <a:t>ендокринної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входять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залози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внутрішньої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щитоподібна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прищитоподібні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вилочкова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надниркові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залози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гіпофіз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епіфіз</a:t>
            </a:r>
            <a:r>
              <a:rPr lang="ru-RU" dirty="0">
                <a:solidFill>
                  <a:schemeClr val="tx1"/>
                </a:solidFill>
              </a:rPr>
              <a:t>) та </a:t>
            </a:r>
            <a:r>
              <a:rPr lang="ru-RU" dirty="0" err="1">
                <a:solidFill>
                  <a:schemeClr val="tx1"/>
                </a:solidFill>
              </a:rPr>
              <a:t>змішаної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підшлункова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статеві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секреції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різних</a:t>
            </a:r>
            <a:r>
              <a:rPr lang="ru-RU" dirty="0">
                <a:solidFill>
                  <a:schemeClr val="tx1"/>
                </a:solidFill>
              </a:rPr>
              <a:t> органах </a:t>
            </a:r>
            <a:r>
              <a:rPr lang="ru-RU" dirty="0" err="1">
                <a:solidFill>
                  <a:schemeClr val="tx1"/>
                </a:solidFill>
              </a:rPr>
              <a:t>організму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ендокринні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клітини</a:t>
            </a:r>
            <a:r>
              <a:rPr lang="ru-RU" dirty="0">
                <a:solidFill>
                  <a:schemeClr val="tx1"/>
                </a:solidFill>
              </a:rPr>
              <a:t>, не </a:t>
            </a:r>
            <a:r>
              <a:rPr lang="ru-RU" dirty="0" err="1">
                <a:solidFill>
                  <a:schemeClr val="tx1"/>
                </a:solidFill>
              </a:rPr>
              <a:t>зібрані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багатоклітинні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залози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виробляють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гормони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Недостатня</a:t>
            </a:r>
            <a:r>
              <a:rPr lang="ru-RU" dirty="0">
                <a:solidFill>
                  <a:schemeClr val="tx1"/>
                </a:solidFill>
              </a:rPr>
              <a:t> робота </a:t>
            </a:r>
            <a:r>
              <a:rPr lang="ru-RU" dirty="0" err="1">
                <a:solidFill>
                  <a:schemeClr val="tx1"/>
                </a:solidFill>
              </a:rPr>
              <a:t>певної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ендокринної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залози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спричиняє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гіпофункцію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надлишкова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гіперфункцію</a:t>
            </a:r>
            <a:r>
              <a:rPr lang="ru-RU" dirty="0">
                <a:solidFill>
                  <a:schemeClr val="tx1"/>
                </a:solidFill>
              </a:rPr>
              <a:t>. Як </a:t>
            </a:r>
            <a:r>
              <a:rPr lang="ru-RU" dirty="0" err="1">
                <a:solidFill>
                  <a:schemeClr val="tx1"/>
                </a:solidFill>
              </a:rPr>
              <a:t>гіпофункція</a:t>
            </a:r>
            <a:r>
              <a:rPr lang="ru-RU" dirty="0">
                <a:solidFill>
                  <a:schemeClr val="tx1"/>
                </a:solidFill>
              </a:rPr>
              <a:t>, так і </a:t>
            </a:r>
            <a:r>
              <a:rPr lang="ru-RU" dirty="0" err="1">
                <a:solidFill>
                  <a:schemeClr val="tx1"/>
                </a:solidFill>
              </a:rPr>
              <a:t>гіперфункція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ендокринної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залози</a:t>
            </a:r>
            <a:r>
              <a:rPr lang="ru-RU" dirty="0">
                <a:solidFill>
                  <a:schemeClr val="tx1"/>
                </a:solidFill>
              </a:rPr>
              <a:t> є причиною </a:t>
            </a:r>
            <a:r>
              <a:rPr lang="ru-RU" dirty="0" err="1">
                <a:solidFill>
                  <a:schemeClr val="tx1"/>
                </a:solidFill>
              </a:rPr>
              <a:t>ендокринних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захворювань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3311" y="3385226"/>
            <a:ext cx="7490298" cy="122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Чому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гіпофіз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називають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диригентом</a:t>
            </a:r>
            <a:r>
              <a:rPr lang="ru-RU" dirty="0">
                <a:solidFill>
                  <a:schemeClr val="tx1"/>
                </a:solidFill>
              </a:rPr>
              <a:t>» у </a:t>
            </a:r>
            <a:r>
              <a:rPr lang="ru-RU" dirty="0" err="1">
                <a:solidFill>
                  <a:schemeClr val="tx1"/>
                </a:solidFill>
              </a:rPr>
              <a:t>роботі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ендокринних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залоз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Яке </a:t>
            </a:r>
            <a:r>
              <a:rPr lang="ru-RU" dirty="0" err="1">
                <a:solidFill>
                  <a:schemeClr val="tx1"/>
                </a:solidFill>
              </a:rPr>
              <a:t>біологічне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значення</a:t>
            </a:r>
            <a:r>
              <a:rPr lang="ru-RU" dirty="0">
                <a:solidFill>
                  <a:schemeClr val="tx1"/>
                </a:solidFill>
              </a:rPr>
              <a:t> того,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одні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ендокринні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залози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здатні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впливати</a:t>
            </a:r>
            <a:r>
              <a:rPr lang="ru-RU" dirty="0">
                <a:solidFill>
                  <a:schemeClr val="tx1"/>
                </a:solidFill>
              </a:rPr>
              <a:t> на</a:t>
            </a:r>
          </a:p>
          <a:p>
            <a:r>
              <a:rPr lang="ru-RU" dirty="0">
                <a:solidFill>
                  <a:schemeClr val="tx1"/>
                </a:solidFill>
              </a:rPr>
              <a:t>        </a:t>
            </a:r>
            <a:r>
              <a:rPr lang="ru-RU" dirty="0" err="1">
                <a:solidFill>
                  <a:schemeClr val="tx1"/>
                </a:solidFill>
              </a:rPr>
              <a:t>діяльність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  <a:p>
            <a:r>
              <a:rPr lang="ru-RU" dirty="0">
                <a:solidFill>
                  <a:schemeClr val="tx1"/>
                </a:solidFill>
              </a:rPr>
              <a:t>3.   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гормони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виробляють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ендокринні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залози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подібно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проти</a:t>
            </a:r>
            <a:r>
              <a:rPr lang="ru-RU" dirty="0">
                <a:solidFill>
                  <a:schemeClr val="tx1"/>
                </a:solidFill>
              </a:rPr>
              <a:t>-</a:t>
            </a:r>
          </a:p>
          <a:p>
            <a:r>
              <a:rPr lang="ru-RU" dirty="0">
                <a:solidFill>
                  <a:schemeClr val="tx1"/>
                </a:solidFill>
              </a:rPr>
              <a:t>       </a:t>
            </a:r>
            <a:r>
              <a:rPr lang="ru-RU" dirty="0" err="1">
                <a:solidFill>
                  <a:schemeClr val="tx1"/>
                </a:solidFill>
              </a:rPr>
              <a:t>лежно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впливати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одні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органи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06;p25"/>
          <p:cNvPicPr preferRelativeResize="0"/>
          <p:nvPr/>
        </p:nvPicPr>
        <p:blipFill rotWithShape="1">
          <a:blip r:embed="rId2">
            <a:alphaModFix/>
          </a:blip>
          <a:srcRect t="20669"/>
          <a:stretch/>
        </p:blipFill>
        <p:spPr>
          <a:xfrm>
            <a:off x="167596" y="467591"/>
            <a:ext cx="757900" cy="542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208;p25"/>
          <p:cNvSpPr txBox="1"/>
          <p:nvPr/>
        </p:nvSpPr>
        <p:spPr>
          <a:xfrm>
            <a:off x="925496" y="48691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cap="all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Виберіть правильну відповідь</a:t>
            </a:r>
            <a:endParaRPr sz="1800" b="1" cap="all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596" y="888466"/>
            <a:ext cx="8882886" cy="41857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/>
              <a:t>Який</a:t>
            </a:r>
            <a:r>
              <a:rPr lang="ru-RU" dirty="0"/>
              <a:t> гормон </a:t>
            </a:r>
            <a:r>
              <a:rPr lang="ru-RU" dirty="0" err="1"/>
              <a:t>виробляється</a:t>
            </a:r>
            <a:r>
              <a:rPr lang="ru-RU" dirty="0"/>
              <a:t> </a:t>
            </a:r>
            <a:r>
              <a:rPr lang="ru-RU" dirty="0" err="1"/>
              <a:t>передньою</a:t>
            </a:r>
            <a:r>
              <a:rPr lang="ru-RU" dirty="0"/>
              <a:t> </a:t>
            </a:r>
            <a:r>
              <a:rPr lang="ru-RU" dirty="0" err="1"/>
              <a:t>часткою</a:t>
            </a:r>
            <a:r>
              <a:rPr lang="ru-RU" dirty="0"/>
              <a:t> </a:t>
            </a:r>
            <a:r>
              <a:rPr lang="ru-RU" dirty="0" err="1"/>
              <a:t>гіпофіза</a:t>
            </a:r>
            <a:r>
              <a:rPr lang="ru-RU" dirty="0"/>
              <a:t> і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ріст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:  </a:t>
            </a:r>
          </a:p>
          <a:p>
            <a:pPr defTabSz="361950"/>
            <a:r>
              <a:rPr lang="ru-RU" i="1" dirty="0"/>
              <a:t>	а) </a:t>
            </a:r>
            <a:r>
              <a:rPr lang="ru-RU" i="1" dirty="0" err="1"/>
              <a:t>мелатонін</a:t>
            </a:r>
            <a:r>
              <a:rPr lang="ru-RU" i="1" dirty="0"/>
              <a:t>; б) гормон росту; в) тироксин; г) </a:t>
            </a:r>
            <a:r>
              <a:rPr lang="ru-RU" i="1" dirty="0" err="1"/>
              <a:t>адреналін</a:t>
            </a:r>
            <a:r>
              <a:rPr lang="ru-RU" i="1" dirty="0"/>
              <a:t>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dirty="0"/>
              <a:t>Яка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гормону </a:t>
            </a:r>
            <a:r>
              <a:rPr lang="ru-RU" dirty="0" err="1"/>
              <a:t>мелатоніну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виробляється</a:t>
            </a:r>
            <a:r>
              <a:rPr lang="ru-RU" dirty="0"/>
              <a:t> </a:t>
            </a:r>
            <a:r>
              <a:rPr lang="ru-RU" dirty="0" err="1"/>
              <a:t>епіфізом</a:t>
            </a:r>
            <a:r>
              <a:rPr lang="ru-RU" dirty="0"/>
              <a:t>: </a:t>
            </a:r>
            <a:r>
              <a:rPr lang="ru-RU" i="1" dirty="0"/>
              <a:t>а) </a:t>
            </a:r>
            <a:r>
              <a:rPr lang="ru-RU" i="1" dirty="0" err="1"/>
              <a:t>підтримання</a:t>
            </a:r>
            <a:r>
              <a:rPr lang="ru-RU" i="1" dirty="0"/>
              <a:t> </a:t>
            </a:r>
            <a:r>
              <a:rPr lang="ru-RU" i="1" dirty="0" err="1"/>
              <a:t>імунної</a:t>
            </a:r>
            <a:r>
              <a:rPr lang="ru-RU" i="1" dirty="0"/>
              <a:t> </a:t>
            </a:r>
            <a:r>
              <a:rPr lang="ru-RU" i="1" dirty="0" err="1"/>
              <a:t>відповіді</a:t>
            </a:r>
            <a:r>
              <a:rPr lang="ru-RU" i="1" dirty="0"/>
              <a:t>; б) контроль </a:t>
            </a:r>
            <a:r>
              <a:rPr lang="ru-RU" i="1" dirty="0" err="1"/>
              <a:t>рівня</a:t>
            </a:r>
            <a:r>
              <a:rPr lang="ru-RU" i="1" dirty="0"/>
              <a:t> </a:t>
            </a:r>
            <a:r>
              <a:rPr lang="ru-RU" i="1" dirty="0" err="1"/>
              <a:t>Кальцію</a:t>
            </a:r>
            <a:r>
              <a:rPr lang="ru-RU" i="1" dirty="0"/>
              <a:t> в </a:t>
            </a:r>
            <a:r>
              <a:rPr lang="ru-RU" i="1" dirty="0" err="1"/>
              <a:t>крові</a:t>
            </a:r>
            <a:r>
              <a:rPr lang="ru-RU" i="1" dirty="0"/>
              <a:t>; в) </a:t>
            </a:r>
            <a:r>
              <a:rPr lang="ru-RU" i="1" dirty="0" err="1"/>
              <a:t>регуляція</a:t>
            </a:r>
            <a:r>
              <a:rPr lang="ru-RU" i="1" dirty="0"/>
              <a:t> сну та </a:t>
            </a:r>
            <a:r>
              <a:rPr lang="ru-RU" i="1" dirty="0" err="1"/>
              <a:t>циркадних</a:t>
            </a:r>
            <a:r>
              <a:rPr lang="ru-RU" i="1" dirty="0"/>
              <a:t> </a:t>
            </a:r>
            <a:r>
              <a:rPr lang="ru-RU" i="1" dirty="0" err="1"/>
              <a:t>ритмів</a:t>
            </a:r>
            <a:r>
              <a:rPr lang="ru-RU" i="1" dirty="0"/>
              <a:t>; г) </a:t>
            </a:r>
            <a:r>
              <a:rPr lang="ru-RU" i="1" dirty="0" err="1"/>
              <a:t>регуляція</a:t>
            </a:r>
            <a:r>
              <a:rPr lang="ru-RU" i="1" dirty="0"/>
              <a:t> </a:t>
            </a:r>
            <a:r>
              <a:rPr lang="ru-RU" i="1" dirty="0" err="1"/>
              <a:t>артеріального</a:t>
            </a:r>
            <a:r>
              <a:rPr lang="ru-RU" i="1" dirty="0"/>
              <a:t> </a:t>
            </a:r>
            <a:r>
              <a:rPr lang="ru-RU" i="1" dirty="0" err="1"/>
              <a:t>тиску</a:t>
            </a:r>
            <a:r>
              <a:rPr lang="ru-RU" i="1" dirty="0"/>
              <a:t>.</a:t>
            </a:r>
          </a:p>
          <a:p>
            <a:pPr marL="342900" indent="-342900">
              <a:buAutoNum type="arabicPeriod" startAt="2"/>
            </a:pPr>
            <a:r>
              <a:rPr lang="ru-RU" dirty="0"/>
              <a:t>Яка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гіпоталамуса</a:t>
            </a:r>
            <a:r>
              <a:rPr lang="ru-RU" dirty="0"/>
              <a:t> в </a:t>
            </a:r>
            <a:r>
              <a:rPr lang="ru-RU" dirty="0" err="1"/>
              <a:t>ендокринній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: </a:t>
            </a:r>
            <a:r>
              <a:rPr lang="ru-RU" i="1" dirty="0"/>
              <a:t>а) контроль </a:t>
            </a:r>
            <a:r>
              <a:rPr lang="ru-RU" i="1" dirty="0" err="1"/>
              <a:t>метаболізму</a:t>
            </a:r>
            <a:r>
              <a:rPr lang="ru-RU" i="1" dirty="0"/>
              <a:t> </a:t>
            </a:r>
            <a:r>
              <a:rPr lang="ru-RU" i="1" dirty="0" err="1"/>
              <a:t>Кальцію</a:t>
            </a:r>
            <a:r>
              <a:rPr lang="ru-RU" i="1" dirty="0"/>
              <a:t>; </a:t>
            </a:r>
          </a:p>
          <a:p>
            <a:pPr marL="361950"/>
            <a:r>
              <a:rPr lang="ru-RU" dirty="0"/>
              <a:t>б) </a:t>
            </a:r>
            <a:r>
              <a:rPr lang="ru-RU" i="1" dirty="0" err="1"/>
              <a:t>регуляція</a:t>
            </a:r>
            <a:r>
              <a:rPr lang="ru-RU" i="1" dirty="0"/>
              <a:t> </a:t>
            </a:r>
            <a:r>
              <a:rPr lang="ru-RU" i="1" dirty="0" err="1"/>
              <a:t>функцій</a:t>
            </a:r>
            <a:r>
              <a:rPr lang="ru-RU" i="1" dirty="0"/>
              <a:t> </a:t>
            </a:r>
            <a:r>
              <a:rPr lang="ru-RU" i="1" dirty="0" err="1"/>
              <a:t>гіпофіза</a:t>
            </a:r>
            <a:r>
              <a:rPr lang="ru-RU" i="1" dirty="0"/>
              <a:t> та </a:t>
            </a:r>
            <a:r>
              <a:rPr lang="ru-RU" i="1" dirty="0" err="1"/>
              <a:t>інших</a:t>
            </a:r>
            <a:r>
              <a:rPr lang="ru-RU" i="1" dirty="0"/>
              <a:t> </a:t>
            </a:r>
            <a:r>
              <a:rPr lang="ru-RU" i="1" dirty="0" err="1"/>
              <a:t>ендокринних</a:t>
            </a:r>
            <a:r>
              <a:rPr lang="ru-RU" i="1" dirty="0"/>
              <a:t> </a:t>
            </a:r>
            <a:r>
              <a:rPr lang="ru-RU" i="1" dirty="0" err="1"/>
              <a:t>залоз</a:t>
            </a:r>
            <a:r>
              <a:rPr lang="ru-RU" i="1" dirty="0"/>
              <a:t>; в) </a:t>
            </a:r>
            <a:r>
              <a:rPr lang="ru-RU" i="1" dirty="0" err="1"/>
              <a:t>утворення</a:t>
            </a:r>
            <a:r>
              <a:rPr lang="ru-RU" i="1" dirty="0"/>
              <a:t> </a:t>
            </a:r>
            <a:r>
              <a:rPr lang="ru-RU" i="1" dirty="0" err="1"/>
              <a:t>статевих</a:t>
            </a:r>
            <a:r>
              <a:rPr lang="ru-RU" i="1" dirty="0"/>
              <a:t> </a:t>
            </a:r>
            <a:r>
              <a:rPr lang="ru-RU" i="1" dirty="0" err="1"/>
              <a:t>гормонів</a:t>
            </a:r>
            <a:r>
              <a:rPr lang="ru-RU" i="1" dirty="0"/>
              <a:t>; г) </a:t>
            </a:r>
            <a:r>
              <a:rPr lang="ru-RU" i="1" dirty="0" err="1"/>
              <a:t>виробництво</a:t>
            </a:r>
            <a:r>
              <a:rPr lang="ru-RU" i="1" dirty="0"/>
              <a:t> </a:t>
            </a:r>
            <a:r>
              <a:rPr lang="ru-RU" i="1" dirty="0" err="1"/>
              <a:t>інсуліну</a:t>
            </a:r>
            <a:r>
              <a:rPr lang="ru-RU" i="1" dirty="0"/>
              <a:t> та глюкагону.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гормони</a:t>
            </a:r>
            <a:r>
              <a:rPr lang="ru-RU" dirty="0"/>
              <a:t> </a:t>
            </a:r>
            <a:r>
              <a:rPr lang="ru-RU" dirty="0" err="1"/>
              <a:t>виробляє</a:t>
            </a:r>
            <a:r>
              <a:rPr lang="ru-RU" dirty="0"/>
              <a:t> </a:t>
            </a:r>
            <a:r>
              <a:rPr lang="ru-RU" dirty="0" err="1"/>
              <a:t>щитоподібна</a:t>
            </a:r>
            <a:r>
              <a:rPr lang="ru-RU" dirty="0"/>
              <a:t> </a:t>
            </a:r>
            <a:r>
              <a:rPr lang="ru-RU" dirty="0" err="1"/>
              <a:t>залоза</a:t>
            </a:r>
            <a:r>
              <a:rPr lang="ru-RU" dirty="0"/>
              <a:t>: </a:t>
            </a:r>
            <a:r>
              <a:rPr lang="ru-RU" i="1" dirty="0"/>
              <a:t>а) тироксин і </a:t>
            </a:r>
            <a:r>
              <a:rPr lang="ru-RU" i="1" dirty="0" err="1"/>
              <a:t>трийодтиронін</a:t>
            </a:r>
            <a:r>
              <a:rPr lang="ru-RU" i="1" dirty="0"/>
              <a:t>; б) </a:t>
            </a:r>
            <a:r>
              <a:rPr lang="ru-RU" i="1" dirty="0" err="1"/>
              <a:t>естроген</a:t>
            </a:r>
            <a:r>
              <a:rPr lang="ru-RU" i="1" dirty="0"/>
              <a:t> і тестостерон; в) </a:t>
            </a:r>
            <a:r>
              <a:rPr lang="ru-RU" i="1" dirty="0" err="1"/>
              <a:t>паратгормон</a:t>
            </a:r>
            <a:r>
              <a:rPr lang="ru-RU" i="1" dirty="0"/>
              <a:t>; г) </a:t>
            </a:r>
            <a:r>
              <a:rPr lang="ru-RU" i="1" dirty="0" err="1"/>
              <a:t>адреналін</a:t>
            </a:r>
            <a:r>
              <a:rPr lang="ru-RU" i="1" dirty="0"/>
              <a:t> і </a:t>
            </a:r>
            <a:r>
              <a:rPr lang="ru-RU" i="1" dirty="0" err="1"/>
              <a:t>норадреналін</a:t>
            </a:r>
            <a:r>
              <a:rPr lang="ru-RU" i="1" dirty="0"/>
              <a:t>.</a:t>
            </a:r>
          </a:p>
          <a:p>
            <a:pPr marL="342900" indent="-342900">
              <a:buAutoNum type="arabicPeriod" startAt="4"/>
            </a:pPr>
            <a:r>
              <a:rPr lang="ru-RU" dirty="0"/>
              <a:t>До </a:t>
            </a:r>
            <a:r>
              <a:rPr lang="ru-RU" dirty="0" err="1"/>
              <a:t>якого</a:t>
            </a:r>
            <a:r>
              <a:rPr lang="ru-RU" dirty="0"/>
              <a:t> стану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</a:t>
            </a:r>
            <a:r>
              <a:rPr lang="ru-RU" dirty="0" err="1"/>
              <a:t>гіпофункція</a:t>
            </a:r>
            <a:r>
              <a:rPr lang="ru-RU" dirty="0"/>
              <a:t> </a:t>
            </a:r>
            <a:r>
              <a:rPr lang="ru-RU" dirty="0" err="1"/>
              <a:t>паращитоподібних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r>
              <a:rPr lang="ru-RU" dirty="0"/>
              <a:t>: </a:t>
            </a:r>
            <a:r>
              <a:rPr lang="ru-RU" i="1" dirty="0"/>
              <a:t>а) </a:t>
            </a:r>
            <a:r>
              <a:rPr lang="ru-RU" i="1" dirty="0" err="1"/>
              <a:t>гіпокальцемія</a:t>
            </a:r>
            <a:r>
              <a:rPr lang="ru-RU" i="1" dirty="0"/>
              <a:t>; б) </a:t>
            </a:r>
            <a:r>
              <a:rPr lang="ru-RU" i="1" dirty="0" err="1"/>
              <a:t>гіпертен</a:t>
            </a:r>
            <a:r>
              <a:rPr lang="ru-RU" i="1" dirty="0"/>
              <a:t>-</a:t>
            </a:r>
          </a:p>
          <a:p>
            <a:pPr marL="361950"/>
            <a:r>
              <a:rPr lang="ru-RU" i="1" dirty="0" err="1"/>
              <a:t>зія</a:t>
            </a:r>
            <a:r>
              <a:rPr lang="ru-RU" i="1" dirty="0"/>
              <a:t> (</a:t>
            </a:r>
            <a:r>
              <a:rPr lang="ru-RU" i="1" dirty="0" err="1"/>
              <a:t>високий</a:t>
            </a:r>
            <a:r>
              <a:rPr lang="ru-RU" i="1" dirty="0"/>
              <a:t> </a:t>
            </a:r>
            <a:r>
              <a:rPr lang="ru-RU" i="1" dirty="0" err="1"/>
              <a:t>артеріальний</a:t>
            </a:r>
            <a:r>
              <a:rPr lang="ru-RU" i="1" dirty="0"/>
              <a:t> </a:t>
            </a:r>
            <a:r>
              <a:rPr lang="ru-RU" i="1" dirty="0" err="1"/>
              <a:t>тиск</a:t>
            </a:r>
            <a:r>
              <a:rPr lang="ru-RU" i="1" dirty="0"/>
              <a:t>); в) </a:t>
            </a:r>
            <a:r>
              <a:rPr lang="ru-RU" i="1" dirty="0" err="1"/>
              <a:t>ожиріння</a:t>
            </a:r>
            <a:r>
              <a:rPr lang="ru-RU" i="1" dirty="0"/>
              <a:t>; г) </a:t>
            </a:r>
            <a:r>
              <a:rPr lang="ru-RU" i="1" dirty="0" err="1"/>
              <a:t>гіперглікемія</a:t>
            </a:r>
            <a:r>
              <a:rPr lang="ru-RU" i="1" dirty="0"/>
              <a:t> (</a:t>
            </a:r>
            <a:r>
              <a:rPr lang="ru-RU" i="1" dirty="0" err="1"/>
              <a:t>високий</a:t>
            </a:r>
            <a:r>
              <a:rPr lang="ru-RU" i="1" dirty="0"/>
              <a:t> </a:t>
            </a: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цукру</a:t>
            </a:r>
            <a:r>
              <a:rPr lang="ru-RU" i="1" dirty="0"/>
              <a:t> в </a:t>
            </a:r>
            <a:r>
              <a:rPr lang="ru-RU" i="1" dirty="0" err="1"/>
              <a:t>крові</a:t>
            </a:r>
            <a:r>
              <a:rPr lang="ru-RU" i="1" dirty="0"/>
              <a:t>).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гормони</a:t>
            </a:r>
            <a:r>
              <a:rPr lang="ru-RU" dirty="0"/>
              <a:t> </a:t>
            </a:r>
            <a:r>
              <a:rPr lang="ru-RU" dirty="0" err="1"/>
              <a:t>виробляє</a:t>
            </a:r>
            <a:r>
              <a:rPr lang="ru-RU" dirty="0"/>
              <a:t> кора </a:t>
            </a:r>
            <a:r>
              <a:rPr lang="ru-RU" dirty="0" err="1"/>
              <a:t>надниркових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r>
              <a:rPr lang="ru-RU" dirty="0"/>
              <a:t>: </a:t>
            </a:r>
            <a:r>
              <a:rPr lang="ru-RU" i="1" dirty="0"/>
              <a:t>а) кортизол; б) </a:t>
            </a:r>
            <a:r>
              <a:rPr lang="ru-RU" i="1" dirty="0" err="1"/>
              <a:t>інсулін</a:t>
            </a:r>
            <a:r>
              <a:rPr lang="ru-RU" i="1" dirty="0"/>
              <a:t>; в) окситоцин; </a:t>
            </a:r>
          </a:p>
          <a:p>
            <a:pPr marL="361950"/>
            <a:r>
              <a:rPr lang="ru-RU" i="1" dirty="0"/>
              <a:t>г) </a:t>
            </a:r>
            <a:r>
              <a:rPr lang="ru-RU" i="1" dirty="0" err="1"/>
              <a:t>мелатонін</a:t>
            </a:r>
            <a:r>
              <a:rPr lang="ru-RU" i="1" dirty="0"/>
              <a:t>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ru-RU" dirty="0"/>
              <a:t>Як </a:t>
            </a:r>
            <a:r>
              <a:rPr lang="ru-RU" dirty="0" err="1"/>
              <a:t>називають</a:t>
            </a:r>
            <a:r>
              <a:rPr lang="ru-RU" dirty="0"/>
              <a:t> стан, </a:t>
            </a:r>
            <a:r>
              <a:rPr lang="ru-RU" dirty="0" err="1"/>
              <a:t>спричинений</a:t>
            </a:r>
            <a:r>
              <a:rPr lang="ru-RU" dirty="0"/>
              <a:t> </a:t>
            </a:r>
            <a:r>
              <a:rPr lang="ru-RU" dirty="0" err="1"/>
              <a:t>гіперфункцією</a:t>
            </a:r>
            <a:r>
              <a:rPr lang="ru-RU" dirty="0"/>
              <a:t> </a:t>
            </a:r>
            <a:r>
              <a:rPr lang="ru-RU" dirty="0" err="1"/>
              <a:t>щитоподібної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: </a:t>
            </a:r>
            <a:r>
              <a:rPr lang="ru-RU" i="1" dirty="0"/>
              <a:t>а) </a:t>
            </a:r>
            <a:r>
              <a:rPr lang="ru-RU" i="1" dirty="0" err="1"/>
              <a:t>гіпертиріоз</a:t>
            </a:r>
            <a:r>
              <a:rPr lang="ru-RU" i="1" dirty="0"/>
              <a:t>; б) </a:t>
            </a:r>
            <a:r>
              <a:rPr lang="ru-RU" i="1" dirty="0" err="1"/>
              <a:t>цукровий</a:t>
            </a:r>
            <a:r>
              <a:rPr lang="ru-RU" i="1" dirty="0"/>
              <a:t> </a:t>
            </a:r>
            <a:r>
              <a:rPr lang="ru-RU" i="1" dirty="0" err="1"/>
              <a:t>діабет</a:t>
            </a:r>
            <a:r>
              <a:rPr lang="ru-RU" i="1" dirty="0"/>
              <a:t>, в) </a:t>
            </a:r>
            <a:r>
              <a:rPr lang="ru-RU" i="1" dirty="0" err="1"/>
              <a:t>акромегалія</a:t>
            </a:r>
            <a:r>
              <a:rPr lang="ru-RU" i="1" dirty="0"/>
              <a:t>; г) хвороба </a:t>
            </a:r>
            <a:r>
              <a:rPr lang="ru-RU" i="1" dirty="0" err="1"/>
              <a:t>Аддісона</a:t>
            </a:r>
            <a:r>
              <a:rPr lang="ru-RU" i="1" dirty="0"/>
              <a:t>.</a:t>
            </a:r>
          </a:p>
          <a:p>
            <a:pPr marL="342900" indent="-342900">
              <a:buAutoNum type="arabicPeriod" startAt="7"/>
            </a:pPr>
            <a:r>
              <a:rPr lang="ru-RU" dirty="0"/>
              <a:t>Яка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паратгормону,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виробляється</a:t>
            </a:r>
            <a:r>
              <a:rPr lang="ru-RU" dirty="0"/>
              <a:t> </a:t>
            </a:r>
            <a:r>
              <a:rPr lang="ru-RU" dirty="0" err="1"/>
              <a:t>паращитоподібними</a:t>
            </a:r>
            <a:r>
              <a:rPr lang="ru-RU" dirty="0"/>
              <a:t> </a:t>
            </a:r>
            <a:r>
              <a:rPr lang="ru-RU" dirty="0" err="1"/>
              <a:t>залозами</a:t>
            </a:r>
            <a:r>
              <a:rPr lang="ru-RU" dirty="0"/>
              <a:t>: </a:t>
            </a:r>
            <a:r>
              <a:rPr lang="ru-RU" i="1" dirty="0"/>
              <a:t>а) </a:t>
            </a:r>
            <a:r>
              <a:rPr lang="ru-RU" i="1" dirty="0" err="1"/>
              <a:t>впливає</a:t>
            </a:r>
            <a:r>
              <a:rPr lang="ru-RU" i="1" dirty="0"/>
              <a:t> на </a:t>
            </a:r>
            <a:r>
              <a:rPr lang="ru-RU" i="1" dirty="0" err="1"/>
              <a:t>статевий</a:t>
            </a:r>
            <a:r>
              <a:rPr lang="ru-RU" i="1" dirty="0"/>
              <a:t> </a:t>
            </a:r>
            <a:r>
              <a:rPr lang="ru-RU" i="1" dirty="0" err="1"/>
              <a:t>розвиток</a:t>
            </a:r>
            <a:r>
              <a:rPr lang="ru-RU" i="1" dirty="0"/>
              <a:t>; б) </a:t>
            </a:r>
            <a:r>
              <a:rPr lang="ru-RU" i="1" dirty="0" err="1"/>
              <a:t>регулює</a:t>
            </a:r>
            <a:r>
              <a:rPr lang="ru-RU" i="1" dirty="0"/>
              <a:t> </a:t>
            </a: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Кальцію</a:t>
            </a:r>
            <a:r>
              <a:rPr lang="ru-RU" i="1" dirty="0"/>
              <a:t> в </a:t>
            </a:r>
            <a:r>
              <a:rPr lang="ru-RU" i="1" dirty="0" err="1"/>
              <a:t>крові</a:t>
            </a:r>
            <a:r>
              <a:rPr lang="ru-RU" i="1" dirty="0"/>
              <a:t>; в) </a:t>
            </a:r>
            <a:r>
              <a:rPr lang="ru-RU" i="1" dirty="0" err="1"/>
              <a:t>регулює</a:t>
            </a:r>
            <a:r>
              <a:rPr lang="ru-RU" i="1" dirty="0"/>
              <a:t> </a:t>
            </a:r>
            <a:r>
              <a:rPr lang="ru-RU" i="1" dirty="0" err="1"/>
              <a:t>водний</a:t>
            </a:r>
            <a:r>
              <a:rPr lang="ru-RU" i="1" dirty="0"/>
              <a:t> баланс; г) </a:t>
            </a:r>
            <a:r>
              <a:rPr lang="ru-RU" i="1" dirty="0" err="1"/>
              <a:t>контролює</a:t>
            </a:r>
            <a:r>
              <a:rPr lang="ru-RU" i="1" dirty="0"/>
              <a:t> </a:t>
            </a: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цукру</a:t>
            </a:r>
            <a:r>
              <a:rPr lang="ru-RU" i="1" dirty="0"/>
              <a:t> в </a:t>
            </a:r>
            <a:r>
              <a:rPr lang="ru-RU" i="1" dirty="0" err="1"/>
              <a:t>крові</a:t>
            </a:r>
            <a:r>
              <a:rPr lang="ru-RU" i="1" dirty="0"/>
              <a:t>.</a:t>
            </a:r>
          </a:p>
        </p:txBody>
      </p:sp>
      <p:sp>
        <p:nvSpPr>
          <p:cNvPr id="10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3810468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25"/>
          <p:cNvSpPr txBox="1"/>
          <p:nvPr/>
        </p:nvSpPr>
        <p:spPr>
          <a:xfrm>
            <a:off x="871655" y="548785"/>
            <a:ext cx="742029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cap="all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П</a:t>
            </a:r>
            <a:r>
              <a:rPr lang="uk" sz="1600" b="1" cap="all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ідпишіть назви залоз</a:t>
            </a:r>
            <a:endParaRPr sz="1600" b="1" cap="small" dirty="0">
              <a:solidFill>
                <a:srgbClr val="38761D"/>
              </a:solidFill>
              <a:latin typeface="+mn-lt"/>
              <a:ea typeface="Alegreya"/>
              <a:cs typeface="Alegreya"/>
              <a:sym typeface="Alegreya"/>
            </a:endParaRPr>
          </a:p>
        </p:txBody>
      </p:sp>
      <p:pic>
        <p:nvPicPr>
          <p:cNvPr id="4" name="Google Shape;20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596" y="430025"/>
            <a:ext cx="757900" cy="6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49" y="979642"/>
            <a:ext cx="2498265" cy="4028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0249" y="1114500"/>
            <a:ext cx="6623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 – …</a:t>
            </a:r>
          </a:p>
          <a:p>
            <a:r>
              <a:rPr lang="uk-UA" dirty="0"/>
              <a:t>2 – …</a:t>
            </a:r>
          </a:p>
          <a:p>
            <a:r>
              <a:rPr lang="uk-UA" dirty="0"/>
              <a:t>3 – …</a:t>
            </a:r>
          </a:p>
          <a:p>
            <a:r>
              <a:rPr lang="uk-UA" dirty="0"/>
              <a:t>4 – …</a:t>
            </a:r>
          </a:p>
          <a:p>
            <a:r>
              <a:rPr lang="uk-UA" dirty="0"/>
              <a:t>5 – …</a:t>
            </a:r>
          </a:p>
          <a:p>
            <a:r>
              <a:rPr lang="uk-UA" dirty="0"/>
              <a:t>6 – …</a:t>
            </a:r>
          </a:p>
          <a:p>
            <a:r>
              <a:rPr lang="uk-UA" dirty="0"/>
              <a:t>7 – …</a:t>
            </a:r>
          </a:p>
          <a:p>
            <a:r>
              <a:rPr lang="uk-UA" dirty="0"/>
              <a:t>8 – …</a:t>
            </a:r>
            <a:endParaRPr lang="ru-RU" dirty="0"/>
          </a:p>
        </p:txBody>
      </p:sp>
      <p:sp>
        <p:nvSpPr>
          <p:cNvPr id="13" name="Google Shape;208;p25"/>
          <p:cNvSpPr txBox="1"/>
          <p:nvPr/>
        </p:nvSpPr>
        <p:spPr>
          <a:xfrm>
            <a:off x="5339700" y="369301"/>
            <a:ext cx="340893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600" b="1" cap="all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Вірно – невірно</a:t>
            </a:r>
            <a:endParaRPr sz="1600" b="1" cap="small" dirty="0">
              <a:solidFill>
                <a:srgbClr val="38761D"/>
              </a:solidFill>
              <a:latin typeface="+mn-lt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20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8255" y="247659"/>
            <a:ext cx="601445" cy="55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3852504" y="918918"/>
            <a:ext cx="51435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300" dirty="0" err="1"/>
              <a:t>Гіпофіз</a:t>
            </a:r>
            <a:r>
              <a:rPr lang="ru-RU" sz="1300" dirty="0"/>
              <a:t> є головною </a:t>
            </a:r>
            <a:r>
              <a:rPr lang="ru-RU" sz="1300" dirty="0" err="1"/>
              <a:t>залозою</a:t>
            </a:r>
            <a:r>
              <a:rPr lang="ru-RU" sz="1300" dirty="0"/>
              <a:t> </a:t>
            </a:r>
            <a:r>
              <a:rPr lang="ru-RU" sz="1300" dirty="0" err="1"/>
              <a:t>ендокринної</a:t>
            </a:r>
            <a:r>
              <a:rPr lang="ru-RU" sz="1300" dirty="0"/>
              <a:t> </a:t>
            </a:r>
            <a:r>
              <a:rPr lang="ru-RU" sz="1300" dirty="0" err="1"/>
              <a:t>системи</a:t>
            </a:r>
            <a:r>
              <a:rPr lang="ru-RU" sz="1300" dirty="0"/>
              <a:t>, яка </a:t>
            </a:r>
            <a:r>
              <a:rPr lang="ru-RU" sz="1300" dirty="0" err="1"/>
              <a:t>регулює</a:t>
            </a:r>
            <a:r>
              <a:rPr lang="ru-RU" sz="1300" dirty="0"/>
              <a:t> </a:t>
            </a:r>
            <a:r>
              <a:rPr lang="ru-RU" sz="1300" dirty="0" err="1"/>
              <a:t>діяльність</a:t>
            </a:r>
            <a:r>
              <a:rPr lang="ru-RU" sz="1300" dirty="0"/>
              <a:t> </a:t>
            </a:r>
            <a:r>
              <a:rPr lang="ru-RU" sz="1300" dirty="0" err="1"/>
              <a:t>більшості</a:t>
            </a:r>
            <a:r>
              <a:rPr lang="ru-RU" sz="1300" dirty="0"/>
              <a:t> </a:t>
            </a:r>
            <a:r>
              <a:rPr lang="ru-RU" sz="1300" dirty="0" err="1"/>
              <a:t>інших</a:t>
            </a:r>
            <a:r>
              <a:rPr lang="ru-RU" sz="1300" dirty="0"/>
              <a:t> </a:t>
            </a:r>
            <a:r>
              <a:rPr lang="ru-RU" sz="1300" dirty="0" err="1"/>
              <a:t>ендокринних</a:t>
            </a:r>
            <a:r>
              <a:rPr lang="ru-RU" sz="1300" dirty="0"/>
              <a:t> </a:t>
            </a:r>
            <a:r>
              <a:rPr lang="ru-RU" sz="1300" dirty="0" err="1"/>
              <a:t>залоз</a:t>
            </a:r>
            <a:r>
              <a:rPr lang="ru-RU" sz="1300" dirty="0"/>
              <a:t>.</a:t>
            </a:r>
          </a:p>
          <a:p>
            <a:pPr marL="342900" indent="-342900">
              <a:buAutoNum type="arabicPeriod"/>
            </a:pPr>
            <a:r>
              <a:rPr lang="ru-RU" sz="1300" dirty="0"/>
              <a:t>Гормон </a:t>
            </a:r>
            <a:r>
              <a:rPr lang="ru-RU" sz="1300" dirty="0" err="1"/>
              <a:t>мелатонін</a:t>
            </a:r>
            <a:r>
              <a:rPr lang="ru-RU" sz="1300" dirty="0"/>
              <a:t>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виробляється</a:t>
            </a:r>
            <a:r>
              <a:rPr lang="ru-RU" sz="1300" dirty="0"/>
              <a:t> </a:t>
            </a:r>
            <a:r>
              <a:rPr lang="ru-RU" sz="1300" dirty="0" err="1"/>
              <a:t>епіфізом</a:t>
            </a:r>
            <a:r>
              <a:rPr lang="ru-RU" sz="1300" dirty="0"/>
              <a:t>, </a:t>
            </a:r>
            <a:r>
              <a:rPr lang="ru-RU" sz="1300" dirty="0" err="1"/>
              <a:t>відповідає</a:t>
            </a:r>
            <a:r>
              <a:rPr lang="ru-RU" sz="1300" dirty="0"/>
              <a:t> за </a:t>
            </a:r>
            <a:r>
              <a:rPr lang="ru-RU" sz="1300" dirty="0" err="1"/>
              <a:t>регуляцію</a:t>
            </a:r>
            <a:r>
              <a:rPr lang="ru-RU" sz="1300" dirty="0"/>
              <a:t> </a:t>
            </a:r>
            <a:r>
              <a:rPr lang="ru-RU" sz="1300" dirty="0" err="1"/>
              <a:t>рівня</a:t>
            </a:r>
            <a:r>
              <a:rPr lang="ru-RU" sz="1300" dirty="0"/>
              <a:t> </a:t>
            </a:r>
            <a:r>
              <a:rPr lang="ru-RU" sz="1300" dirty="0" err="1"/>
              <a:t>Кальцію</a:t>
            </a:r>
            <a:r>
              <a:rPr lang="ru-RU" sz="1300" dirty="0"/>
              <a:t> в </a:t>
            </a:r>
            <a:r>
              <a:rPr lang="ru-RU" sz="1300" dirty="0" err="1"/>
              <a:t>крові</a:t>
            </a:r>
            <a:r>
              <a:rPr lang="ru-RU" sz="1300" dirty="0"/>
              <a:t>.</a:t>
            </a:r>
          </a:p>
          <a:p>
            <a:pPr marL="342900" indent="-342900">
              <a:buAutoNum type="arabicPeriod"/>
            </a:pPr>
            <a:r>
              <a:rPr lang="ru-RU" sz="1300" dirty="0" err="1"/>
              <a:t>Гіпофункція</a:t>
            </a:r>
            <a:r>
              <a:rPr lang="ru-RU" sz="1300" dirty="0"/>
              <a:t> </a:t>
            </a:r>
            <a:r>
              <a:rPr lang="ru-RU" sz="1300" dirty="0" err="1"/>
              <a:t>щитоподібної</a:t>
            </a:r>
            <a:r>
              <a:rPr lang="ru-RU" sz="1300" dirty="0"/>
              <a:t> </a:t>
            </a:r>
            <a:r>
              <a:rPr lang="ru-RU" sz="1300" dirty="0" err="1"/>
              <a:t>залози</a:t>
            </a:r>
            <a:r>
              <a:rPr lang="ru-RU" sz="1300" dirty="0"/>
              <a:t> </a:t>
            </a:r>
            <a:r>
              <a:rPr lang="ru-RU" sz="1300" dirty="0" err="1"/>
              <a:t>може</a:t>
            </a:r>
            <a:r>
              <a:rPr lang="ru-RU" sz="1300" dirty="0"/>
              <a:t> </a:t>
            </a:r>
            <a:r>
              <a:rPr lang="ru-RU" sz="1300" dirty="0" err="1"/>
              <a:t>призвести</a:t>
            </a:r>
            <a:r>
              <a:rPr lang="ru-RU" sz="1300" dirty="0"/>
              <a:t> до </a:t>
            </a:r>
            <a:r>
              <a:rPr lang="ru-RU" sz="1300" dirty="0" err="1"/>
              <a:t>прискореного</a:t>
            </a:r>
            <a:r>
              <a:rPr lang="ru-RU" sz="1300" dirty="0"/>
              <a:t> </a:t>
            </a:r>
            <a:r>
              <a:rPr lang="ru-RU" sz="1300" dirty="0" err="1"/>
              <a:t>метаболізму</a:t>
            </a:r>
            <a:r>
              <a:rPr lang="ru-RU" sz="1300" dirty="0"/>
              <a:t> та </a:t>
            </a:r>
            <a:r>
              <a:rPr lang="ru-RU" sz="1300" dirty="0" err="1"/>
              <a:t>втрати</a:t>
            </a:r>
            <a:r>
              <a:rPr lang="ru-RU" sz="1300" dirty="0"/>
              <a:t> </a:t>
            </a:r>
            <a:r>
              <a:rPr lang="ru-RU" sz="1300" dirty="0" err="1"/>
              <a:t>маси</a:t>
            </a:r>
            <a:r>
              <a:rPr lang="ru-RU" sz="1300" dirty="0"/>
              <a:t> </a:t>
            </a:r>
            <a:r>
              <a:rPr lang="ru-RU" sz="1300" dirty="0" err="1"/>
              <a:t>тіла</a:t>
            </a:r>
            <a:r>
              <a:rPr lang="ru-RU" sz="1300" dirty="0"/>
              <a:t>.</a:t>
            </a:r>
          </a:p>
          <a:p>
            <a:pPr marL="342900" indent="-342900">
              <a:buAutoNum type="arabicPeriod"/>
            </a:pPr>
            <a:r>
              <a:rPr lang="ru-RU" sz="1300" dirty="0"/>
              <a:t>Паратгормон,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виробляється</a:t>
            </a:r>
            <a:r>
              <a:rPr lang="ru-RU" sz="1300" dirty="0"/>
              <a:t> </a:t>
            </a:r>
            <a:r>
              <a:rPr lang="ru-RU" sz="1300" dirty="0" err="1"/>
              <a:t>паращитоподібними</a:t>
            </a:r>
            <a:r>
              <a:rPr lang="ru-RU" sz="1300" dirty="0"/>
              <a:t> </a:t>
            </a:r>
            <a:r>
              <a:rPr lang="ru-RU" sz="1300" dirty="0" err="1"/>
              <a:t>залозами</a:t>
            </a:r>
            <a:r>
              <a:rPr lang="ru-RU" sz="1300" dirty="0"/>
              <a:t>, </a:t>
            </a:r>
            <a:r>
              <a:rPr lang="ru-RU" sz="1300" dirty="0" err="1"/>
              <a:t>підвищує</a:t>
            </a:r>
            <a:r>
              <a:rPr lang="ru-RU" sz="1300" dirty="0"/>
              <a:t> </a:t>
            </a:r>
            <a:r>
              <a:rPr lang="ru-RU" sz="1300" dirty="0" err="1"/>
              <a:t>рівень</a:t>
            </a:r>
            <a:r>
              <a:rPr lang="ru-RU" sz="1300" dirty="0"/>
              <a:t> </a:t>
            </a:r>
            <a:r>
              <a:rPr lang="ru-RU" sz="1300" dirty="0" err="1"/>
              <a:t>Кальцію</a:t>
            </a:r>
            <a:r>
              <a:rPr lang="ru-RU" sz="1300" dirty="0"/>
              <a:t> в </a:t>
            </a:r>
            <a:r>
              <a:rPr lang="ru-RU" sz="1300" dirty="0" err="1"/>
              <a:t>крові</a:t>
            </a:r>
            <a:r>
              <a:rPr lang="ru-RU" sz="1300" dirty="0"/>
              <a:t>.</a:t>
            </a:r>
          </a:p>
          <a:p>
            <a:pPr marL="342900" indent="-342900">
              <a:buAutoNum type="arabicPeriod"/>
            </a:pPr>
            <a:r>
              <a:rPr lang="ru-RU" sz="1300" dirty="0"/>
              <a:t>Тимус (</a:t>
            </a:r>
            <a:r>
              <a:rPr lang="ru-RU" sz="1300" dirty="0" err="1"/>
              <a:t>вилочкова</a:t>
            </a:r>
            <a:r>
              <a:rPr lang="ru-RU" sz="1300" dirty="0"/>
              <a:t> </a:t>
            </a:r>
            <a:r>
              <a:rPr lang="ru-RU" sz="1300" dirty="0" err="1"/>
              <a:t>залоза</a:t>
            </a:r>
            <a:r>
              <a:rPr lang="ru-RU" sz="1300" dirty="0"/>
              <a:t>) </a:t>
            </a:r>
            <a:r>
              <a:rPr lang="ru-RU" sz="1300" dirty="0" err="1"/>
              <a:t>відіграє</a:t>
            </a:r>
            <a:r>
              <a:rPr lang="ru-RU" sz="1300" dirty="0"/>
              <a:t> </a:t>
            </a:r>
            <a:r>
              <a:rPr lang="ru-RU" sz="1300" dirty="0" err="1"/>
              <a:t>ключову</a:t>
            </a:r>
            <a:r>
              <a:rPr lang="ru-RU" sz="1300" dirty="0"/>
              <a:t> роль у </a:t>
            </a:r>
            <a:r>
              <a:rPr lang="ru-RU" sz="1300" dirty="0" err="1"/>
              <a:t>дозріванні</a:t>
            </a:r>
            <a:r>
              <a:rPr lang="ru-RU" sz="1300" dirty="0"/>
              <a:t> </a:t>
            </a:r>
            <a:r>
              <a:rPr lang="ru-RU" sz="1300" dirty="0" err="1"/>
              <a:t>імунних</a:t>
            </a:r>
            <a:r>
              <a:rPr lang="ru-RU" sz="1300" dirty="0"/>
              <a:t> </a:t>
            </a:r>
            <a:r>
              <a:rPr lang="ru-RU" sz="1300" dirty="0" err="1"/>
              <a:t>клітин</a:t>
            </a:r>
            <a:r>
              <a:rPr lang="ru-RU" sz="1300" dirty="0"/>
              <a:t>.</a:t>
            </a:r>
          </a:p>
          <a:p>
            <a:pPr marL="342900" indent="-342900">
              <a:buAutoNum type="arabicPeriod"/>
            </a:pPr>
            <a:r>
              <a:rPr lang="ru-RU" sz="1300" dirty="0" err="1"/>
              <a:t>Надниркові</a:t>
            </a:r>
            <a:r>
              <a:rPr lang="ru-RU" sz="1300" dirty="0"/>
              <a:t> </a:t>
            </a:r>
            <a:r>
              <a:rPr lang="ru-RU" sz="1300" dirty="0" err="1"/>
              <a:t>залози</a:t>
            </a:r>
            <a:r>
              <a:rPr lang="ru-RU" sz="1300" dirty="0"/>
              <a:t> </a:t>
            </a:r>
            <a:r>
              <a:rPr lang="ru-RU" sz="1300" dirty="0" err="1"/>
              <a:t>відповідають</a:t>
            </a:r>
            <a:r>
              <a:rPr lang="ru-RU" sz="1300" dirty="0"/>
              <a:t> за </a:t>
            </a:r>
            <a:r>
              <a:rPr lang="ru-RU" sz="1300" dirty="0" err="1"/>
              <a:t>вироблення</a:t>
            </a:r>
            <a:r>
              <a:rPr lang="ru-RU" sz="1300" dirty="0"/>
              <a:t> </a:t>
            </a:r>
            <a:r>
              <a:rPr lang="ru-RU" sz="1300" dirty="0" err="1"/>
              <a:t>гормонів</a:t>
            </a:r>
            <a:r>
              <a:rPr lang="ru-RU" sz="1300" dirty="0"/>
              <a:t> </a:t>
            </a:r>
            <a:r>
              <a:rPr lang="ru-RU" sz="1300" dirty="0" err="1"/>
              <a:t>стресу</a:t>
            </a:r>
            <a:r>
              <a:rPr lang="ru-RU" sz="1300" dirty="0"/>
              <a:t>, таких як </a:t>
            </a:r>
            <a:r>
              <a:rPr lang="ru-RU" sz="1300" dirty="0" err="1"/>
              <a:t>адреналін</a:t>
            </a:r>
            <a:r>
              <a:rPr lang="ru-RU" sz="1300" dirty="0"/>
              <a:t>.</a:t>
            </a:r>
          </a:p>
          <a:p>
            <a:pPr marL="342900" indent="-342900">
              <a:buAutoNum type="arabicPeriod"/>
            </a:pPr>
            <a:r>
              <a:rPr lang="ru-RU" sz="1300" dirty="0" err="1"/>
              <a:t>Гіпоталамус</a:t>
            </a:r>
            <a:r>
              <a:rPr lang="ru-RU" sz="1300" dirty="0"/>
              <a:t> </a:t>
            </a:r>
            <a:r>
              <a:rPr lang="ru-RU" sz="1300" dirty="0" err="1"/>
              <a:t>регулює</a:t>
            </a:r>
            <a:r>
              <a:rPr lang="ru-RU" sz="1300" dirty="0"/>
              <a:t> </a:t>
            </a:r>
            <a:r>
              <a:rPr lang="ru-RU" sz="1300" dirty="0" err="1"/>
              <a:t>діяльність</a:t>
            </a:r>
            <a:r>
              <a:rPr lang="ru-RU" sz="1300" dirty="0"/>
              <a:t> </a:t>
            </a:r>
            <a:r>
              <a:rPr lang="ru-RU" sz="1300" dirty="0" err="1"/>
              <a:t>гіпофіза</a:t>
            </a:r>
            <a:r>
              <a:rPr lang="ru-RU" sz="1300" dirty="0"/>
              <a:t> шляхом </a:t>
            </a:r>
            <a:r>
              <a:rPr lang="ru-RU" sz="1300" dirty="0" err="1"/>
              <a:t>вироблення</a:t>
            </a:r>
            <a:r>
              <a:rPr lang="ru-RU" sz="1300" dirty="0"/>
              <a:t> </a:t>
            </a:r>
            <a:r>
              <a:rPr lang="ru-RU" sz="1300" dirty="0" err="1"/>
              <a:t>спеціальних</a:t>
            </a:r>
            <a:r>
              <a:rPr lang="ru-RU" sz="1300" dirty="0"/>
              <a:t> </a:t>
            </a:r>
            <a:r>
              <a:rPr lang="ru-RU" sz="1300" dirty="0" err="1"/>
              <a:t>гормонів</a:t>
            </a:r>
            <a:r>
              <a:rPr lang="ru-RU" sz="1300" dirty="0"/>
              <a:t>.</a:t>
            </a:r>
          </a:p>
          <a:p>
            <a:pPr marL="342900" indent="-342900">
              <a:buAutoNum type="arabicPeriod"/>
            </a:pPr>
            <a:r>
              <a:rPr lang="ru-RU" sz="1300" dirty="0"/>
              <a:t>Кортизол </a:t>
            </a:r>
            <a:r>
              <a:rPr lang="ru-RU" sz="1300" dirty="0" err="1"/>
              <a:t>виробляється</a:t>
            </a:r>
            <a:r>
              <a:rPr lang="ru-RU" sz="1300" dirty="0"/>
              <a:t> </a:t>
            </a:r>
            <a:r>
              <a:rPr lang="ru-RU" sz="1300" dirty="0" err="1"/>
              <a:t>корою</a:t>
            </a:r>
            <a:r>
              <a:rPr lang="ru-RU" sz="1300" dirty="0"/>
              <a:t> </a:t>
            </a:r>
            <a:r>
              <a:rPr lang="ru-RU" sz="1300" dirty="0" err="1"/>
              <a:t>надниркових</a:t>
            </a:r>
            <a:r>
              <a:rPr lang="ru-RU" sz="1300" dirty="0"/>
              <a:t> </a:t>
            </a:r>
            <a:r>
              <a:rPr lang="ru-RU" sz="1300" dirty="0" err="1"/>
              <a:t>залоз</a:t>
            </a:r>
            <a:r>
              <a:rPr lang="ru-RU" sz="1300" dirty="0"/>
              <a:t> і </a:t>
            </a:r>
            <a:r>
              <a:rPr lang="ru-RU" sz="1300" dirty="0" err="1"/>
              <a:t>відіграє</a:t>
            </a:r>
            <a:r>
              <a:rPr lang="ru-RU" sz="1300" dirty="0"/>
              <a:t> </a:t>
            </a:r>
            <a:r>
              <a:rPr lang="ru-RU" sz="1300" dirty="0" err="1"/>
              <a:t>важливу</a:t>
            </a:r>
            <a:r>
              <a:rPr lang="ru-RU" sz="1300" dirty="0"/>
              <a:t> роль у </a:t>
            </a:r>
            <a:r>
              <a:rPr lang="ru-RU" sz="1300" dirty="0" err="1"/>
              <a:t>метаболізмі</a:t>
            </a:r>
            <a:r>
              <a:rPr lang="ru-RU" sz="1300" dirty="0"/>
              <a:t>.</a:t>
            </a:r>
          </a:p>
          <a:p>
            <a:pPr marL="342900" indent="-342900">
              <a:buAutoNum type="arabicPeriod"/>
            </a:pPr>
            <a:r>
              <a:rPr lang="ru-RU" sz="1300" dirty="0"/>
              <a:t>Синдром </a:t>
            </a:r>
            <a:r>
              <a:rPr lang="ru-RU" sz="1300" dirty="0" err="1"/>
              <a:t>Кушинга</a:t>
            </a:r>
            <a:r>
              <a:rPr lang="ru-RU" sz="1300" dirty="0"/>
              <a:t> </a:t>
            </a:r>
            <a:r>
              <a:rPr lang="ru-RU" sz="1300" dirty="0" err="1"/>
              <a:t>виникає</a:t>
            </a:r>
            <a:r>
              <a:rPr lang="ru-RU" sz="1300" dirty="0"/>
              <a:t> </a:t>
            </a:r>
            <a:r>
              <a:rPr lang="ru-RU" sz="1300" dirty="0" err="1"/>
              <a:t>внаслідок</a:t>
            </a:r>
            <a:r>
              <a:rPr lang="ru-RU" sz="1300" dirty="0"/>
              <a:t> </a:t>
            </a:r>
            <a:r>
              <a:rPr lang="ru-RU" sz="1300" dirty="0" err="1"/>
              <a:t>гіпофункції</a:t>
            </a:r>
            <a:r>
              <a:rPr lang="ru-RU" sz="1300" dirty="0"/>
              <a:t> </a:t>
            </a:r>
            <a:r>
              <a:rPr lang="ru-RU" sz="1300" dirty="0" err="1"/>
              <a:t>надниркових</a:t>
            </a:r>
            <a:r>
              <a:rPr lang="ru-RU" sz="1300" dirty="0"/>
              <a:t> </a:t>
            </a:r>
            <a:r>
              <a:rPr lang="ru-RU" sz="1300" dirty="0" err="1"/>
              <a:t>залоз</a:t>
            </a:r>
            <a:r>
              <a:rPr lang="ru-RU" sz="1300" dirty="0"/>
              <a:t>.</a:t>
            </a:r>
          </a:p>
          <a:p>
            <a:pPr marL="342900" indent="-342900">
              <a:buAutoNum type="arabicPeriod"/>
            </a:pPr>
            <a:r>
              <a:rPr lang="ru-RU" sz="1300" dirty="0" err="1"/>
              <a:t>Антидіуретичний</a:t>
            </a:r>
            <a:r>
              <a:rPr lang="ru-RU" sz="1300" dirty="0"/>
              <a:t> гормон (АДГ) </a:t>
            </a:r>
            <a:r>
              <a:rPr lang="ru-RU" sz="1300" dirty="0" err="1"/>
              <a:t>виробляється</a:t>
            </a:r>
            <a:r>
              <a:rPr lang="ru-RU" sz="1300" dirty="0"/>
              <a:t> </a:t>
            </a:r>
            <a:r>
              <a:rPr lang="ru-RU" sz="1300" dirty="0" err="1"/>
              <a:t>гіпоталамусом</a:t>
            </a:r>
            <a:r>
              <a:rPr lang="ru-RU" sz="1300" dirty="0"/>
              <a:t> і </a:t>
            </a:r>
            <a:r>
              <a:rPr lang="ru-RU" sz="1300" dirty="0" err="1"/>
              <a:t>контролює</a:t>
            </a:r>
            <a:r>
              <a:rPr lang="ru-RU" sz="1300" dirty="0"/>
              <a:t> </a:t>
            </a:r>
            <a:r>
              <a:rPr lang="ru-RU" sz="1300" dirty="0" err="1"/>
              <a:t>водний</a:t>
            </a:r>
            <a:r>
              <a:rPr lang="ru-RU" sz="1300" dirty="0"/>
              <a:t> баланс в </a:t>
            </a:r>
            <a:r>
              <a:rPr lang="ru-RU" sz="1300" dirty="0" err="1"/>
              <a:t>організмі</a:t>
            </a:r>
            <a:r>
              <a:rPr lang="ru-RU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7973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8014"/>
              </p:ext>
            </p:extLst>
          </p:nvPr>
        </p:nvGraphicFramePr>
        <p:xfrm>
          <a:off x="233232" y="1007984"/>
          <a:ext cx="8703324" cy="39725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66513">
                  <a:extLst>
                    <a:ext uri="{9D8B030D-6E8A-4147-A177-3AD203B41FA5}">
                      <a16:colId xmlns:a16="http://schemas.microsoft.com/office/drawing/2014/main" val="1622750747"/>
                    </a:ext>
                  </a:extLst>
                </a:gridCol>
                <a:gridCol w="1496015">
                  <a:extLst>
                    <a:ext uri="{9D8B030D-6E8A-4147-A177-3AD203B41FA5}">
                      <a16:colId xmlns:a16="http://schemas.microsoft.com/office/drawing/2014/main" val="157707129"/>
                    </a:ext>
                  </a:extLst>
                </a:gridCol>
                <a:gridCol w="2037433">
                  <a:extLst>
                    <a:ext uri="{9D8B030D-6E8A-4147-A177-3AD203B41FA5}">
                      <a16:colId xmlns:a16="http://schemas.microsoft.com/office/drawing/2014/main" val="1720983404"/>
                    </a:ext>
                  </a:extLst>
                </a:gridCol>
                <a:gridCol w="1785715">
                  <a:extLst>
                    <a:ext uri="{9D8B030D-6E8A-4147-A177-3AD203B41FA5}">
                      <a16:colId xmlns:a16="http://schemas.microsoft.com/office/drawing/2014/main" val="4150270403"/>
                    </a:ext>
                  </a:extLst>
                </a:gridCol>
                <a:gridCol w="1717648">
                  <a:extLst>
                    <a:ext uri="{9D8B030D-6E8A-4147-A177-3AD203B41FA5}">
                      <a16:colId xmlns:a16="http://schemas.microsoft.com/office/drawing/2014/main" val="3127620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339933"/>
                          </a:solidFill>
                        </a:rPr>
                        <a:t>Залоза </a:t>
                      </a:r>
                      <a:endParaRPr lang="ru-RU" sz="1600" dirty="0">
                        <a:solidFill>
                          <a:srgbClr val="3399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339933"/>
                          </a:solidFill>
                        </a:rPr>
                        <a:t>Гормони </a:t>
                      </a:r>
                      <a:endParaRPr lang="ru-RU" sz="1600" dirty="0">
                        <a:solidFill>
                          <a:srgbClr val="3399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339933"/>
                          </a:solidFill>
                        </a:rPr>
                        <a:t>Функція  гормонів</a:t>
                      </a:r>
                      <a:endParaRPr lang="ru-RU" sz="1600" dirty="0">
                        <a:solidFill>
                          <a:srgbClr val="3399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339933"/>
                          </a:solidFill>
                        </a:rPr>
                        <a:t>Гіперфункція </a:t>
                      </a:r>
                      <a:endParaRPr lang="ru-RU" sz="1600" dirty="0">
                        <a:solidFill>
                          <a:srgbClr val="3399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rgbClr val="339933"/>
                          </a:solidFill>
                        </a:rPr>
                        <a:t>Гіпофункція </a:t>
                      </a:r>
                      <a:endParaRPr lang="ru-RU" sz="1600" dirty="0">
                        <a:solidFill>
                          <a:srgbClr val="33993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046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Гіпофіз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Соматотропін</a:t>
                      </a:r>
                      <a:r>
                        <a:rPr lang="uk-UA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Гігантизм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04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Регуляція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циркадних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ритмів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Порушення сну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Розлади сну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89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Тироксин, </a:t>
                      </a:r>
                      <a:r>
                        <a:rPr lang="ru-RU" dirty="0" err="1"/>
                        <a:t>Трийодтиронін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Кальцитонін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Регуляція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метаболізму</a:t>
                      </a:r>
                      <a:r>
                        <a:rPr lang="ru-RU" dirty="0"/>
                        <a:t>, росту, </a:t>
                      </a:r>
                      <a:r>
                        <a:rPr lang="ru-RU" dirty="0" err="1"/>
                        <a:t>розвитку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Гіпертиреоз</a:t>
                      </a:r>
                      <a:r>
                        <a:rPr lang="ru-RU" dirty="0"/>
                        <a:t> (Базедова хвороба)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112363"/>
                  </a:ext>
                </a:extLst>
              </a:tr>
              <a:tr h="431378">
                <a:tc>
                  <a:txBody>
                    <a:bodyPr/>
                    <a:lstStyle/>
                    <a:p>
                      <a:r>
                        <a:rPr lang="uk-UA" dirty="0" err="1"/>
                        <a:t>Паращитоподібні</a:t>
                      </a:r>
                      <a:r>
                        <a:rPr lang="uk-UA" dirty="0"/>
                        <a:t> залози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Гіперкальцемія</a:t>
                      </a:r>
                      <a:r>
                        <a:rPr lang="uk-UA" dirty="0"/>
                        <a:t>,</a:t>
                      </a:r>
                      <a:r>
                        <a:rPr lang="uk-UA" baseline="0" dirty="0"/>
                        <a:t> утворення каменів у нирках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Гіпокальціємія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судоми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604386"/>
                  </a:ext>
                </a:extLst>
              </a:tr>
              <a:tr h="431378">
                <a:tc>
                  <a:txBody>
                    <a:bodyPr/>
                    <a:lstStyle/>
                    <a:p>
                      <a:r>
                        <a:rPr lang="ru-RU" dirty="0" err="1"/>
                        <a:t>Надниркові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залози</a:t>
                      </a:r>
                      <a:r>
                        <a:rPr lang="ru-RU" dirty="0"/>
                        <a:t> (кора)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Хвороба </a:t>
                      </a:r>
                      <a:r>
                        <a:rPr lang="ru-RU" dirty="0" err="1"/>
                        <a:t>Аддісона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Синдром </a:t>
                      </a:r>
                      <a:r>
                        <a:rPr lang="ru-RU" dirty="0" err="1"/>
                        <a:t>Кушинга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235539"/>
                  </a:ext>
                </a:extLst>
              </a:tr>
              <a:tr h="431378">
                <a:tc>
                  <a:txBody>
                    <a:bodyPr/>
                    <a:lstStyle/>
                    <a:p>
                      <a:r>
                        <a:rPr lang="uk-UA" dirty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Адреналін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Норадреналін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Реакція</a:t>
                      </a:r>
                      <a:r>
                        <a:rPr lang="ru-RU" dirty="0"/>
                        <a:t> на </a:t>
                      </a:r>
                      <a:r>
                        <a:rPr lang="ru-RU" dirty="0" err="1"/>
                        <a:t>стрес</a:t>
                      </a:r>
                      <a:r>
                        <a:rPr lang="ru-RU" dirty="0"/>
                        <a:t> ("</a:t>
                      </a:r>
                      <a:r>
                        <a:rPr lang="ru-RU" dirty="0" err="1"/>
                        <a:t>бий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або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біжи</a:t>
                      </a:r>
                      <a:r>
                        <a:rPr lang="ru-RU" dirty="0"/>
                        <a:t>"), </a:t>
                      </a:r>
                      <a:r>
                        <a:rPr lang="ru-RU" dirty="0" err="1"/>
                        <a:t>підвищення</a:t>
                      </a:r>
                      <a:r>
                        <a:rPr lang="ru-RU" dirty="0"/>
                        <a:t> ЧСС, 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---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986508"/>
                  </a:ext>
                </a:extLst>
              </a:tr>
            </a:tbl>
          </a:graphicData>
        </a:graphic>
      </p:graphicFrame>
      <p:sp>
        <p:nvSpPr>
          <p:cNvPr id="4" name="Google Shape;208;p25"/>
          <p:cNvSpPr txBox="1"/>
          <p:nvPr/>
        </p:nvSpPr>
        <p:spPr>
          <a:xfrm>
            <a:off x="854491" y="497991"/>
            <a:ext cx="372520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uk-UA" sz="1600" b="1" cap="all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Заповніть  таблицю</a:t>
            </a:r>
            <a:endParaRPr sz="1600" b="1" cap="small" dirty="0">
              <a:solidFill>
                <a:srgbClr val="38761D"/>
              </a:solidFill>
              <a:latin typeface="+mn-lt"/>
              <a:ea typeface="Alegreya"/>
              <a:cs typeface="Alegreya"/>
              <a:sym typeface="Alegreya"/>
            </a:endParaRPr>
          </a:p>
        </p:txBody>
      </p:sp>
      <p:pic>
        <p:nvPicPr>
          <p:cNvPr id="5" name="Google Shape;206;p25"/>
          <p:cNvPicPr preferRelativeResize="0"/>
          <p:nvPr/>
        </p:nvPicPr>
        <p:blipFill rotWithShape="1">
          <a:blip r:embed="rId2">
            <a:alphaModFix/>
          </a:blip>
          <a:srcRect t="12161" b="18007"/>
          <a:stretch/>
        </p:blipFill>
        <p:spPr>
          <a:xfrm>
            <a:off x="233232" y="488603"/>
            <a:ext cx="621259" cy="42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628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230;p27"/>
          <p:cNvSpPr txBox="1"/>
          <p:nvPr/>
        </p:nvSpPr>
        <p:spPr>
          <a:xfrm>
            <a:off x="1000318" y="925930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ДОМАШНЄ ЗАВДАННЯ</a:t>
            </a:r>
          </a:p>
        </p:txBody>
      </p:sp>
      <p:sp>
        <p:nvSpPr>
          <p:cNvPr id="9" name="Google Shape;232;p27"/>
          <p:cNvSpPr txBox="1"/>
          <p:nvPr/>
        </p:nvSpPr>
        <p:spPr>
          <a:xfrm>
            <a:off x="282243" y="1482230"/>
            <a:ext cx="6766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837693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82231" y="1789991"/>
            <a:ext cx="3767846" cy="1154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О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ПРАЦЮЙТЕ</a:t>
            </a:r>
            <a:r>
              <a:rPr lang="uk" b="1" dirty="0">
                <a:solidFill>
                  <a:schemeClr val="tx1"/>
                </a:solidFill>
                <a:latin typeface="Alegreya"/>
                <a:ea typeface="Alegreya"/>
                <a:cs typeface="Alegreya"/>
                <a:sym typeface="Alegreya"/>
              </a:rPr>
              <a:t>  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ПАРАГРАФ </a:t>
            </a:r>
            <a:r>
              <a:rPr lang="uk" sz="28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15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Google Shape;230;p27"/>
          <p:cNvSpPr txBox="1"/>
          <p:nvPr/>
        </p:nvSpPr>
        <p:spPr>
          <a:xfrm>
            <a:off x="289974" y="3409991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ЗАПАМ’ЯТАЙТЕ КРАЩЕ</a:t>
            </a:r>
          </a:p>
        </p:txBody>
      </p:sp>
      <p:sp>
        <p:nvSpPr>
          <p:cNvPr id="14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0318" y="3884143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https://wordwall.net/uk/resource/16017491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318" y="4235370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https://wordwall.net/uk/resource/72952249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818" y="2103865"/>
            <a:ext cx="2827136" cy="26443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680" y="3936293"/>
            <a:ext cx="593850" cy="5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8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4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Органи ендокринної системи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59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8208" y="755923"/>
            <a:ext cx="8666019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Провідна</a:t>
            </a:r>
            <a:r>
              <a:rPr lang="ru-RU" dirty="0"/>
              <a:t> роль у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гуморальної</a:t>
            </a:r>
            <a:r>
              <a:rPr lang="ru-RU" dirty="0"/>
              <a:t> </a:t>
            </a:r>
            <a:r>
              <a:rPr lang="ru-RU" dirty="0" err="1"/>
              <a:t>регуляції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b="1" i="1" dirty="0" err="1">
                <a:solidFill>
                  <a:srgbClr val="626C00"/>
                </a:solidFill>
              </a:rPr>
              <a:t>ендокринній</a:t>
            </a:r>
            <a:r>
              <a:rPr lang="ru-RU" b="1" i="1" dirty="0">
                <a:solidFill>
                  <a:srgbClr val="626C00"/>
                </a:solidFill>
              </a:rPr>
              <a:t> </a:t>
            </a:r>
            <a:r>
              <a:rPr lang="ru-RU" b="1" i="1" dirty="0" err="1">
                <a:solidFill>
                  <a:srgbClr val="626C00"/>
                </a:solidFill>
              </a:rPr>
              <a:t>системі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До </a:t>
            </a:r>
            <a:r>
              <a:rPr lang="ru-RU" dirty="0" err="1"/>
              <a:t>її</a:t>
            </a:r>
            <a:r>
              <a:rPr lang="ru-RU" dirty="0"/>
              <a:t> складу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та </a:t>
            </a:r>
            <a:r>
              <a:rPr lang="ru-RU" dirty="0" err="1"/>
              <a:t>змішаної</a:t>
            </a:r>
            <a:r>
              <a:rPr lang="ru-RU" dirty="0"/>
              <a:t> </a:t>
            </a:r>
            <a:r>
              <a:rPr lang="ru-RU" dirty="0" err="1"/>
              <a:t>секреції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b="1" dirty="0" err="1">
                <a:solidFill>
                  <a:srgbClr val="626C00"/>
                </a:solidFill>
              </a:rPr>
              <a:t>гіпофіз</a:t>
            </a:r>
            <a:r>
              <a:rPr lang="ru-RU" b="1" dirty="0">
                <a:solidFill>
                  <a:srgbClr val="626C00"/>
                </a:solidFill>
              </a:rPr>
              <a:t>, </a:t>
            </a:r>
            <a:r>
              <a:rPr lang="ru-RU" b="1" dirty="0" err="1">
                <a:solidFill>
                  <a:srgbClr val="626C00"/>
                </a:solidFill>
              </a:rPr>
              <a:t>епіфіз</a:t>
            </a:r>
            <a:r>
              <a:rPr lang="ru-RU" b="1" dirty="0">
                <a:solidFill>
                  <a:srgbClr val="626C00"/>
                </a:solidFill>
              </a:rPr>
              <a:t>, </a:t>
            </a:r>
            <a:r>
              <a:rPr lang="ru-RU" b="1" dirty="0" err="1">
                <a:solidFill>
                  <a:srgbClr val="626C00"/>
                </a:solidFill>
              </a:rPr>
              <a:t>щитоподібна</a:t>
            </a:r>
            <a:r>
              <a:rPr lang="ru-RU" b="1" dirty="0">
                <a:solidFill>
                  <a:srgbClr val="626C00"/>
                </a:solidFill>
              </a:rPr>
              <a:t> та </a:t>
            </a:r>
            <a:r>
              <a:rPr lang="ru-RU" b="1" dirty="0" err="1">
                <a:solidFill>
                  <a:srgbClr val="626C00"/>
                </a:solidFill>
              </a:rPr>
              <a:t>прищитоподібні</a:t>
            </a:r>
            <a:r>
              <a:rPr lang="ru-RU" b="1" dirty="0">
                <a:solidFill>
                  <a:srgbClr val="626C00"/>
                </a:solidFill>
              </a:rPr>
              <a:t> </a:t>
            </a:r>
            <a:r>
              <a:rPr lang="ru-RU" b="1" dirty="0" err="1">
                <a:solidFill>
                  <a:srgbClr val="626C00"/>
                </a:solidFill>
              </a:rPr>
              <a:t>залози</a:t>
            </a:r>
            <a:r>
              <a:rPr lang="ru-RU" b="1" dirty="0">
                <a:solidFill>
                  <a:srgbClr val="626C00"/>
                </a:solidFill>
              </a:rPr>
              <a:t>, </a:t>
            </a:r>
            <a:r>
              <a:rPr lang="ru-RU" b="1" dirty="0" err="1">
                <a:solidFill>
                  <a:srgbClr val="626C00"/>
                </a:solidFill>
              </a:rPr>
              <a:t>вилочкова</a:t>
            </a:r>
            <a:r>
              <a:rPr lang="ru-RU" b="1" dirty="0">
                <a:solidFill>
                  <a:srgbClr val="626C00"/>
                </a:solidFill>
              </a:rPr>
              <a:t>, </a:t>
            </a:r>
            <a:r>
              <a:rPr lang="ru-RU" b="1" dirty="0" err="1">
                <a:solidFill>
                  <a:srgbClr val="626C00"/>
                </a:solidFill>
              </a:rPr>
              <a:t>підшлункова</a:t>
            </a:r>
            <a:r>
              <a:rPr lang="ru-RU" b="1" dirty="0">
                <a:solidFill>
                  <a:srgbClr val="626C00"/>
                </a:solidFill>
              </a:rPr>
              <a:t>, </a:t>
            </a:r>
            <a:r>
              <a:rPr lang="ru-RU" b="1" dirty="0" err="1">
                <a:solidFill>
                  <a:srgbClr val="626C00"/>
                </a:solidFill>
              </a:rPr>
              <a:t>надниркові</a:t>
            </a:r>
            <a:r>
              <a:rPr lang="ru-RU" b="1" dirty="0">
                <a:solidFill>
                  <a:srgbClr val="626C00"/>
                </a:solidFill>
              </a:rPr>
              <a:t> та </a:t>
            </a:r>
            <a:r>
              <a:rPr lang="ru-RU" b="1" dirty="0" err="1">
                <a:solidFill>
                  <a:srgbClr val="626C00"/>
                </a:solidFill>
              </a:rPr>
              <a:t>статеві</a:t>
            </a:r>
            <a:r>
              <a:rPr lang="ru-RU" b="1" dirty="0">
                <a:solidFill>
                  <a:srgbClr val="626C00"/>
                </a:solidFill>
              </a:rPr>
              <a:t> </a:t>
            </a:r>
            <a:r>
              <a:rPr lang="ru-RU" b="1" dirty="0" err="1">
                <a:solidFill>
                  <a:srgbClr val="626C00"/>
                </a:solidFill>
              </a:rPr>
              <a:t>залози</a:t>
            </a:r>
            <a:r>
              <a:rPr lang="ru-RU" dirty="0"/>
              <a:t>. </a:t>
            </a:r>
            <a:r>
              <a:rPr lang="ru-RU" dirty="0" err="1"/>
              <a:t>Ендокринну</a:t>
            </a:r>
            <a:r>
              <a:rPr lang="ru-RU" dirty="0"/>
              <a:t> систему </a:t>
            </a:r>
            <a:r>
              <a:rPr lang="ru-RU" dirty="0" err="1"/>
              <a:t>відрізняє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систем </a:t>
            </a:r>
            <a:r>
              <a:rPr lang="ru-RU" dirty="0" err="1"/>
              <a:t>органів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складники</a:t>
            </a:r>
            <a:endParaRPr lang="ru-RU" dirty="0"/>
          </a:p>
          <a:p>
            <a:pPr algn="ctr"/>
            <a:r>
              <a:rPr lang="ru-RU" dirty="0"/>
              <a:t>часто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безпосередніх</a:t>
            </a:r>
            <a:r>
              <a:rPr lang="ru-RU" dirty="0"/>
              <a:t> </a:t>
            </a:r>
            <a:r>
              <a:rPr lang="ru-RU" dirty="0" err="1"/>
              <a:t>просторових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8208" y="2209063"/>
            <a:ext cx="3990111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626C00"/>
                </a:solidFill>
              </a:rPr>
              <a:t>Захворювання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ендокринних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недостатньої</a:t>
            </a:r>
            <a:r>
              <a:rPr lang="ru-RU" dirty="0"/>
              <a:t> (</a:t>
            </a:r>
            <a:r>
              <a:rPr lang="ru-RU" dirty="0" err="1">
                <a:solidFill>
                  <a:srgbClr val="626C00"/>
                </a:solidFill>
              </a:rPr>
              <a:t>гіпофункція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посиленої</a:t>
            </a:r>
            <a:r>
              <a:rPr lang="ru-RU" dirty="0"/>
              <a:t> (</a:t>
            </a:r>
            <a:r>
              <a:rPr lang="ru-RU" dirty="0" err="1">
                <a:solidFill>
                  <a:srgbClr val="626C00"/>
                </a:solidFill>
              </a:rPr>
              <a:t>гіперфункція</a:t>
            </a:r>
            <a:r>
              <a:rPr lang="ru-RU" dirty="0"/>
              <a:t>) </a:t>
            </a:r>
            <a:r>
              <a:rPr lang="ru-RU" dirty="0" err="1"/>
              <a:t>діяльності</a:t>
            </a:r>
            <a:r>
              <a:rPr lang="ru-RU" dirty="0"/>
              <a:t>),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b="1" dirty="0" err="1">
                <a:solidFill>
                  <a:srgbClr val="626C00"/>
                </a:solidFill>
              </a:rPr>
              <a:t>ендокринними</a:t>
            </a:r>
            <a:r>
              <a:rPr lang="ru-RU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971" y="2003944"/>
            <a:ext cx="3978256" cy="29836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67" y="4505885"/>
            <a:ext cx="460805" cy="4817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90872" y="4485150"/>
            <a:ext cx="227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Які із залоз, зображених на малюнку, ви знаєте?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16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761" y="555185"/>
            <a:ext cx="3178927" cy="2309148"/>
          </a:xfrm>
          <a:prstGeom prst="rect">
            <a:avLst/>
          </a:prstGeom>
        </p:spPr>
      </p:pic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Ендокринні залози головного мозку  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89709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59-60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4731" y="744751"/>
            <a:ext cx="353487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Структура головного </a:t>
            </a:r>
            <a:r>
              <a:rPr lang="ru-RU" dirty="0" err="1"/>
              <a:t>мозку</a:t>
            </a:r>
            <a:r>
              <a:rPr lang="ru-RU" dirty="0"/>
              <a:t> – </a:t>
            </a:r>
            <a:r>
              <a:rPr lang="ru-RU" b="1" dirty="0" err="1">
                <a:solidFill>
                  <a:srgbClr val="626C00"/>
                </a:solidFill>
              </a:rPr>
              <a:t>гіпофіз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мозковий</a:t>
            </a:r>
            <a:r>
              <a:rPr lang="ru-RU" dirty="0"/>
              <a:t> придаток, </a:t>
            </a:r>
            <a:r>
              <a:rPr lang="ru-RU" dirty="0" err="1"/>
              <a:t>пов’язаний</a:t>
            </a:r>
            <a:r>
              <a:rPr lang="ru-RU" dirty="0"/>
              <a:t> з </a:t>
            </a:r>
            <a:r>
              <a:rPr lang="ru-RU" b="1" dirty="0" err="1">
                <a:solidFill>
                  <a:srgbClr val="626C00"/>
                </a:solidFill>
              </a:rPr>
              <a:t>гіпоталамусом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тоненької</a:t>
            </a:r>
            <a:r>
              <a:rPr lang="ru-RU" dirty="0"/>
              <a:t> </a:t>
            </a:r>
            <a:r>
              <a:rPr lang="ru-RU" dirty="0" err="1"/>
              <a:t>ніжки</a:t>
            </a:r>
            <a:r>
              <a:rPr lang="ru-RU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923" y="1979771"/>
            <a:ext cx="149111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rgbClr val="626C00"/>
                </a:solidFill>
              </a:rPr>
              <a:t>гіпоталамус</a:t>
            </a:r>
            <a:endParaRPr lang="ru-RU" b="1" cap="all" dirty="0">
              <a:solidFill>
                <a:srgbClr val="626C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5248" y="1872049"/>
            <a:ext cx="200544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довжина</a:t>
            </a:r>
            <a:r>
              <a:rPr lang="ru-RU" dirty="0"/>
              <a:t> – до 15 мм, </a:t>
            </a:r>
            <a:r>
              <a:rPr lang="ru-RU" dirty="0" err="1"/>
              <a:t>маса</a:t>
            </a:r>
            <a:r>
              <a:rPr lang="ru-RU" dirty="0"/>
              <a:t> – 0,35–0,65 г</a:t>
            </a:r>
          </a:p>
        </p:txBody>
      </p:sp>
      <p:cxnSp>
        <p:nvCxnSpPr>
          <p:cNvPr id="12" name="Прямая соединительная линия 11"/>
          <p:cNvCxnSpPr>
            <a:stCxn id="9" idx="3"/>
            <a:endCxn id="10" idx="1"/>
          </p:cNvCxnSpPr>
          <p:nvPr/>
        </p:nvCxnSpPr>
        <p:spPr>
          <a:xfrm flipV="1">
            <a:off x="1851037" y="2133659"/>
            <a:ext cx="134211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8175" y="3685592"/>
            <a:ext cx="92044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rgbClr val="626C00"/>
                </a:solidFill>
              </a:rPr>
              <a:t>гіпофіз</a:t>
            </a:r>
            <a:endParaRPr lang="ru-RU" b="1" cap="all" dirty="0">
              <a:solidFill>
                <a:srgbClr val="626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6846" y="2849373"/>
            <a:ext cx="150554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Передня частка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76846" y="3694672"/>
            <a:ext cx="155523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Середня  частка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76846" y="4555195"/>
            <a:ext cx="153038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Задня частка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>
            <a:stCxn id="13" idx="3"/>
            <a:endCxn id="14" idx="1"/>
          </p:cNvCxnSpPr>
          <p:nvPr/>
        </p:nvCxnSpPr>
        <p:spPr>
          <a:xfrm flipV="1">
            <a:off x="1318620" y="3003262"/>
            <a:ext cx="458226" cy="8362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3" idx="3"/>
            <a:endCxn id="15" idx="1"/>
          </p:cNvCxnSpPr>
          <p:nvPr/>
        </p:nvCxnSpPr>
        <p:spPr>
          <a:xfrm>
            <a:off x="1318620" y="3839481"/>
            <a:ext cx="458226" cy="90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3"/>
            <a:endCxn id="16" idx="1"/>
          </p:cNvCxnSpPr>
          <p:nvPr/>
        </p:nvCxnSpPr>
        <p:spPr>
          <a:xfrm>
            <a:off x="1318620" y="3839481"/>
            <a:ext cx="458226" cy="8696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51900" y="2622851"/>
            <a:ext cx="1517073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err="1"/>
              <a:t>тропні</a:t>
            </a:r>
            <a:r>
              <a:rPr lang="uk-UA" dirty="0"/>
              <a:t> гормони, гормон росту, пролактин</a:t>
            </a:r>
            <a:endParaRPr lang="ru-RU" dirty="0"/>
          </a:p>
        </p:txBody>
      </p:sp>
      <p:cxnSp>
        <p:nvCxnSpPr>
          <p:cNvPr id="28" name="Прямая соединительная линия 27"/>
          <p:cNvCxnSpPr>
            <a:stCxn id="14" idx="3"/>
            <a:endCxn id="26" idx="1"/>
          </p:cNvCxnSpPr>
          <p:nvPr/>
        </p:nvCxnSpPr>
        <p:spPr>
          <a:xfrm flipV="1">
            <a:off x="3282386" y="2992183"/>
            <a:ext cx="669514" cy="11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951901" y="3697792"/>
            <a:ext cx="1517073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меланотропін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>
            <a:stCxn id="15" idx="3"/>
            <a:endCxn id="29" idx="1"/>
          </p:cNvCxnSpPr>
          <p:nvPr/>
        </p:nvCxnSpPr>
        <p:spPr>
          <a:xfrm>
            <a:off x="3332080" y="3848561"/>
            <a:ext cx="619821" cy="31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90693" y="4447473"/>
            <a:ext cx="151707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вазопресин, </a:t>
            </a:r>
            <a:r>
              <a:rPr lang="uk-UA" dirty="0" err="1"/>
              <a:t>окситоцин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>
            <a:stCxn id="16" idx="3"/>
            <a:endCxn id="33" idx="1"/>
          </p:cNvCxnSpPr>
          <p:nvPr/>
        </p:nvCxnSpPr>
        <p:spPr>
          <a:xfrm flipV="1">
            <a:off x="3307233" y="4709083"/>
            <a:ext cx="683460" cy="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055284" y="3107350"/>
            <a:ext cx="80021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rgbClr val="626C00"/>
                </a:solidFill>
              </a:rPr>
              <a:t>епіфіз</a:t>
            </a:r>
            <a:endParaRPr lang="ru-RU" b="1" cap="all" dirty="0">
              <a:solidFill>
                <a:srgbClr val="626C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696856" y="3593385"/>
            <a:ext cx="151707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маса</a:t>
            </a:r>
            <a:r>
              <a:rPr lang="ru-RU" dirty="0"/>
              <a:t> – </a:t>
            </a:r>
          </a:p>
          <a:p>
            <a:pPr algn="ctr"/>
            <a:r>
              <a:rPr lang="ru-RU" dirty="0" err="1"/>
              <a:t>близько</a:t>
            </a:r>
            <a:r>
              <a:rPr lang="ru-RU" dirty="0"/>
              <a:t> 0,2 г</a:t>
            </a:r>
          </a:p>
        </p:txBody>
      </p:sp>
      <p:cxnSp>
        <p:nvCxnSpPr>
          <p:cNvPr id="55" name="Прямая соединительная линия 54"/>
          <p:cNvCxnSpPr>
            <a:stCxn id="52" idx="2"/>
            <a:endCxn id="53" idx="0"/>
          </p:cNvCxnSpPr>
          <p:nvPr/>
        </p:nvCxnSpPr>
        <p:spPr>
          <a:xfrm flipH="1">
            <a:off x="7455393" y="3415127"/>
            <a:ext cx="1" cy="1782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6696856" y="4274282"/>
            <a:ext cx="1517073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мелатонін</a:t>
            </a:r>
            <a:endParaRPr lang="ru-RU" dirty="0"/>
          </a:p>
        </p:txBody>
      </p:sp>
      <p:cxnSp>
        <p:nvCxnSpPr>
          <p:cNvPr id="58" name="Прямая соединительная линия 57"/>
          <p:cNvCxnSpPr>
            <a:stCxn id="53" idx="2"/>
            <a:endCxn id="56" idx="0"/>
          </p:cNvCxnSpPr>
          <p:nvPr/>
        </p:nvCxnSpPr>
        <p:spPr>
          <a:xfrm>
            <a:off x="7455393" y="4116605"/>
            <a:ext cx="0" cy="1576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02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Ендокринні залози головного мозку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60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84" y="1134771"/>
            <a:ext cx="7741057" cy="30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7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421" y="2784153"/>
            <a:ext cx="3426402" cy="2257394"/>
          </a:xfrm>
          <a:prstGeom prst="rect">
            <a:avLst/>
          </a:prstGeom>
        </p:spPr>
      </p:pic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Гормон росту - </a:t>
            </a:r>
            <a:r>
              <a:rPr lang="uk-UA" sz="1800" b="1" dirty="0" err="1">
                <a:solidFill>
                  <a:srgbClr val="339933"/>
                </a:solidFill>
                <a:latin typeface="Alegreya" charset="0"/>
                <a:ea typeface="Alegreya"/>
              </a:rPr>
              <a:t>соматотропін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60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427" y="736647"/>
            <a:ext cx="87595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26C00"/>
                </a:solidFill>
              </a:rPr>
              <a:t>Гормон росту </a:t>
            </a:r>
            <a:r>
              <a:rPr lang="ru-RU" dirty="0"/>
              <a:t>(</a:t>
            </a:r>
            <a:r>
              <a:rPr lang="ru-RU" i="1" dirty="0" err="1">
                <a:solidFill>
                  <a:srgbClr val="626C00"/>
                </a:solidFill>
              </a:rPr>
              <a:t>соматотропний</a:t>
            </a:r>
            <a:r>
              <a:rPr lang="ru-RU" i="1" dirty="0">
                <a:solidFill>
                  <a:srgbClr val="626C00"/>
                </a:solidFill>
              </a:rPr>
              <a:t> гормон, </a:t>
            </a:r>
            <a:r>
              <a:rPr lang="ru-RU" i="1" dirty="0" err="1">
                <a:solidFill>
                  <a:srgbClr val="626C00"/>
                </a:solidFill>
              </a:rPr>
              <a:t>соматотропін</a:t>
            </a:r>
            <a:r>
              <a:rPr lang="ru-RU" dirty="0"/>
              <a:t>)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 За </a:t>
            </a:r>
            <a:r>
              <a:rPr lang="ru-RU" dirty="0" err="1"/>
              <a:t>надлишкового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(</a:t>
            </a:r>
            <a:r>
              <a:rPr lang="ru-RU" dirty="0" err="1"/>
              <a:t>гіперфункції</a:t>
            </a:r>
            <a:r>
              <a:rPr lang="ru-RU" dirty="0"/>
              <a:t>) </a:t>
            </a:r>
            <a:r>
              <a:rPr lang="ru-RU" dirty="0" err="1"/>
              <a:t>цього</a:t>
            </a:r>
            <a:r>
              <a:rPr lang="ru-RU" dirty="0"/>
              <a:t> гормону в </a:t>
            </a:r>
            <a:r>
              <a:rPr lang="ru-RU" dirty="0" err="1"/>
              <a:t>дитячому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спостерігають</a:t>
            </a:r>
            <a:r>
              <a:rPr lang="ru-RU" dirty="0"/>
              <a:t> </a:t>
            </a:r>
            <a:r>
              <a:rPr lang="ru-RU" dirty="0" err="1"/>
              <a:t>посилений</a:t>
            </a:r>
            <a:r>
              <a:rPr lang="ru-RU" dirty="0"/>
              <a:t> </a:t>
            </a:r>
            <a:r>
              <a:rPr lang="ru-RU" dirty="0" err="1"/>
              <a:t>ріст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норму, – </a:t>
            </a:r>
            <a:r>
              <a:rPr lang="ru-RU" b="1" i="1" dirty="0" err="1">
                <a:solidFill>
                  <a:srgbClr val="626C00"/>
                </a:solidFill>
              </a:rPr>
              <a:t>гігантизм</a:t>
            </a:r>
            <a:r>
              <a:rPr lang="ru-RU" dirty="0"/>
              <a:t>. 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диспропорції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надмірно</a:t>
            </a:r>
            <a:r>
              <a:rPr lang="ru-RU" dirty="0"/>
              <a:t> </a:t>
            </a:r>
            <a:r>
              <a:rPr lang="ru-RU" dirty="0" err="1"/>
              <a:t>розростаються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(</a:t>
            </a:r>
            <a:r>
              <a:rPr lang="ru-RU" dirty="0" err="1"/>
              <a:t>ніс</a:t>
            </a:r>
            <a:r>
              <a:rPr lang="ru-RU" dirty="0"/>
              <a:t>, </a:t>
            </a:r>
            <a:r>
              <a:rPr lang="ru-RU" dirty="0" err="1"/>
              <a:t>вуха</a:t>
            </a:r>
            <a:r>
              <a:rPr lang="ru-RU" dirty="0"/>
              <a:t>, </a:t>
            </a:r>
            <a:r>
              <a:rPr lang="ru-RU" dirty="0" err="1"/>
              <a:t>кінцівки</a:t>
            </a:r>
            <a:r>
              <a:rPr lang="ru-RU" dirty="0"/>
              <a:t>), </a:t>
            </a:r>
            <a:r>
              <a:rPr lang="ru-RU" dirty="0" err="1"/>
              <a:t>порушується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розлади</a:t>
            </a:r>
            <a:r>
              <a:rPr lang="ru-RU" dirty="0"/>
              <a:t> </a:t>
            </a:r>
            <a:r>
              <a:rPr lang="ru-RU" dirty="0" err="1"/>
              <a:t>психічних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b="1" i="1" dirty="0" err="1">
                <a:solidFill>
                  <a:srgbClr val="626C00"/>
                </a:solidFill>
              </a:rPr>
              <a:t>акромегалією</a:t>
            </a:r>
            <a:r>
              <a:rPr lang="ru-RU" dirty="0"/>
              <a:t>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нестачі</a:t>
            </a:r>
            <a:r>
              <a:rPr lang="ru-RU" dirty="0"/>
              <a:t> гормону (</a:t>
            </a:r>
            <a:r>
              <a:rPr lang="ru-RU" dirty="0" err="1"/>
              <a:t>гіпофункції</a:t>
            </a:r>
            <a:r>
              <a:rPr lang="ru-RU" dirty="0"/>
              <a:t>) </a:t>
            </a:r>
            <a:r>
              <a:rPr lang="ru-RU" dirty="0" err="1"/>
              <a:t>гіпофіза</a:t>
            </a:r>
            <a:r>
              <a:rPr lang="ru-RU" dirty="0"/>
              <a:t> в </a:t>
            </a:r>
            <a:r>
              <a:rPr lang="ru-RU" dirty="0" err="1"/>
              <a:t>дитячому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гальмується</a:t>
            </a:r>
            <a:r>
              <a:rPr lang="ru-RU" dirty="0"/>
              <a:t> </a:t>
            </a:r>
            <a:r>
              <a:rPr lang="ru-RU" dirty="0" err="1"/>
              <a:t>ріст</a:t>
            </a:r>
            <a:r>
              <a:rPr lang="ru-RU" dirty="0"/>
              <a:t>, </a:t>
            </a:r>
            <a:r>
              <a:rPr lang="ru-RU" dirty="0" err="1"/>
              <a:t>настає</a:t>
            </a:r>
            <a:r>
              <a:rPr lang="ru-RU" dirty="0"/>
              <a:t> </a:t>
            </a:r>
            <a:r>
              <a:rPr lang="ru-RU" dirty="0" err="1"/>
              <a:t>раннє</a:t>
            </a:r>
            <a:r>
              <a:rPr lang="ru-RU" dirty="0"/>
              <a:t> </a:t>
            </a:r>
            <a:r>
              <a:rPr lang="ru-RU" dirty="0" err="1"/>
              <a:t>скостеніння</a:t>
            </a:r>
            <a:r>
              <a:rPr lang="ru-RU" dirty="0"/>
              <a:t> </a:t>
            </a:r>
            <a:r>
              <a:rPr lang="ru-RU" dirty="0" err="1"/>
              <a:t>хрящів</a:t>
            </a:r>
            <a:r>
              <a:rPr lang="ru-RU" dirty="0"/>
              <a:t>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b="1" i="1" dirty="0" err="1">
                <a:solidFill>
                  <a:srgbClr val="626C00"/>
                </a:solidFill>
              </a:rPr>
              <a:t>карликовістю</a:t>
            </a:r>
            <a:r>
              <a:rPr lang="ru-RU" dirty="0"/>
              <a:t>. </a:t>
            </a:r>
            <a:r>
              <a:rPr lang="ru-RU" dirty="0" err="1"/>
              <a:t>Психічний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не </a:t>
            </a:r>
            <a:r>
              <a:rPr lang="ru-RU" dirty="0" err="1"/>
              <a:t>змінюється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1663" y="2519765"/>
            <a:ext cx="29094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6B7600"/>
                </a:solidFill>
              </a:rPr>
              <a:t>Які</a:t>
            </a:r>
            <a:r>
              <a:rPr lang="ru-RU" dirty="0">
                <a:solidFill>
                  <a:srgbClr val="6B7600"/>
                </a:solidFill>
              </a:rPr>
              <a:t> </a:t>
            </a:r>
            <a:r>
              <a:rPr lang="ru-RU" dirty="0" err="1">
                <a:solidFill>
                  <a:srgbClr val="6B7600"/>
                </a:solidFill>
              </a:rPr>
              <a:t>ознаки</a:t>
            </a:r>
            <a:r>
              <a:rPr lang="ru-RU" dirty="0">
                <a:solidFill>
                  <a:srgbClr val="6B7600"/>
                </a:solidFill>
              </a:rPr>
              <a:t> </a:t>
            </a:r>
            <a:r>
              <a:rPr lang="ru-RU" dirty="0" err="1">
                <a:solidFill>
                  <a:srgbClr val="6B7600"/>
                </a:solidFill>
              </a:rPr>
              <a:t>зовнішності</a:t>
            </a:r>
            <a:r>
              <a:rPr lang="ru-RU" dirty="0">
                <a:solidFill>
                  <a:srgbClr val="6B7600"/>
                </a:solidFill>
              </a:rPr>
              <a:t> </a:t>
            </a:r>
            <a:r>
              <a:rPr lang="ru-RU" dirty="0" err="1">
                <a:solidFill>
                  <a:srgbClr val="6B7600"/>
                </a:solidFill>
              </a:rPr>
              <a:t>змінились</a:t>
            </a:r>
            <a:r>
              <a:rPr lang="ru-RU" dirty="0">
                <a:solidFill>
                  <a:srgbClr val="6B7600"/>
                </a:solidFill>
              </a:rPr>
              <a:t> у </a:t>
            </a:r>
            <a:r>
              <a:rPr lang="ru-RU" dirty="0" err="1">
                <a:solidFill>
                  <a:srgbClr val="6B7600"/>
                </a:solidFill>
              </a:rPr>
              <a:t>людини</a:t>
            </a:r>
            <a:r>
              <a:rPr lang="ru-RU" dirty="0">
                <a:solidFill>
                  <a:srgbClr val="6B7600"/>
                </a:solidFill>
              </a:rPr>
              <a:t> </a:t>
            </a:r>
            <a:r>
              <a:rPr lang="ru-RU" dirty="0" err="1">
                <a:solidFill>
                  <a:srgbClr val="6B7600"/>
                </a:solidFill>
              </a:rPr>
              <a:t>внаслідок</a:t>
            </a:r>
            <a:r>
              <a:rPr lang="ru-RU" dirty="0">
                <a:solidFill>
                  <a:srgbClr val="6B7600"/>
                </a:solidFill>
              </a:rPr>
              <a:t> </a:t>
            </a:r>
            <a:r>
              <a:rPr lang="ru-RU" dirty="0" err="1">
                <a:solidFill>
                  <a:srgbClr val="6B7600"/>
                </a:solidFill>
              </a:rPr>
              <a:t>захворювання</a:t>
            </a:r>
            <a:r>
              <a:rPr lang="ru-RU" dirty="0">
                <a:solidFill>
                  <a:srgbClr val="6B7600"/>
                </a:solidFill>
              </a:rPr>
              <a:t> на </a:t>
            </a:r>
            <a:r>
              <a:rPr lang="ru-RU" dirty="0" err="1">
                <a:solidFill>
                  <a:srgbClr val="6B7600"/>
                </a:solidFill>
              </a:rPr>
              <a:t>акромегалію</a:t>
            </a:r>
            <a:r>
              <a:rPr lang="ru-RU" dirty="0">
                <a:solidFill>
                  <a:srgbClr val="6B7600"/>
                </a:solidFill>
              </a:rPr>
              <a:t>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6" y="2606870"/>
            <a:ext cx="561108" cy="5866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784" y="3687123"/>
            <a:ext cx="270163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26C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Прототипом героя </a:t>
            </a:r>
            <a:r>
              <a:rPr lang="ru-RU" dirty="0" err="1"/>
              <a:t>мультфільмів</a:t>
            </a:r>
            <a:r>
              <a:rPr lang="ru-RU" dirty="0"/>
              <a:t> – </a:t>
            </a:r>
            <a:r>
              <a:rPr lang="ru-RU" dirty="0" err="1"/>
              <a:t>Шрека</a:t>
            </a:r>
            <a:r>
              <a:rPr lang="ru-RU" dirty="0"/>
              <a:t> – став </a:t>
            </a:r>
            <a:r>
              <a:rPr lang="ru-RU" dirty="0" err="1"/>
              <a:t>чоловік</a:t>
            </a:r>
            <a:r>
              <a:rPr lang="ru-RU" dirty="0"/>
              <a:t>, </a:t>
            </a:r>
            <a:r>
              <a:rPr lang="ru-RU" dirty="0" err="1"/>
              <a:t>хворий</a:t>
            </a:r>
            <a:r>
              <a:rPr lang="ru-RU" dirty="0"/>
              <a:t> на </a:t>
            </a:r>
            <a:r>
              <a:rPr lang="ru-RU" dirty="0" err="1"/>
              <a:t>акромегалію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5103" y="3511568"/>
            <a:ext cx="1231426" cy="422631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D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cap="small" dirty="0">
                <a:solidFill>
                  <a:srgbClr val="6B7600"/>
                </a:solidFill>
              </a:rPr>
              <a:t>Цікаво знати</a:t>
            </a:r>
            <a:endParaRPr lang="ru-RU" b="1" cap="small" dirty="0">
              <a:solidFill>
                <a:srgbClr val="6B7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47763" y="3193483"/>
            <a:ext cx="2183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1 – </a:t>
            </a:r>
            <a:r>
              <a:rPr lang="ru-RU" sz="1200" dirty="0" err="1"/>
              <a:t>Шрек</a:t>
            </a:r>
            <a:r>
              <a:rPr lang="ru-RU" sz="1200" dirty="0"/>
              <a:t> – персонаж </a:t>
            </a:r>
            <a:r>
              <a:rPr lang="ru-RU" sz="1200" dirty="0" err="1"/>
              <a:t>американського</a:t>
            </a:r>
            <a:r>
              <a:rPr lang="ru-RU" sz="1200" dirty="0"/>
              <a:t> </a:t>
            </a:r>
            <a:r>
              <a:rPr lang="ru-RU" sz="1200" dirty="0" err="1"/>
              <a:t>анімаційного</a:t>
            </a:r>
            <a:r>
              <a:rPr lang="ru-RU" sz="1200" dirty="0"/>
              <a:t> </a:t>
            </a:r>
            <a:r>
              <a:rPr lang="ru-RU" sz="1200" dirty="0" err="1"/>
              <a:t>фільму</a:t>
            </a:r>
            <a:r>
              <a:rPr lang="ru-RU" sz="1200" dirty="0"/>
              <a:t> 2001 року </a:t>
            </a:r>
            <a:r>
              <a:rPr lang="ru-RU" sz="1200" dirty="0" err="1"/>
              <a:t>режисерів</a:t>
            </a:r>
            <a:r>
              <a:rPr lang="ru-RU" sz="1200" dirty="0"/>
              <a:t> </a:t>
            </a:r>
            <a:r>
              <a:rPr lang="ru-RU" sz="1200" dirty="0" err="1"/>
              <a:t>Ендрю</a:t>
            </a:r>
            <a:endParaRPr lang="ru-RU" sz="1200" dirty="0"/>
          </a:p>
          <a:p>
            <a:r>
              <a:rPr lang="ru-RU" sz="1200" dirty="0" err="1"/>
              <a:t>Адамсона</a:t>
            </a:r>
            <a:r>
              <a:rPr lang="ru-RU" sz="1200" dirty="0"/>
              <a:t> та </a:t>
            </a:r>
            <a:r>
              <a:rPr lang="ru-RU" sz="1200" dirty="0" err="1"/>
              <a:t>Вікі</a:t>
            </a:r>
            <a:r>
              <a:rPr lang="ru-RU" sz="1200" dirty="0"/>
              <a:t> </a:t>
            </a:r>
            <a:r>
              <a:rPr lang="ru-RU" sz="1200" dirty="0" err="1"/>
              <a:t>Вернон</a:t>
            </a:r>
            <a:r>
              <a:rPr lang="ru-RU" sz="1200" dirty="0"/>
              <a:t>. </a:t>
            </a:r>
          </a:p>
          <a:p>
            <a:endParaRPr lang="ru-RU" sz="1200" dirty="0"/>
          </a:p>
          <a:p>
            <a:r>
              <a:rPr lang="ru-RU" sz="1200" dirty="0"/>
              <a:t>2. </a:t>
            </a:r>
            <a:r>
              <a:rPr lang="ru-RU" sz="1200" dirty="0" err="1"/>
              <a:t>Імовірний</a:t>
            </a:r>
            <a:r>
              <a:rPr lang="ru-RU" sz="1200" dirty="0"/>
              <a:t> прототип </a:t>
            </a:r>
            <a:r>
              <a:rPr lang="ru-RU" sz="1200" dirty="0" err="1"/>
              <a:t>цього</a:t>
            </a:r>
            <a:r>
              <a:rPr lang="ru-RU" sz="1200" dirty="0"/>
              <a:t> персонажа – </a:t>
            </a:r>
            <a:r>
              <a:rPr lang="ru-RU" sz="1200" dirty="0" err="1"/>
              <a:t>відомий</a:t>
            </a:r>
            <a:r>
              <a:rPr lang="ru-RU" sz="1200" dirty="0"/>
              <a:t> </a:t>
            </a:r>
            <a:r>
              <a:rPr lang="ru-RU" sz="1200" dirty="0" err="1"/>
              <a:t>борець</a:t>
            </a:r>
            <a:r>
              <a:rPr lang="ru-RU" sz="1200" dirty="0"/>
              <a:t> Морис </a:t>
            </a:r>
            <a:r>
              <a:rPr lang="ru-RU" sz="1200" dirty="0" err="1"/>
              <a:t>Тійє</a:t>
            </a:r>
            <a:r>
              <a:rPr lang="ru-RU" sz="1200" dirty="0"/>
              <a:t> (</a:t>
            </a:r>
            <a:r>
              <a:rPr lang="ru-RU" sz="1200" dirty="0" err="1"/>
              <a:t>Тілле</a:t>
            </a:r>
            <a:r>
              <a:rPr lang="ru-RU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31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Гіпофіз, епіфіз, гіпоталамус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60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" y="798203"/>
            <a:ext cx="4707082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 </a:t>
            </a:r>
            <a:r>
              <a:rPr lang="ru-RU" dirty="0" err="1"/>
              <a:t>задню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b="1" dirty="0" err="1">
                <a:solidFill>
                  <a:srgbClr val="6B7600"/>
                </a:solidFill>
              </a:rPr>
              <a:t>гіпофіза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</a:t>
            </a:r>
            <a:r>
              <a:rPr lang="ru-RU" dirty="0" err="1"/>
              <a:t>нейрогормони</a:t>
            </a:r>
            <a:r>
              <a:rPr lang="ru-RU" dirty="0"/>
              <a:t> </a:t>
            </a:r>
            <a:r>
              <a:rPr lang="ru-RU" u="sng" dirty="0" err="1">
                <a:solidFill>
                  <a:srgbClr val="6B7600"/>
                </a:solidFill>
              </a:rPr>
              <a:t>вазопресин</a:t>
            </a:r>
            <a:r>
              <a:rPr lang="ru-RU" u="sng" dirty="0">
                <a:solidFill>
                  <a:srgbClr val="6B7600"/>
                </a:solidFill>
              </a:rPr>
              <a:t> та окситоцин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в </a:t>
            </a:r>
            <a:r>
              <a:rPr lang="ru-RU" dirty="0" err="1"/>
              <a:t>гіпоталамусі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гіпофіз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контролем </a:t>
            </a:r>
            <a:r>
              <a:rPr lang="ru-RU" dirty="0" err="1"/>
              <a:t>гіпоталамуса</a:t>
            </a:r>
            <a:r>
              <a:rPr lang="ru-RU" dirty="0"/>
              <a:t>, сам </a:t>
            </a:r>
            <a:r>
              <a:rPr lang="ru-RU" i="1" dirty="0" err="1">
                <a:solidFill>
                  <a:srgbClr val="6B7600"/>
                </a:solidFill>
              </a:rPr>
              <a:t>контролює</a:t>
            </a:r>
            <a:r>
              <a:rPr lang="ru-RU" i="1" dirty="0">
                <a:solidFill>
                  <a:srgbClr val="6B7600"/>
                </a:solidFill>
              </a:rPr>
              <a:t> </a:t>
            </a:r>
            <a:r>
              <a:rPr lang="ru-RU" i="1" dirty="0" err="1">
                <a:solidFill>
                  <a:srgbClr val="6B7600"/>
                </a:solidFill>
              </a:rPr>
              <a:t>вироблення</a:t>
            </a:r>
            <a:r>
              <a:rPr lang="ru-RU" i="1" dirty="0">
                <a:solidFill>
                  <a:srgbClr val="6B7600"/>
                </a:solidFill>
              </a:rPr>
              <a:t> </a:t>
            </a:r>
            <a:r>
              <a:rPr lang="ru-RU" i="1" dirty="0" err="1">
                <a:solidFill>
                  <a:srgbClr val="6B7600"/>
                </a:solidFill>
              </a:rPr>
              <a:t>гормонів</a:t>
            </a:r>
            <a:r>
              <a:rPr lang="ru-RU" i="1" dirty="0">
                <a:solidFill>
                  <a:srgbClr val="6B7600"/>
                </a:solidFill>
              </a:rPr>
              <a:t> </a:t>
            </a:r>
            <a:r>
              <a:rPr lang="ru-RU" i="1" dirty="0" err="1">
                <a:solidFill>
                  <a:srgbClr val="6B7600"/>
                </a:solidFill>
              </a:rPr>
              <a:t>щитоподібною</a:t>
            </a:r>
            <a:r>
              <a:rPr lang="ru-RU" i="1" dirty="0">
                <a:solidFill>
                  <a:srgbClr val="6B7600"/>
                </a:solidFill>
              </a:rPr>
              <a:t> </a:t>
            </a:r>
            <a:r>
              <a:rPr lang="ru-RU" i="1" dirty="0" err="1">
                <a:solidFill>
                  <a:srgbClr val="6B7600"/>
                </a:solidFill>
              </a:rPr>
              <a:t>залозою</a:t>
            </a:r>
            <a:r>
              <a:rPr lang="ru-RU" i="1" dirty="0">
                <a:solidFill>
                  <a:srgbClr val="6B7600"/>
                </a:solidFill>
              </a:rPr>
              <a:t>, </a:t>
            </a:r>
            <a:r>
              <a:rPr lang="ru-RU" i="1" dirty="0" err="1">
                <a:solidFill>
                  <a:srgbClr val="6B7600"/>
                </a:solidFill>
              </a:rPr>
              <a:t>функцію</a:t>
            </a:r>
            <a:r>
              <a:rPr lang="ru-RU" i="1" dirty="0">
                <a:solidFill>
                  <a:srgbClr val="6B7600"/>
                </a:solidFill>
              </a:rPr>
              <a:t> </a:t>
            </a:r>
            <a:r>
              <a:rPr lang="ru-RU" i="1" dirty="0" err="1">
                <a:solidFill>
                  <a:srgbClr val="6B7600"/>
                </a:solidFill>
              </a:rPr>
              <a:t>надниркових</a:t>
            </a:r>
            <a:r>
              <a:rPr lang="ru-RU" i="1" dirty="0">
                <a:solidFill>
                  <a:srgbClr val="6B7600"/>
                </a:solidFill>
              </a:rPr>
              <a:t> </a:t>
            </a:r>
            <a:r>
              <a:rPr lang="ru-RU" i="1" dirty="0" err="1">
                <a:solidFill>
                  <a:srgbClr val="6B7600"/>
                </a:solidFill>
              </a:rPr>
              <a:t>залоз</a:t>
            </a:r>
            <a:r>
              <a:rPr lang="ru-RU" i="1" dirty="0">
                <a:solidFill>
                  <a:srgbClr val="6B7600"/>
                </a:solidFill>
              </a:rPr>
              <a:t>, </a:t>
            </a:r>
            <a:r>
              <a:rPr lang="ru-RU" i="1" dirty="0" err="1">
                <a:solidFill>
                  <a:srgbClr val="6B7600"/>
                </a:solidFill>
              </a:rPr>
              <a:t>чоловічих</a:t>
            </a:r>
            <a:r>
              <a:rPr lang="ru-RU" i="1" dirty="0">
                <a:solidFill>
                  <a:srgbClr val="6B7600"/>
                </a:solidFill>
              </a:rPr>
              <a:t> і </a:t>
            </a:r>
            <a:r>
              <a:rPr lang="ru-RU" i="1" dirty="0" err="1">
                <a:solidFill>
                  <a:srgbClr val="6B7600"/>
                </a:solidFill>
              </a:rPr>
              <a:t>жіночих</a:t>
            </a:r>
            <a:r>
              <a:rPr lang="ru-RU" i="1" dirty="0">
                <a:solidFill>
                  <a:srgbClr val="6B7600"/>
                </a:solidFill>
              </a:rPr>
              <a:t> </a:t>
            </a:r>
            <a:r>
              <a:rPr lang="ru-RU" i="1" dirty="0" err="1">
                <a:solidFill>
                  <a:srgbClr val="6B7600"/>
                </a:solidFill>
              </a:rPr>
              <a:t>статевих</a:t>
            </a:r>
            <a:r>
              <a:rPr lang="ru-RU" i="1" dirty="0">
                <a:solidFill>
                  <a:srgbClr val="6B7600"/>
                </a:solidFill>
              </a:rPr>
              <a:t> </a:t>
            </a:r>
            <a:r>
              <a:rPr lang="ru-RU" i="1" dirty="0" err="1">
                <a:solidFill>
                  <a:srgbClr val="6B7600"/>
                </a:solidFill>
              </a:rPr>
              <a:t>залоз</a:t>
            </a:r>
            <a:r>
              <a:rPr lang="ru-RU" i="1" dirty="0">
                <a:solidFill>
                  <a:srgbClr val="6B7600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300" y="2537120"/>
            <a:ext cx="4707082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нейрогормоном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синтезується</a:t>
            </a:r>
            <a:r>
              <a:rPr lang="ru-RU" dirty="0"/>
              <a:t> в </a:t>
            </a:r>
            <a:r>
              <a:rPr lang="ru-RU" dirty="0" err="1"/>
              <a:t>гіпоталамусі</a:t>
            </a:r>
            <a:r>
              <a:rPr lang="ru-RU" dirty="0"/>
              <a:t> й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у </a:t>
            </a:r>
            <a:r>
              <a:rPr lang="ru-RU" dirty="0" err="1"/>
              <a:t>задню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гіпофіза</a:t>
            </a:r>
            <a:r>
              <a:rPr lang="ru-RU" dirty="0"/>
              <a:t>, є </a:t>
            </a:r>
            <a:r>
              <a:rPr lang="ru-RU" u="sng" dirty="0">
                <a:solidFill>
                  <a:srgbClr val="6B7600"/>
                </a:solidFill>
              </a:rPr>
              <a:t>окситоцин</a:t>
            </a:r>
            <a:r>
              <a:rPr lang="ru-RU" dirty="0"/>
              <a:t>. У </a:t>
            </a:r>
            <a:r>
              <a:rPr lang="ru-RU" dirty="0" err="1"/>
              <a:t>вагітних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він</a:t>
            </a:r>
            <a:endParaRPr lang="ru-RU" dirty="0"/>
          </a:p>
          <a:p>
            <a:pPr algn="ctr"/>
            <a:r>
              <a:rPr lang="ru-RU" i="1" dirty="0" err="1">
                <a:solidFill>
                  <a:srgbClr val="6B7600"/>
                </a:solidFill>
              </a:rPr>
              <a:t>сприяє</a:t>
            </a:r>
            <a:r>
              <a:rPr lang="ru-RU" i="1" dirty="0">
                <a:solidFill>
                  <a:srgbClr val="6B7600"/>
                </a:solidFill>
              </a:rPr>
              <a:t> пологам, </a:t>
            </a:r>
            <a:r>
              <a:rPr lang="ru-RU" i="1" dirty="0" err="1">
                <a:solidFill>
                  <a:srgbClr val="6B7600"/>
                </a:solidFill>
              </a:rPr>
              <a:t>стимулює</a:t>
            </a:r>
            <a:r>
              <a:rPr lang="ru-RU" i="1" dirty="0">
                <a:solidFill>
                  <a:srgbClr val="6B7600"/>
                </a:solidFill>
              </a:rPr>
              <a:t> </a:t>
            </a:r>
            <a:r>
              <a:rPr lang="ru-RU" i="1" dirty="0" err="1">
                <a:solidFill>
                  <a:srgbClr val="6B7600"/>
                </a:solidFill>
              </a:rPr>
              <a:t>виділення</a:t>
            </a:r>
            <a:r>
              <a:rPr lang="ru-RU" i="1" dirty="0">
                <a:solidFill>
                  <a:srgbClr val="6B7600"/>
                </a:solidFill>
              </a:rPr>
              <a:t> молока </a:t>
            </a:r>
            <a:r>
              <a:rPr lang="ru-RU" i="1" dirty="0" err="1">
                <a:solidFill>
                  <a:srgbClr val="6B7600"/>
                </a:solidFill>
              </a:rPr>
              <a:t>після</a:t>
            </a:r>
            <a:r>
              <a:rPr lang="ru-RU" i="1" dirty="0">
                <a:solidFill>
                  <a:srgbClr val="6B7600"/>
                </a:solidFill>
              </a:rPr>
              <a:t> них.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44893" y="971970"/>
            <a:ext cx="394972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Ендокринна</a:t>
            </a:r>
            <a:r>
              <a:rPr lang="ru-RU" dirty="0"/>
              <a:t> </a:t>
            </a:r>
            <a:r>
              <a:rPr lang="ru-RU" dirty="0" err="1"/>
              <a:t>залоза</a:t>
            </a:r>
            <a:r>
              <a:rPr lang="ru-RU" dirty="0"/>
              <a:t> – </a:t>
            </a:r>
            <a:r>
              <a:rPr lang="ru-RU" b="1" dirty="0" err="1">
                <a:solidFill>
                  <a:srgbClr val="6B7600"/>
                </a:solidFill>
              </a:rPr>
              <a:t>епіфіз</a:t>
            </a:r>
            <a:r>
              <a:rPr lang="ru-RU" dirty="0"/>
              <a:t> (</a:t>
            </a:r>
            <a:r>
              <a:rPr lang="ru-RU" dirty="0" err="1"/>
              <a:t>шишкоподібне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). Вона </a:t>
            </a:r>
            <a:r>
              <a:rPr lang="ru-RU" dirty="0" err="1"/>
              <a:t>синтезує</a:t>
            </a:r>
            <a:r>
              <a:rPr lang="ru-RU" dirty="0"/>
              <a:t> гормон </a:t>
            </a:r>
            <a:r>
              <a:rPr lang="ru-RU" u="sng" dirty="0" err="1">
                <a:solidFill>
                  <a:srgbClr val="6B7600"/>
                </a:solidFill>
              </a:rPr>
              <a:t>мелатонін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Цей</a:t>
            </a:r>
            <a:r>
              <a:rPr lang="ru-RU" dirty="0"/>
              <a:t> гормон </a:t>
            </a:r>
            <a:r>
              <a:rPr lang="ru-RU" i="1" dirty="0" err="1">
                <a:solidFill>
                  <a:srgbClr val="6B7600"/>
                </a:solidFill>
              </a:rPr>
              <a:t>регулює</a:t>
            </a:r>
            <a:r>
              <a:rPr lang="ru-RU" i="1" dirty="0">
                <a:solidFill>
                  <a:srgbClr val="6B7600"/>
                </a:solidFill>
              </a:rPr>
              <a:t> </a:t>
            </a:r>
            <a:r>
              <a:rPr lang="ru-RU" i="1" dirty="0" err="1">
                <a:solidFill>
                  <a:srgbClr val="6B7600"/>
                </a:solidFill>
              </a:rPr>
              <a:t>кров’яний</a:t>
            </a:r>
            <a:r>
              <a:rPr lang="ru-RU" i="1" dirty="0">
                <a:solidFill>
                  <a:srgbClr val="6B7600"/>
                </a:solidFill>
              </a:rPr>
              <a:t> </a:t>
            </a:r>
            <a:r>
              <a:rPr lang="ru-RU" i="1" dirty="0" err="1">
                <a:solidFill>
                  <a:srgbClr val="6B7600"/>
                </a:solidFill>
              </a:rPr>
              <a:t>тиск</a:t>
            </a:r>
            <a:r>
              <a:rPr lang="ru-RU" i="1" dirty="0">
                <a:solidFill>
                  <a:srgbClr val="6B7600"/>
                </a:solidFill>
              </a:rPr>
              <a:t>, </a:t>
            </a:r>
            <a:r>
              <a:rPr lang="ru-RU" i="1" dirty="0" err="1">
                <a:solidFill>
                  <a:srgbClr val="6B7600"/>
                </a:solidFill>
              </a:rPr>
              <a:t>періодичність</a:t>
            </a:r>
            <a:r>
              <a:rPr lang="ru-RU" i="1" dirty="0">
                <a:solidFill>
                  <a:srgbClr val="6B7600"/>
                </a:solidFill>
              </a:rPr>
              <a:t> стану сну і </a:t>
            </a:r>
            <a:r>
              <a:rPr lang="ru-RU" i="1" dirty="0" err="1">
                <a:solidFill>
                  <a:srgbClr val="6B7600"/>
                </a:solidFill>
              </a:rPr>
              <a:t>неспання</a:t>
            </a:r>
            <a:r>
              <a:rPr lang="ru-RU" i="1" dirty="0">
                <a:solidFill>
                  <a:srgbClr val="6B7600"/>
                </a:solidFill>
              </a:rPr>
              <a:t>, </a:t>
            </a:r>
            <a:r>
              <a:rPr lang="ru-RU" i="1" dirty="0" err="1">
                <a:solidFill>
                  <a:srgbClr val="6B7600"/>
                </a:solidFill>
              </a:rPr>
              <a:t>посилює</a:t>
            </a:r>
            <a:r>
              <a:rPr lang="ru-RU" i="1" dirty="0">
                <a:solidFill>
                  <a:srgbClr val="6B7600"/>
                </a:solidFill>
              </a:rPr>
              <a:t> </a:t>
            </a:r>
            <a:r>
              <a:rPr lang="ru-RU" i="1" dirty="0" err="1">
                <a:solidFill>
                  <a:srgbClr val="6B7600"/>
                </a:solidFill>
              </a:rPr>
              <a:t>ефективність</a:t>
            </a:r>
            <a:r>
              <a:rPr lang="ru-RU" i="1" dirty="0">
                <a:solidFill>
                  <a:srgbClr val="6B7600"/>
                </a:solidFill>
              </a:rPr>
              <a:t> </a:t>
            </a:r>
            <a:r>
              <a:rPr lang="ru-RU" i="1" dirty="0" err="1">
                <a:solidFill>
                  <a:srgbClr val="6B7600"/>
                </a:solidFill>
              </a:rPr>
              <a:t>діяльності</a:t>
            </a:r>
            <a:r>
              <a:rPr lang="ru-RU" i="1" dirty="0">
                <a:solidFill>
                  <a:srgbClr val="6B7600"/>
                </a:solidFill>
              </a:rPr>
              <a:t> </a:t>
            </a:r>
            <a:r>
              <a:rPr lang="ru-RU" i="1" dirty="0" err="1">
                <a:solidFill>
                  <a:srgbClr val="6B7600"/>
                </a:solidFill>
              </a:rPr>
              <a:t>імунної</a:t>
            </a:r>
            <a:r>
              <a:rPr lang="ru-RU" i="1" dirty="0">
                <a:solidFill>
                  <a:srgbClr val="6B7600"/>
                </a:solidFill>
              </a:rPr>
              <a:t> </a:t>
            </a:r>
            <a:r>
              <a:rPr lang="ru-RU" i="1" dirty="0" err="1">
                <a:solidFill>
                  <a:srgbClr val="6B7600"/>
                </a:solidFill>
              </a:rPr>
              <a:t>системи</a:t>
            </a:r>
            <a:r>
              <a:rPr lang="ru-RU" dirty="0"/>
              <a:t>. </a:t>
            </a:r>
            <a:r>
              <a:rPr lang="ru-RU" dirty="0" err="1"/>
              <a:t>Учені</a:t>
            </a:r>
            <a:r>
              <a:rPr lang="ru-RU" dirty="0"/>
              <a:t> </a:t>
            </a:r>
            <a:r>
              <a:rPr lang="ru-RU" dirty="0" err="1"/>
              <a:t>припускають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епіфіз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функціонуванні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годинника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узгоджує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стану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циклічними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</a:t>
            </a:r>
            <a:r>
              <a:rPr lang="ru-RU" dirty="0" err="1"/>
              <a:t>світлої</a:t>
            </a:r>
            <a:r>
              <a:rPr lang="ru-RU" dirty="0"/>
              <a:t> і </a:t>
            </a:r>
            <a:r>
              <a:rPr lang="ru-RU" dirty="0" err="1"/>
              <a:t>темної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47" y="3682136"/>
            <a:ext cx="3007331" cy="14613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65418" y="440419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А. </a:t>
            </a:r>
            <a:r>
              <a:rPr lang="ru-RU" b="1" dirty="0" err="1"/>
              <a:t>Акромегалія</a:t>
            </a:r>
            <a:r>
              <a:rPr lang="ru-RU" dirty="0"/>
              <a:t>: 1 – </a:t>
            </a:r>
            <a:r>
              <a:rPr lang="ru-RU" dirty="0" err="1"/>
              <a:t>людина</a:t>
            </a:r>
            <a:r>
              <a:rPr lang="ru-RU" dirty="0"/>
              <a:t>, в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спостерігають</a:t>
            </a:r>
            <a:r>
              <a:rPr lang="ru-RU" dirty="0"/>
              <a:t> </a:t>
            </a:r>
            <a:r>
              <a:rPr lang="ru-RU" dirty="0" err="1"/>
              <a:t>надлишкове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соматотропіну</a:t>
            </a:r>
            <a:r>
              <a:rPr lang="ru-RU" dirty="0"/>
              <a:t> в </a:t>
            </a:r>
            <a:r>
              <a:rPr lang="ru-RU" dirty="0" err="1"/>
              <a:t>дорослому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; 2 – </a:t>
            </a:r>
            <a:r>
              <a:rPr lang="ru-RU" dirty="0" err="1"/>
              <a:t>людина</a:t>
            </a:r>
            <a:r>
              <a:rPr lang="ru-RU" dirty="0"/>
              <a:t> до початку </a:t>
            </a:r>
            <a:r>
              <a:rPr lang="ru-RU" dirty="0" err="1"/>
              <a:t>захворювання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99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962" y="3302735"/>
            <a:ext cx="3217718" cy="1812040"/>
          </a:xfrm>
          <a:prstGeom prst="rect">
            <a:avLst/>
          </a:prstGeom>
        </p:spPr>
      </p:pic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Щитоподібна залоза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61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799" y="736647"/>
            <a:ext cx="6257991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залоза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секреції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маса</a:t>
            </a:r>
            <a:r>
              <a:rPr lang="ru-RU" dirty="0"/>
              <a:t> у </a:t>
            </a:r>
            <a:r>
              <a:rPr lang="ru-RU" dirty="0" err="1"/>
              <a:t>дорослої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– до 25–30 г.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вона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лівої</a:t>
            </a:r>
            <a:r>
              <a:rPr lang="ru-RU" dirty="0"/>
              <a:t> та </a:t>
            </a:r>
            <a:r>
              <a:rPr lang="ru-RU" dirty="0" err="1"/>
              <a:t>правої</a:t>
            </a:r>
            <a:r>
              <a:rPr lang="ru-RU" dirty="0"/>
              <a:t> </a:t>
            </a:r>
            <a:r>
              <a:rPr lang="ru-RU" dirty="0" err="1"/>
              <a:t>потовщених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сполучаються</a:t>
            </a:r>
            <a:r>
              <a:rPr lang="ru-RU" dirty="0"/>
              <a:t> </a:t>
            </a:r>
            <a:r>
              <a:rPr lang="ru-RU" dirty="0" err="1"/>
              <a:t>вузьким</a:t>
            </a:r>
            <a:r>
              <a:rPr lang="ru-RU" dirty="0"/>
              <a:t> </a:t>
            </a:r>
            <a:r>
              <a:rPr lang="ru-RU" dirty="0" err="1"/>
              <a:t>перешийком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увігнутою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прилягає</a:t>
            </a:r>
            <a:r>
              <a:rPr lang="ru-RU" dirty="0"/>
              <a:t> до </a:t>
            </a:r>
            <a:r>
              <a:rPr lang="ru-RU" dirty="0" err="1"/>
              <a:t>трахеї</a:t>
            </a:r>
            <a:r>
              <a:rPr lang="ru-RU" dirty="0"/>
              <a:t> та </a:t>
            </a:r>
            <a:r>
              <a:rPr lang="ru-RU" dirty="0" err="1"/>
              <a:t>гортані</a:t>
            </a:r>
            <a:r>
              <a:rPr lang="ru-RU" dirty="0"/>
              <a:t> (до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щитоподібного</a:t>
            </a:r>
            <a:r>
              <a:rPr lang="ru-RU" dirty="0"/>
              <a:t> хряща, </a:t>
            </a:r>
            <a:r>
              <a:rPr lang="ru-RU" dirty="0" err="1"/>
              <a:t>звідки</a:t>
            </a:r>
            <a:r>
              <a:rPr lang="ru-RU" dirty="0"/>
              <a:t> й походить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923" y="2779515"/>
            <a:ext cx="158248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b="1" cap="all" dirty="0">
                <a:solidFill>
                  <a:srgbClr val="626C00"/>
                </a:solidFill>
              </a:rPr>
              <a:t>ЩИТОПОДІБНА</a:t>
            </a:r>
          </a:p>
          <a:p>
            <a:pPr algn="ctr"/>
            <a:r>
              <a:rPr lang="uk-UA" b="1" cap="all" dirty="0">
                <a:solidFill>
                  <a:srgbClr val="626C00"/>
                </a:solidFill>
              </a:rPr>
              <a:t>ЗАЛОЗА</a:t>
            </a:r>
            <a:endParaRPr lang="ru-RU" b="1" cap="all" dirty="0">
              <a:solidFill>
                <a:srgbClr val="626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9073" y="2278031"/>
            <a:ext cx="2129109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rgbClr val="626C00"/>
                </a:solidFill>
              </a:rPr>
              <a:t>Гормони: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200" b="1" cap="all" dirty="0" err="1">
                <a:solidFill>
                  <a:srgbClr val="626C00"/>
                </a:solidFill>
              </a:rPr>
              <a:t>Трийодтиронін</a:t>
            </a:r>
            <a:endParaRPr lang="uk-UA" sz="1200" b="1" cap="all" dirty="0">
              <a:solidFill>
                <a:srgbClr val="626C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200" b="1" cap="all" dirty="0">
                <a:solidFill>
                  <a:srgbClr val="626C00"/>
                </a:solidFill>
              </a:rPr>
              <a:t>Тироксин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200" b="1" cap="all" dirty="0" err="1">
                <a:solidFill>
                  <a:srgbClr val="626C00"/>
                </a:solidFill>
              </a:rPr>
              <a:t>тиреокальцитонін</a:t>
            </a:r>
            <a:endParaRPr lang="uk-UA" sz="1200" b="1" cap="all" dirty="0">
              <a:solidFill>
                <a:srgbClr val="626C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2688" y="3506575"/>
            <a:ext cx="3312710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7D8A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прискорюють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поглинання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в тканинах,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Кальцію</a:t>
            </a:r>
            <a:r>
              <a:rPr lang="ru-RU" dirty="0"/>
              <a:t> і Фосфору,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тканин (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кісткової</a:t>
            </a:r>
            <a:r>
              <a:rPr lang="ru-RU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>
            <a:stCxn id="7" idx="3"/>
            <a:endCxn id="8" idx="1"/>
          </p:cNvCxnSpPr>
          <p:nvPr/>
        </p:nvCxnSpPr>
        <p:spPr>
          <a:xfrm flipV="1">
            <a:off x="1942407" y="2708918"/>
            <a:ext cx="316666" cy="33220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8" idx="2"/>
            <a:endCxn id="9" idx="0"/>
          </p:cNvCxnSpPr>
          <p:nvPr/>
        </p:nvCxnSpPr>
        <p:spPr>
          <a:xfrm flipH="1">
            <a:off x="2689043" y="3139805"/>
            <a:ext cx="634585" cy="3667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959" y="567385"/>
            <a:ext cx="21621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3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Щитоподібна залоза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62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337" y="1013646"/>
            <a:ext cx="211788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b="1" cap="all" dirty="0" err="1">
                <a:solidFill>
                  <a:srgbClr val="626C00"/>
                </a:solidFill>
              </a:rPr>
              <a:t>тиреокальцитонін</a:t>
            </a:r>
            <a:endParaRPr lang="ru-RU" b="1" cap="all" dirty="0">
              <a:solidFill>
                <a:srgbClr val="626C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4763" y="798203"/>
            <a:ext cx="2691245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B7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Кальцію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 і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збереженню</a:t>
            </a:r>
            <a:r>
              <a:rPr lang="ru-RU" dirty="0"/>
              <a:t> в </a:t>
            </a:r>
            <a:r>
              <a:rPr lang="ru-RU" dirty="0" err="1"/>
              <a:t>кістках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6" idx="3"/>
            <a:endCxn id="7" idx="1"/>
          </p:cNvCxnSpPr>
          <p:nvPr/>
        </p:nvCxnSpPr>
        <p:spPr>
          <a:xfrm>
            <a:off x="2428224" y="1167535"/>
            <a:ext cx="3565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9027" y="2293809"/>
            <a:ext cx="174919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b="1" cap="all" dirty="0" err="1">
                <a:solidFill>
                  <a:srgbClr val="626C00"/>
                </a:solidFill>
              </a:rPr>
              <a:t>трийодтиронін</a:t>
            </a:r>
            <a:endParaRPr lang="ru-RU" b="1" cap="all" dirty="0">
              <a:solidFill>
                <a:srgbClr val="626C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6489" y="3881750"/>
            <a:ext cx="118173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b="1" cap="all" dirty="0">
                <a:solidFill>
                  <a:srgbClr val="626C00"/>
                </a:solidFill>
              </a:rPr>
              <a:t>тироксин</a:t>
            </a:r>
            <a:endParaRPr lang="ru-RU" b="1" cap="all" dirty="0">
              <a:solidFill>
                <a:srgbClr val="626C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4762" y="1758292"/>
            <a:ext cx="269124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B7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фізіологічні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</a:t>
            </a:r>
          </a:p>
          <a:p>
            <a:pPr algn="ctr"/>
            <a:r>
              <a:rPr lang="ru-RU" dirty="0" err="1"/>
              <a:t>зокрема</a:t>
            </a:r>
            <a:r>
              <a:rPr lang="ru-RU" dirty="0"/>
              <a:t> на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частоту </a:t>
            </a:r>
            <a:r>
              <a:rPr lang="ru-RU" dirty="0" err="1"/>
              <a:t>скорочень</a:t>
            </a:r>
            <a:endParaRPr lang="ru-RU" dirty="0"/>
          </a:p>
          <a:p>
            <a:pPr algn="ctr"/>
            <a:r>
              <a:rPr lang="ru-RU" dirty="0" err="1"/>
              <a:t>серця</a:t>
            </a:r>
            <a:r>
              <a:rPr lang="ru-RU" dirty="0"/>
              <a:t>, </a:t>
            </a:r>
            <a:r>
              <a:rPr lang="ru-RU" dirty="0" err="1"/>
              <a:t>ріст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тощо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4761" y="3366144"/>
            <a:ext cx="269124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B7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посилює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підвищує</a:t>
            </a:r>
            <a:r>
              <a:rPr lang="ru-RU" dirty="0"/>
              <a:t> температуру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посилює</a:t>
            </a:r>
            <a:r>
              <a:rPr lang="ru-RU" dirty="0"/>
              <a:t> ритм </a:t>
            </a:r>
            <a:r>
              <a:rPr lang="ru-RU" dirty="0" err="1"/>
              <a:t>скорочень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</a:t>
            </a:r>
          </a:p>
          <a:p>
            <a:pPr algn="ctr"/>
            <a:r>
              <a:rPr lang="ru-RU" dirty="0" err="1"/>
              <a:t>контролює</a:t>
            </a:r>
            <a:r>
              <a:rPr lang="ru-RU" dirty="0"/>
              <a:t> </a:t>
            </a:r>
            <a:r>
              <a:rPr lang="ru-RU" dirty="0" err="1"/>
              <a:t>ріст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10" idx="3"/>
            <a:endCxn id="14" idx="1"/>
          </p:cNvCxnSpPr>
          <p:nvPr/>
        </p:nvCxnSpPr>
        <p:spPr>
          <a:xfrm>
            <a:off x="2428224" y="2447698"/>
            <a:ext cx="356538" cy="3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3"/>
            <a:endCxn id="15" idx="1"/>
          </p:cNvCxnSpPr>
          <p:nvPr/>
        </p:nvCxnSpPr>
        <p:spPr>
          <a:xfrm>
            <a:off x="2428224" y="4035639"/>
            <a:ext cx="356537" cy="23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642263" y="862145"/>
            <a:ext cx="317961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Недостатнє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гормонів</a:t>
            </a:r>
            <a:r>
              <a:rPr lang="ru-RU" dirty="0"/>
              <a:t> </a:t>
            </a:r>
            <a:r>
              <a:rPr lang="ru-RU" dirty="0" err="1"/>
              <a:t>щитоподібної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у </a:t>
            </a:r>
            <a:r>
              <a:rPr lang="ru-RU" dirty="0" err="1"/>
              <a:t>дорослих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мікседему</a:t>
            </a:r>
            <a:r>
              <a:rPr lang="ru-RU" dirty="0"/>
              <a:t>, а </a:t>
            </a:r>
            <a:r>
              <a:rPr lang="ru-RU" dirty="0" err="1"/>
              <a:t>вроджене</a:t>
            </a:r>
            <a:r>
              <a:rPr lang="ru-RU" dirty="0"/>
              <a:t> </a:t>
            </a:r>
            <a:r>
              <a:rPr lang="ru-RU" dirty="0" err="1"/>
              <a:t>недорозвинення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в </a:t>
            </a:r>
            <a:r>
              <a:rPr lang="ru-RU" dirty="0" err="1"/>
              <a:t>дітей</a:t>
            </a:r>
            <a:r>
              <a:rPr lang="ru-RU" dirty="0"/>
              <a:t> –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кретинізм</a:t>
            </a:r>
            <a:r>
              <a:rPr lang="ru-RU" b="1" dirty="0"/>
              <a:t>.</a:t>
            </a:r>
          </a:p>
          <a:p>
            <a:pPr algn="ctr"/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гіперфункції</a:t>
            </a:r>
            <a:r>
              <a:rPr lang="ru-RU" dirty="0"/>
              <a:t> </a:t>
            </a:r>
            <a:r>
              <a:rPr lang="ru-RU" dirty="0" err="1"/>
              <a:t>щитоподібної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</a:t>
            </a:r>
            <a:r>
              <a:rPr lang="ru-RU" dirty="0" err="1"/>
              <a:t>спостерігають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endParaRPr lang="ru-RU" dirty="0"/>
          </a:p>
          <a:p>
            <a:pPr algn="ctr"/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. Так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базедова хвороба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i="1" dirty="0" err="1"/>
              <a:t>дифузний</a:t>
            </a:r>
            <a:r>
              <a:rPr lang="ru-RU" i="1" dirty="0"/>
              <a:t> </a:t>
            </a:r>
            <a:r>
              <a:rPr lang="ru-RU" i="1" dirty="0" err="1"/>
              <a:t>токсичний</a:t>
            </a:r>
            <a:endParaRPr lang="ru-RU" i="1" dirty="0"/>
          </a:p>
          <a:p>
            <a:pPr algn="ctr"/>
            <a:r>
              <a:rPr lang="ru-RU" i="1" dirty="0"/>
              <a:t>зоб</a:t>
            </a:r>
            <a:r>
              <a:rPr lang="ru-RU" dirty="0"/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08180" y="4172567"/>
            <a:ext cx="2535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Знайдіть у підручнику ознаки вищеперерахованих захворювань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1822" y="3500917"/>
            <a:ext cx="1492716" cy="523220"/>
          </a:xfrm>
          <a:prstGeom prst="rect">
            <a:avLst/>
          </a:prstGeom>
          <a:solidFill>
            <a:srgbClr val="FFCCCC"/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dirty="0"/>
              <a:t>РОБОТА З </a:t>
            </a:r>
          </a:p>
          <a:p>
            <a:pPr algn="ctr"/>
            <a:r>
              <a:rPr lang="uk-UA" dirty="0"/>
              <a:t>ПІДРУЧНИКОМ</a:t>
            </a:r>
            <a:endParaRPr lang="ru-RU" dirty="0"/>
          </a:p>
        </p:txBody>
      </p:sp>
      <p:pic>
        <p:nvPicPr>
          <p:cNvPr id="32" name="Google Shape;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94061" y="4191637"/>
            <a:ext cx="714119" cy="70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01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5045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15. ЕНДОКРИННА СИСТЕМА ЛЮДИНИ: БУДОВА ТА 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160470" y="336568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Щитоподібна залоза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62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403" y="871632"/>
            <a:ext cx="864899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 складу </a:t>
            </a:r>
            <a:r>
              <a:rPr lang="ru-RU" dirty="0" err="1"/>
              <a:t>гормонів</a:t>
            </a:r>
            <a:r>
              <a:rPr lang="ru-RU" dirty="0"/>
              <a:t> </a:t>
            </a:r>
            <a:r>
              <a:rPr lang="ru-RU" dirty="0" err="1"/>
              <a:t>щитоподібної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(тироксину, </a:t>
            </a:r>
            <a:r>
              <a:rPr lang="ru-RU" dirty="0" err="1"/>
              <a:t>трийодтироніну</a:t>
            </a:r>
            <a:r>
              <a:rPr lang="ru-RU" dirty="0"/>
              <a:t>) входить Йод. За </a:t>
            </a:r>
            <a:r>
              <a:rPr lang="ru-RU" dirty="0" err="1"/>
              <a:t>нестачі</a:t>
            </a:r>
            <a:r>
              <a:rPr lang="ru-RU" dirty="0"/>
              <a:t> Йоду у </a:t>
            </a:r>
            <a:r>
              <a:rPr lang="ru-RU" dirty="0" err="1"/>
              <a:t>воді</a:t>
            </a:r>
            <a:r>
              <a:rPr lang="ru-RU" dirty="0"/>
              <a:t> та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гормонів</a:t>
            </a:r>
            <a:r>
              <a:rPr lang="ru-RU" dirty="0"/>
              <a:t> у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. Для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потрібного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гормонів</a:t>
            </a:r>
            <a:endParaRPr lang="ru-RU" dirty="0"/>
          </a:p>
          <a:p>
            <a:pPr algn="ctr"/>
            <a:r>
              <a:rPr lang="ru-RU" dirty="0" err="1"/>
              <a:t>посилюється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секреція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розростання</a:t>
            </a:r>
            <a:r>
              <a:rPr lang="ru-RU" dirty="0"/>
              <a:t> тканин та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щитоподібної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,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сягає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кілограмів</a:t>
            </a:r>
            <a:r>
              <a:rPr lang="ru-RU" dirty="0"/>
              <a:t>. </a:t>
            </a:r>
            <a:r>
              <a:rPr lang="ru-RU" dirty="0" err="1"/>
              <a:t>Цю</a:t>
            </a:r>
            <a:r>
              <a:rPr lang="ru-RU" dirty="0"/>
              <a:t> хворобу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b="1" dirty="0" err="1">
                <a:solidFill>
                  <a:srgbClr val="6B7600"/>
                </a:solidFill>
              </a:rPr>
              <a:t>ендемічним</a:t>
            </a:r>
            <a:r>
              <a:rPr lang="ru-RU" b="1" dirty="0">
                <a:solidFill>
                  <a:srgbClr val="6B7600"/>
                </a:solidFill>
              </a:rPr>
              <a:t> зобом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68" y="1971802"/>
            <a:ext cx="5829300" cy="20764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89072" y="2777536"/>
            <a:ext cx="2919845" cy="2246769"/>
          </a:xfrm>
          <a:prstGeom prst="rect">
            <a:avLst/>
          </a:prstGeom>
          <a:solidFill>
            <a:srgbClr val="FFE5E5"/>
          </a:solidFill>
          <a:ln w="12700"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запобігти</a:t>
            </a:r>
            <a:r>
              <a:rPr lang="ru-RU" dirty="0"/>
              <a:t> </a:t>
            </a:r>
            <a:r>
              <a:rPr lang="ru-RU" dirty="0" err="1"/>
              <a:t>виникненню</a:t>
            </a:r>
            <a:r>
              <a:rPr lang="ru-RU" dirty="0"/>
              <a:t> </a:t>
            </a:r>
            <a:r>
              <a:rPr lang="ru-RU" dirty="0" err="1"/>
              <a:t>ендемічного</a:t>
            </a:r>
            <a:r>
              <a:rPr lang="ru-RU" dirty="0"/>
              <a:t> зобу, </a:t>
            </a:r>
            <a:r>
              <a:rPr lang="ru-RU" dirty="0" err="1"/>
              <a:t>вживають</a:t>
            </a:r>
            <a:r>
              <a:rPr lang="ru-RU" dirty="0"/>
              <a:t> </a:t>
            </a:r>
            <a:r>
              <a:rPr lang="ru-RU" dirty="0" err="1"/>
              <a:t>профілактичних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основним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йодування</a:t>
            </a:r>
            <a:r>
              <a:rPr lang="ru-RU" dirty="0"/>
              <a:t> </a:t>
            </a:r>
            <a:r>
              <a:rPr lang="ru-RU" dirty="0" err="1"/>
              <a:t>кухонної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. Йод входить до складу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як-от: бура </a:t>
            </a:r>
            <a:r>
              <a:rPr lang="ru-RU" dirty="0" err="1"/>
              <a:t>водорість</a:t>
            </a:r>
            <a:r>
              <a:rPr lang="ru-RU" dirty="0"/>
              <a:t> </a:t>
            </a:r>
            <a:r>
              <a:rPr lang="ru-RU" dirty="0" err="1"/>
              <a:t>ламінарія</a:t>
            </a:r>
            <a:r>
              <a:rPr lang="ru-RU" dirty="0"/>
              <a:t> (</a:t>
            </a:r>
            <a:r>
              <a:rPr lang="ru-RU" dirty="0" err="1"/>
              <a:t>морська</a:t>
            </a:r>
            <a:r>
              <a:rPr lang="ru-RU" dirty="0"/>
              <a:t> капуста),</a:t>
            </a:r>
          </a:p>
          <a:p>
            <a:pPr algn="ctr"/>
            <a:r>
              <a:rPr lang="ru-RU" dirty="0" err="1"/>
              <a:t>морська</a:t>
            </a:r>
            <a:r>
              <a:rPr lang="ru-RU" dirty="0"/>
              <a:t> </a:t>
            </a:r>
            <a:r>
              <a:rPr lang="ru-RU" dirty="0" err="1"/>
              <a:t>риба</a:t>
            </a:r>
            <a:r>
              <a:rPr lang="ru-RU" dirty="0"/>
              <a:t>, </a:t>
            </a:r>
            <a:r>
              <a:rPr lang="ru-RU" dirty="0" err="1"/>
              <a:t>волоські</a:t>
            </a:r>
            <a:r>
              <a:rPr lang="ru-RU" dirty="0"/>
              <a:t> </a:t>
            </a:r>
            <a:r>
              <a:rPr lang="ru-RU" dirty="0" err="1"/>
              <a:t>горіхи</a:t>
            </a:r>
            <a:r>
              <a:rPr lang="ru-RU" dirty="0"/>
              <a:t>, хурма </a:t>
            </a:r>
            <a:r>
              <a:rPr lang="ru-RU" dirty="0" err="1"/>
              <a:t>тощо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964" y="4329301"/>
            <a:ext cx="695004" cy="6950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87135" y="4048252"/>
            <a:ext cx="40108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Ендемічний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1200" i="1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accent1">
                    <a:lumMod val="50000"/>
                  </a:schemeClr>
                </a:solidFill>
              </a:rPr>
              <a:t>грец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200" i="1" dirty="0" err="1">
                <a:solidFill>
                  <a:schemeClr val="accent1">
                    <a:lumMod val="50000"/>
                  </a:schemeClr>
                </a:solidFill>
              </a:rPr>
              <a:t>ендемікос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1200" i="1" dirty="0" err="1">
                <a:solidFill>
                  <a:schemeClr val="accent1">
                    <a:lumMod val="50000"/>
                  </a:schemeClr>
                </a:solidFill>
              </a:rPr>
              <a:t>місцевий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зоб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дістав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свою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назву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тому,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захворювання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трапляється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окремих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регіонах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, де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спостерігають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дефіцит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сполук Йоду. В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Україні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насамперед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деякі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регіони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Західної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3024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2397</Words>
  <Application>Microsoft Office PowerPoint</Application>
  <PresentationFormat>Екран (16:9)</PresentationFormat>
  <Paragraphs>254</Paragraphs>
  <Slides>19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3" baseType="lpstr">
      <vt:lpstr>Arial</vt:lpstr>
      <vt:lpstr>Comic Sans MS</vt:lpstr>
      <vt:lpstr>Alegreya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Nazar</dc:creator>
  <cp:lastModifiedBy>Ludmila Mialkivska</cp:lastModifiedBy>
  <cp:revision>250</cp:revision>
  <dcterms:modified xsi:type="dcterms:W3CDTF">2025-08-21T08:26:56Z</dcterms:modified>
</cp:coreProperties>
</file>