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6" r:id="rId11"/>
    <p:sldId id="275" r:id="rId12"/>
    <p:sldId id="277" r:id="rId13"/>
    <p:sldId id="279" r:id="rId14"/>
    <p:sldId id="281" r:id="rId15"/>
    <p:sldId id="280" r:id="rId16"/>
    <p:sldId id="282" r:id="rId17"/>
    <p:sldId id="283" r:id="rId18"/>
    <p:sldId id="284" r:id="rId19"/>
    <p:sldId id="285" r:id="rId20"/>
    <p:sldId id="286" r:id="rId21"/>
    <p:sldId id="333" r:id="rId22"/>
    <p:sldId id="334" r:id="rId23"/>
    <p:sldId id="335" r:id="rId24"/>
    <p:sldId id="266" r:id="rId25"/>
    <p:sldId id="267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103F91"/>
    <a:srgbClr val="1756B9"/>
    <a:srgbClr val="071E42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1440" y="1289372"/>
            <a:ext cx="7494147" cy="4279256"/>
          </a:xfrm>
        </p:spPr>
        <p:txBody>
          <a:bodyPr anchor="ctr">
            <a:noAutofit/>
          </a:bodyPr>
          <a:lstStyle/>
          <a:p>
            <a:pPr algn="r"/>
            <a:r>
              <a:rPr lang="uk-UA" sz="5400" b="1" dirty="0">
                <a:solidFill>
                  <a:srgbClr val="103F91"/>
                </a:solidFill>
                <a:latin typeface="Vinnytsia Sans" panose="00000500000000000000" pitchFamily="2" charset="0"/>
              </a:rPr>
              <a:t>Додавання, редагування та форматування таблиць у текстовому документі</a:t>
            </a:r>
          </a:p>
        </p:txBody>
      </p:sp>
      <p:pic>
        <p:nvPicPr>
          <p:cNvPr id="9" name="Графіка 8">
            <a:extLst>
              <a:ext uri="{FF2B5EF4-FFF2-40B4-BE49-F238E27FC236}">
                <a16:creationId xmlns:a16="http://schemas.microsoft.com/office/drawing/2014/main" id="{998F679D-9D7D-4DEF-B431-B610F3C07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7050" y="1289372"/>
            <a:ext cx="3619377" cy="3367310"/>
          </a:xfrm>
          <a:prstGeom prst="rect">
            <a:avLst/>
          </a:prstGeom>
        </p:spPr>
      </p:pic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16BCBA5B-4BDF-4806-B9C9-E090E7660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0294" y="2923671"/>
            <a:ext cx="3274423" cy="32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Виділення об’єктів у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276703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 у клітинках таблиці, саму таблицю та її об'єкти можна редагувати та форматувати.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виконання цих операцій об'єкти таблиці, над якими виконуються дії, слід зробити поточними або виділити. Це можна зробити за допомогою вказівника та маркерів. 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14A992-586D-4662-B70E-C3C6AA2BE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1" y="2884266"/>
            <a:ext cx="38481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28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Виділення об’єктів у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10430692" cy="24455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Редагування самого тексту в клітинках таблиці здійснюється звичайними для 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способами.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Але під час роботи з таблицею може виникнути потреба змінити її структуру: додати чи видалити рядки, стовпці чи клітинки, об'єднати чи розділити клітинки попередньо створеної таблиці.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Елементи керування для виконання цих операцій розміщено на тимчасовій вкладці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Макет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яка з'являється на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Стрічці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після вибору будь-якого об'єкта таблиці.</a:t>
            </a:r>
            <a:endParaRPr lang="uk-UA" sz="20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100395-7593-4CF9-A862-AD1BDFD1F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89" y="4959532"/>
            <a:ext cx="10925822" cy="82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7029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Виділення об’єктів у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276703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виконання цих операцій слід: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або виділити ті об'єкти таблиці, які потрібно змінити.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на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Стрічці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тимчасову вкладку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Макет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вибрати одну з потрібних команд.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Обрати потрібний варіант зміни структури.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E7275D-5BDA-4CA9-82CF-BADE386D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90" y="1848618"/>
            <a:ext cx="3355336" cy="27087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E3A088-BE83-4D5A-A54C-FB3FF48B0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553" y="4675078"/>
            <a:ext cx="3929749" cy="16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3548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Виділення об’єктів у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4944467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виконання операцій редагування таблиці та її об'єктів можна скористатися і командами контекстного меню цих об'єктів.</a:t>
            </a:r>
            <a:endParaRPr lang="uk-UA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E239B4-D529-461D-80CC-2EAE7CCDF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14" y="2235311"/>
            <a:ext cx="5199192" cy="400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6121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Виділення об’єктів у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7208521" cy="401425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Також можна використовувати прийоми «швидкого» редагування: </a:t>
            </a:r>
          </a:p>
          <a:p>
            <a:pPr marL="357188" indent="-357188"/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очищення вмісту всієї таблиці або її об'єктів достатньо їх виділити та натиснути клавішу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Delete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будуть видалені, а сама таблиця залишиться; </a:t>
            </a:r>
          </a:p>
          <a:p>
            <a:pPr marL="357188" indent="-357188"/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дані додавати порожні рядки в кінці таблиці можна і так: поставити курсор в останню клітинку таблиці (праву нижню) і натиснути клавішу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; 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додатковий рядок потрібен усередині таблиці, то курсор слід поставити в кінці рядка, за межами таблиці та натиснути клавішу 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;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видалити будь-який виділений рядок, або стовпець таблиці, або всю таблицю можна, натиснувши клавішу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BackSpace</a:t>
            </a:r>
            <a:r>
              <a:rPr lang="ru-RU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290B4F-4BDF-43AE-A214-93BA86E8D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4" y="2278613"/>
            <a:ext cx="3640182" cy="36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7243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Форматування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8"/>
            <a:ext cx="10404567" cy="18882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час форматування об'єктів таблиці можна змінити значення таких властивостей таблиці: розмір таблиці та її рядків і стовпців, колір, тип і товщину меж клітинок таблиці, заливку клітинок тощо. Для виконання операцій форматування використовують елементи керування тимчасових вкладок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Макет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Конструктор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таблиць на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Стрічці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6F8018-FAA1-42A3-8F52-E2486A7A1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50" y="4272583"/>
            <a:ext cx="10528663" cy="7288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C023BB-BC20-49BB-97A2-2621AB9F8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50" y="5129179"/>
            <a:ext cx="10528663" cy="8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51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Форматування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7" name="Таблиця 7">
            <a:extLst>
              <a:ext uri="{FF2B5EF4-FFF2-40B4-BE49-F238E27FC236}">
                <a16:creationId xmlns:a16="http://schemas.microsoft.com/office/drawing/2014/main" id="{47A4F6DE-1420-40DF-881F-A70D9E47A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640942"/>
              </p:ext>
            </p:extLst>
          </p:nvPr>
        </p:nvGraphicFramePr>
        <p:xfrm>
          <a:off x="766353" y="1759131"/>
          <a:ext cx="10441578" cy="449578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220789">
                  <a:extLst>
                    <a:ext uri="{9D8B030D-6E8A-4147-A177-3AD203B41FA5}">
                      <a16:colId xmlns:a16="http://schemas.microsoft.com/office/drawing/2014/main" val="4004028511"/>
                    </a:ext>
                  </a:extLst>
                </a:gridCol>
                <a:gridCol w="5220789">
                  <a:extLst>
                    <a:ext uri="{9D8B030D-6E8A-4147-A177-3AD203B41FA5}">
                      <a16:colId xmlns:a16="http://schemas.microsoft.com/office/drawing/2014/main" val="2341580677"/>
                    </a:ext>
                  </a:extLst>
                </a:gridCol>
              </a:tblGrid>
              <a:tr h="505796"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Елемент керування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/>
                        <a:t>Призначення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70576745"/>
                  </a:ext>
                </a:extLst>
              </a:tr>
              <a:tr h="873019">
                <a:tc>
                  <a:txBody>
                    <a:bodyPr/>
                    <a:lstStyle/>
                    <a:p>
                      <a:r>
                        <a:rPr lang="uk-UA" dirty="0"/>
                        <a:t>Вирівнювання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noProof="0" dirty="0"/>
                        <a:t>Для встановлення вирівнювання тексту в клітинці знизу зліва, по центру, по центру справа тощо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85003631"/>
                  </a:ext>
                </a:extLst>
              </a:tr>
              <a:tr h="873019">
                <a:tc>
                  <a:txBody>
                    <a:bodyPr/>
                    <a:lstStyle/>
                    <a:p>
                      <a:r>
                        <a:rPr lang="uk-UA" dirty="0"/>
                        <a:t>Напрямок тексту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noProof="0" dirty="0"/>
                        <a:t>Для встановлення розташування тексту в клітинці горизонтальне або вертикальне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97587974"/>
                  </a:ext>
                </a:extLst>
              </a:tr>
              <a:tr h="1370932">
                <a:tc>
                  <a:txBody>
                    <a:bodyPr/>
                    <a:lstStyle/>
                    <a:p>
                      <a:r>
                        <a:rPr lang="uk-UA" dirty="0"/>
                        <a:t>Поля клітинок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noProof="0" dirty="0"/>
                        <a:t>Для відкриття діалогового вікна, у якому можна встановити розмір полів (відстані від тексту до відповідної межі клітинки) та інтервал між клітинками в таблиці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363119704"/>
                  </a:ext>
                </a:extLst>
              </a:tr>
              <a:tr h="873019">
                <a:tc>
                  <a:txBody>
                    <a:bodyPr/>
                    <a:lstStyle/>
                    <a:p>
                      <a:r>
                        <a:rPr lang="uk-UA" dirty="0"/>
                        <a:t>Ширина стовпців</a:t>
                      </a:r>
                    </a:p>
                    <a:p>
                      <a:r>
                        <a:rPr lang="uk-UA" dirty="0"/>
                        <a:t>Висота рядків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uk-UA" noProof="0" dirty="0"/>
                        <a:t>Для встановлення точної ширини стовпців і висоти рядків таблиці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E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7614757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E8D1EE-4D84-4DA6-893F-C8111FCF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641" y="2330574"/>
            <a:ext cx="707360" cy="6916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446A80-7927-4495-857C-392A82E2B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944" y="3400789"/>
            <a:ext cx="527850" cy="3857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CA4BEB-A030-4D4C-9CEB-E124B2268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641" y="4477026"/>
            <a:ext cx="428685" cy="3905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DC42BB-5AA0-4F63-B757-7580CA431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322" y="5558106"/>
            <a:ext cx="724001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5110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Форматування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10004323" cy="261105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Розміри всієї таблиці та окремих об'єктів таблиці можна змінити такими способами: </a:t>
            </a:r>
            <a:endParaRPr lang="en-US" sz="18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Перетягування межі об'єкта. </a:t>
            </a:r>
            <a:endParaRPr lang="en-US" sz="18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Наведення вказівника на межу рядка чи стовпця змінює його вигляд: на межі рядка вказівник матиме вигляд, на межі стовпця</a:t>
            </a:r>
            <a:r>
              <a:rPr lang="en-US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час перетягування штрихова лінія буде вказувати на нове положення межі. </a:t>
            </a:r>
            <a:endParaRPr lang="en-US" sz="18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8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Перетягування маркера межі. </a:t>
            </a:r>
            <a:endParaRPr lang="en-US" sz="18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Коли курсор розміщено в області таблиці, на горизонтальній лінійці з'являються маркери меж стовпців, а на вертикальній маркери меж рядків. Перетягуючи їх, можна змінити розміри відповідних стовпців і рядків.</a:t>
            </a:r>
            <a:endParaRPr lang="uk-UA" sz="18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DA7E62-5DBF-410C-A5F7-7964E70CE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692" y="4744273"/>
            <a:ext cx="4025232" cy="15762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6C25CC-CB03-4DC2-A231-25509491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990" y="4720045"/>
            <a:ext cx="2573080" cy="1600480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9CFADD6-76C2-455A-8E9B-9522D4883B26}"/>
              </a:ext>
            </a:extLst>
          </p:cNvPr>
          <p:cNvSpPr/>
          <p:nvPr/>
        </p:nvSpPr>
        <p:spPr>
          <a:xfrm>
            <a:off x="5651863" y="4702628"/>
            <a:ext cx="4380411" cy="42236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C4421D05-8FA7-434D-B252-0E54E75E321F}"/>
              </a:ext>
            </a:extLst>
          </p:cNvPr>
          <p:cNvSpPr/>
          <p:nvPr/>
        </p:nvSpPr>
        <p:spPr>
          <a:xfrm rot="5400000" flipV="1">
            <a:off x="2990953" y="5466169"/>
            <a:ext cx="1373774" cy="13246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452712FF-97A3-4FE6-BBA9-2DC07835AD4B}"/>
              </a:ext>
            </a:extLst>
          </p:cNvPr>
          <p:cNvSpPr/>
          <p:nvPr/>
        </p:nvSpPr>
        <p:spPr>
          <a:xfrm rot="5400000" flipV="1">
            <a:off x="4797109" y="6057783"/>
            <a:ext cx="275323" cy="25016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730914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Форматування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701938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замовчуванням у таблиці межі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відображаються у вигляді чорних тонких суцільних ліній завширшки 12 пт, заливка клітинок відсутня.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Змінити значення цих властивостей можна, використовуючи елементи керування груп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Стилі таблиць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Межі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тимчасової вкладки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Конструктор таблиць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57A84C-24D7-4F87-A7BA-95853E11A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582" y="1949864"/>
            <a:ext cx="3059112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0733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F27235-D8F8-4E16-83AC-9E2DEDF9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929" y="1702716"/>
            <a:ext cx="3867690" cy="23434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Форматування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780315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меж таблиці або її окремих клітинок можна встановити колір, товщину, тип ліній контуру, вибравши відповідні кнопки у групі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Межі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Конструктор таблиць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Внутрішні частини вибраних об'єктів таблиці можна зафарбувати різними кольорами, вибравши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Заливка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цій вкладці.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599103-9139-4C9D-A9FE-281B47CF2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13" y="2933237"/>
            <a:ext cx="2410161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2443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Сьогодні на </a:t>
            </a:r>
            <a:r>
              <a:rPr lang="uk-UA" sz="5400" b="1" dirty="0" err="1">
                <a:solidFill>
                  <a:srgbClr val="1756B9"/>
                </a:solidFill>
                <a:latin typeface="Vinnytsia Sans" panose="00000500000000000000" pitchFamily="2" charset="0"/>
              </a:rPr>
              <a:t>уроці</a:t>
            </a:r>
            <a:r>
              <a:rPr lang="uk-UA" sz="5400" b="1" dirty="0">
                <a:solidFill>
                  <a:srgbClr val="1756B9"/>
                </a:solidFill>
                <a:latin typeface="Vinnytsia Sans" panose="00000500000000000000" pitchFamily="2" charset="0"/>
              </a:rPr>
              <a:t>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0"/>
            <a:ext cx="7352071" cy="4241075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 та їх властивості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таблиць у текстовому документі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введення даних у таблицю та переміщення по таблиці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виділення об'єктів таблиці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редагування та форматування таблиць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1756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32 Додавання редагування та форматування таблиць у текстовому документі 6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724AB469-3FDD-43E5-99FB-5234D87DDF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46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впорядкування та наочного подання в документах різноманітних даних використовують </a:t>
            </a:r>
            <a:r>
              <a:rPr lang="uk-UA" b="1" dirty="0">
                <a:solidFill>
                  <a:srgbClr val="1756B9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Таблиця складається зі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стовпців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рядків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на перетині яких розміщуються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клітинки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Стовпці, рядки, клітинки є </a:t>
            </a:r>
            <a:r>
              <a:rPr lang="uk-UA" b="1" dirty="0">
                <a:solidFill>
                  <a:srgbClr val="1756B9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об'єктами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таблиці. У клітинках таблиці можуть розміщуватися текст, числа, малюнки, формули та навіть інші таблиці.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752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Таблиця як об'єкт текстового документа має такі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властивості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розмір таблиці, спосіб вирівнювання, межі таблиці, заливка тощо.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Є кілька способів уставити в текстовий документ таблицю. Найбільш поширений такий: виконати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Вставлення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Вставити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таблицю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потім у відповідних полях діалогового вікна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Вставлення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вказати кількість стовпців і рядків та вибрати кнопку ОК.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088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Редагування самої таблиці передбачає додавання або видалення окремих її об'єктів, об'єднання або розділення клітинок таблиці тощо.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форматуванням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таблиці розуміють такі операції: установлення розміру таблиці, ширини стовпців і висоти рядків, способу вирівнювання таблиці на аркуші та тексту в клітинках, меж і заливки тощо.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Елементи керування для виконання операцій редагування та форматування таблиці містяться на вкладці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Макет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Конструктор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Стрічці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9141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6921139" cy="3994591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в документі використовують таблиці? З яких об'єктів вони складаються?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основні властивості таблиці? Яких значень вони можуть набувати?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можна вставити таблицю в текстовий документ?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операції редагування таблиць ви можете назвати? Як вони виконуються?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операції належать до операцій форматування таблиці та її об'єктів? Де розміщуються відповідні елементи керування?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DB4232-038C-4A8D-B69B-4E21384F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849" y="1893258"/>
            <a:ext cx="4020952" cy="39885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Таблиці та їх властивості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276703" cy="44366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 текстовому документі використовують для впорядкування та структурованого подання різноманітних даних. Дані, подані у таблиці, більш зручні для сприймання та опрацювання, ніж звичайний текст.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Таблиця складається зі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стовпців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рядків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на перетині яких містяться клітинки.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Стовпці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рядки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клітинки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є </a:t>
            </a: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об'єктами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таблиці.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Таблиці та їх властивості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484223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Таблиця як об'єкт текстового документа має такі властивості: </a:t>
            </a:r>
          </a:p>
          <a:p>
            <a:pPr marL="357188" indent="-357188"/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розмір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таблиці, її рядків та стовпців — це ширина і висота таблиці та її об'єктів;</a:t>
            </a:r>
          </a:p>
          <a:p>
            <a:pPr marL="357188" indent="-357188"/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спосіб обтікання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 текстом — спосіб взаємного розташування тексту та таблиці на сторінці документа; </a:t>
            </a:r>
          </a:p>
          <a:p>
            <a:pPr marL="357188" indent="-357188"/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межі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таблиці та окремих клітинок — сукупність таких властивостей ліній меж об'єктів таблиці, як колір, тип</a:t>
            </a:r>
            <a:r>
              <a:rPr lang="en-US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 товщина;</a:t>
            </a:r>
          </a:p>
          <a:p>
            <a:pPr marL="357188" indent="-357188"/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заливка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спосіб зафарбування (колір і візерунок) об'єктів таблиці та інші.</a:t>
            </a:r>
            <a:endParaRPr lang="uk-UA" sz="20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Наш Киев">
            <a:extLst>
              <a:ext uri="{FF2B5EF4-FFF2-40B4-BE49-F238E27FC236}">
                <a16:creationId xmlns:a16="http://schemas.microsoft.com/office/drawing/2014/main" id="{548F055C-5AEE-4E74-BC20-5569EED1F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295" y="2332610"/>
            <a:ext cx="5221053" cy="391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7472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Створення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6041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текстовому процесорі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Word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існує кілька способів створення таблиці в текстовому документі: 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уставити таблицю з визначеною кількістю рядків і стовпців; 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накреслити таблицю довільної структури;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перетворити фрагмент тексту на таблицю.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6D6D90-36CD-4B61-BEDE-F2F8D73F3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68" y="998542"/>
            <a:ext cx="3417137" cy="52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627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Створення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276703" cy="355157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Усі команди створення таблиць розміщено у списку кнопки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групи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вкладки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Вставлення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C0395-6096-44FA-B918-A235C0B06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8268" y="998542"/>
            <a:ext cx="3417137" cy="52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0270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C8C1F5-5D9B-4497-98CB-A5705853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788" y="4986400"/>
            <a:ext cx="4000456" cy="10596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Створення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8"/>
            <a:ext cx="6816635" cy="3778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Уставити в документ таблицю, яку визначено кількістю рядків і стовпців, можна в такий спосіб: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в документі місце, де потрібно вставити таблицю.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на вкладці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Вставлення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групі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кнопку 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Виділити на схемі потрібну кількість рядків і стовпців та клацнути ліву кнопку миші. 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07DD2E-3EA2-4A02-9330-5201604FA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857" y="2293965"/>
            <a:ext cx="1562318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0921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Створення таблиці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118464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цей спосіб можна вставити в документ таблицю, у якій не більше ніж 10 стовпців і 8 рядків. 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ж потрібно вставити більшу таблицю, то це можна зробити, виконавши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Вставлення </a:t>
            </a:r>
            <a:r>
              <a:rPr lang="uk-UA" sz="1400" b="1" dirty="0">
                <a:effectLst/>
              </a:rPr>
              <a:t>⇒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Таблиці </a:t>
            </a:r>
            <a:r>
              <a:rPr lang="uk-UA" sz="1400" b="1" dirty="0">
                <a:effectLst/>
              </a:rPr>
              <a:t>⇒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Таблиця</a:t>
            </a:r>
            <a:r>
              <a:rPr lang="en-US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b="1" dirty="0">
                <a:effectLst/>
              </a:rPr>
              <a:t>⇒</a:t>
            </a:r>
            <a:r>
              <a:rPr lang="uk-UA" sz="20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Вставити таблицю</a:t>
            </a:r>
            <a:r>
              <a:rPr lang="uk-UA" sz="2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Потім у відповідних полях діалогового вікна Вставлення таблиці потрібно вказати кількість стовпців і рядків нової таблиці й вибрати кнопку ОК.</a:t>
            </a:r>
            <a:endParaRPr lang="uk-UA" sz="20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B2050E-87A8-4938-AD21-16B47295E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17" y="1818657"/>
            <a:ext cx="2333951" cy="44297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BCB338-88F2-400D-912C-B1CEB2751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097" y="3038943"/>
            <a:ext cx="223837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5151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1756B9"/>
                </a:solidFill>
                <a:latin typeface="Vinnytsia Sans" panose="00000500000000000000" pitchFamily="2" charset="0"/>
              </a:rPr>
              <a:t>Введення даних у таблицю</a:t>
            </a:r>
            <a:endParaRPr lang="uk-UA" sz="3600" b="1" dirty="0">
              <a:solidFill>
                <a:srgbClr val="1756B9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276703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Після того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як таблицю створено, її потрібно заповнити даними.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Текст уводиться в поточну клітинку таблиці за відомими вам правилами введення тексту. </a:t>
            </a:r>
            <a:endParaRPr lang="en-US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Під час уведення даних у клітинки ширина стовпця і висота рядка автоматично змінюються, щоб умістити введений у клітинку текст.</a:t>
            </a:r>
            <a:endParaRPr lang="uk-UA" sz="2400" b="1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863A1A-C161-432C-80B0-C9C6E4A5B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690" y="2903149"/>
            <a:ext cx="3839111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3234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</TotalTime>
  <Words>1232</Words>
  <Application>Microsoft Office PowerPoint</Application>
  <PresentationFormat>Широкий екран</PresentationFormat>
  <Paragraphs>99</Paragraphs>
  <Slides>25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Vinnytsia Sans</vt:lpstr>
      <vt:lpstr>Тема Office</vt:lpstr>
      <vt:lpstr>Додавання, редагування та форматування таблиць у текстовому документі</vt:lpstr>
      <vt:lpstr>Сьогодні на уроці ви дізнаєтесь про:</vt:lpstr>
      <vt:lpstr>Таблиці та їх властивості</vt:lpstr>
      <vt:lpstr>Таблиці та їх властивості</vt:lpstr>
      <vt:lpstr>Створення таблиці</vt:lpstr>
      <vt:lpstr>Створення таблиці</vt:lpstr>
      <vt:lpstr>Створення таблиці</vt:lpstr>
      <vt:lpstr>Створення таблиці</vt:lpstr>
      <vt:lpstr>Введення даних у таблицю</vt:lpstr>
      <vt:lpstr>Виділення об’єктів у таблиці</vt:lpstr>
      <vt:lpstr>Виділення об’єктів у таблиці</vt:lpstr>
      <vt:lpstr>Виділення об’єктів у таблиці</vt:lpstr>
      <vt:lpstr>Виділення об’єктів у таблиці</vt:lpstr>
      <vt:lpstr>Виділення об’єктів у таблиці</vt:lpstr>
      <vt:lpstr>Форматування таблиці</vt:lpstr>
      <vt:lpstr>Форматування таблиці</vt:lpstr>
      <vt:lpstr>Форматування таблиці</vt:lpstr>
      <vt:lpstr>Форматування таблиці</vt:lpstr>
      <vt:lpstr>Форматування таблиці</vt:lpstr>
      <vt:lpstr>Презентація PowerPoint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49</cp:revision>
  <dcterms:created xsi:type="dcterms:W3CDTF">2024-08-14T11:57:21Z</dcterms:created>
  <dcterms:modified xsi:type="dcterms:W3CDTF">2025-08-19T18:21:04Z</dcterms:modified>
</cp:coreProperties>
</file>