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317" r:id="rId2"/>
    <p:sldId id="386" r:id="rId3"/>
    <p:sldId id="387" r:id="rId4"/>
    <p:sldId id="388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259" r:id="rId15"/>
    <p:sldId id="364" r:id="rId16"/>
    <p:sldId id="279" r:id="rId17"/>
    <p:sldId id="398" r:id="rId18"/>
  </p:sldIdLst>
  <p:sldSz cx="9144000" cy="5143500" type="screen16x9"/>
  <p:notesSz cx="6858000" cy="9144000"/>
  <p:embeddedFontLst>
    <p:embeddedFont>
      <p:font typeface="Alegreya" panose="020B0604020202020204" charset="0"/>
      <p:regular r:id="rId20"/>
      <p:bold r:id="rId21"/>
      <p:italic r:id="rId22"/>
      <p:boldItalic r:id="rId23"/>
    </p:embeddedFont>
    <p:embeddedFont>
      <p:font typeface="Comic Sans MS" panose="030F0702030302020204" pitchFamily="66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E5"/>
    <a:srgbClr val="626C00"/>
    <a:srgbClr val="FFCCFF"/>
    <a:srgbClr val="339933"/>
    <a:srgbClr val="9DFE54"/>
    <a:srgbClr val="6B7600"/>
    <a:srgbClr val="0000FF"/>
    <a:srgbClr val="FFCCCC"/>
    <a:srgbClr val="7D8A00"/>
    <a:srgbClr val="6A9A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258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910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utt.ly/oebD9WP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hyperlink" Target="https://drive.google.com/file/d/1QyRe09NMCOy5QIosMHU3ozxm5lISbcnp/view?usp=drive_li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drive.google.com/file/d/18HCdIoMVz5pEXDHJfVuGHwjSMcVU8XhF/view?usp=drive_link" TargetMode="External"/><Relationship Id="rId5" Type="http://schemas.openxmlformats.org/officeDocument/2006/relationships/hyperlink" Target="https://drive.google.com/file/d/1UXYPvq5BZgnkn4LxutV3qX1t5Tupdzup/view?usp=drive_link" TargetMode="External"/><Relationship Id="rId4" Type="http://schemas.openxmlformats.org/officeDocument/2006/relationships/hyperlink" Target="https://drive.google.com/file/d/1IAglKbBN0LkB3KoPbqWHaeWSjao15sCI/view?usp=drive_link" TargetMode="External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sRuxaIBMIs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eIIkkYjNVa0" TargetMode="External"/><Relationship Id="rId5" Type="http://schemas.openxmlformats.org/officeDocument/2006/relationships/hyperlink" Target="https://www.youtube.com/watch?v=8EpxWSiCgzM" TargetMode="External"/><Relationship Id="rId4" Type="http://schemas.openxmlformats.org/officeDocument/2006/relationships/hyperlink" Target="https://www.youtube.com/watch?v=uOAOCMdIYi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utt.ly/aeHFIOxf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o0vB0VkhT86Tg_SqkYMQ0uLUA0StpLNj/view?usp=drive_lin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1720699" y="722350"/>
            <a:ext cx="6405139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2. РЕГУЛЯТОРНІ СИСТЕМИ ОРГАНІЗМУ ЛЮДИНИ</a:t>
            </a:r>
            <a:endParaRPr sz="1600" b="1" cap="all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373555" y="1863180"/>
            <a:ext cx="8219727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§ 16.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Залози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змішаної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секреції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. </a:t>
            </a:r>
          </a:p>
          <a:p>
            <a:pPr lvl="0"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Alegreya"/>
                <a:cs typeface="Alegreya"/>
                <a:sym typeface="Alegreya"/>
              </a:rPr>
              <a:t>Взаємодія регуляторних систем організму</a:t>
            </a: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587" y="4299526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862706" y="4411826"/>
            <a:ext cx="323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Чому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стресу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діяльність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усіх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регуляторних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систем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зазнає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змін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6236" y="3027092"/>
            <a:ext cx="3377046" cy="1775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10" y="457168"/>
            <a:ext cx="1608083" cy="139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Стрес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844203"/>
            <a:ext cx="540327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26C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626C00"/>
                </a:solidFill>
              </a:rPr>
              <a:t>Стрес</a:t>
            </a:r>
            <a:r>
              <a:rPr lang="ru-RU" dirty="0">
                <a:solidFill>
                  <a:srgbClr val="626C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стан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несприятливих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</a:t>
            </a:r>
            <a:r>
              <a:rPr lang="ru-RU"/>
              <a:t>(стресорів)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543406"/>
            <a:ext cx="5403274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26C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626C00"/>
                </a:solidFill>
              </a:rPr>
              <a:t>Стресори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будь­-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: </a:t>
            </a:r>
            <a:r>
              <a:rPr lang="ru-RU" dirty="0" err="1"/>
              <a:t>спека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холод, </a:t>
            </a:r>
            <a:r>
              <a:rPr lang="ru-RU" dirty="0" err="1"/>
              <a:t>отрута</a:t>
            </a:r>
            <a:r>
              <a:rPr lang="ru-RU" dirty="0"/>
              <a:t>, </a:t>
            </a:r>
            <a:r>
              <a:rPr lang="ru-RU" dirty="0" err="1"/>
              <a:t>збудники</a:t>
            </a:r>
            <a:r>
              <a:rPr lang="ru-RU" dirty="0"/>
              <a:t> </a:t>
            </a:r>
            <a:r>
              <a:rPr lang="ru-RU" dirty="0" err="1"/>
              <a:t>інфекційних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, </a:t>
            </a:r>
            <a:r>
              <a:rPr lang="ru-RU" dirty="0" err="1"/>
              <a:t>сильне</a:t>
            </a:r>
            <a:r>
              <a:rPr lang="ru-RU" dirty="0"/>
              <a:t> </a:t>
            </a:r>
            <a:r>
              <a:rPr lang="ru-RU" dirty="0" err="1"/>
              <a:t>емоційне</a:t>
            </a:r>
            <a:r>
              <a:rPr lang="ru-RU" dirty="0"/>
              <a:t> </a:t>
            </a:r>
            <a:r>
              <a:rPr lang="ru-RU" dirty="0" err="1"/>
              <a:t>потрясіння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199" y="2443277"/>
            <a:ext cx="5403274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26C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 </a:t>
            </a:r>
            <a:r>
              <a:rPr lang="ru-RU" dirty="0" err="1"/>
              <a:t>фізіологічної</a:t>
            </a:r>
            <a:r>
              <a:rPr lang="ru-RU" dirty="0"/>
              <a:t>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стрес</a:t>
            </a:r>
            <a:r>
              <a:rPr lang="ru-RU" dirty="0"/>
              <a:t> є </a:t>
            </a:r>
            <a:r>
              <a:rPr lang="ru-RU" b="1" dirty="0">
                <a:solidFill>
                  <a:srgbClr val="626C00"/>
                </a:solidFill>
              </a:rPr>
              <a:t>нейрогуморальною </a:t>
            </a:r>
            <a:r>
              <a:rPr lang="ru-RU" b="1" dirty="0" err="1">
                <a:solidFill>
                  <a:srgbClr val="626C00"/>
                </a:solidFill>
              </a:rPr>
              <a:t>реак­цією</a:t>
            </a:r>
            <a:r>
              <a:rPr lang="ru-RU" dirty="0"/>
              <a:t>, </a:t>
            </a:r>
            <a:r>
              <a:rPr lang="ru-RU" dirty="0" err="1"/>
              <a:t>спрямованою</a:t>
            </a:r>
            <a:r>
              <a:rPr lang="ru-RU" dirty="0"/>
              <a:t> на </a:t>
            </a:r>
            <a:r>
              <a:rPr lang="ru-RU" dirty="0" err="1"/>
              <a:t>адаптацію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до </a:t>
            </a:r>
            <a:r>
              <a:rPr lang="ru-RU" dirty="0" err="1"/>
              <a:t>незвичних</a:t>
            </a:r>
            <a:r>
              <a:rPr lang="ru-RU" dirty="0"/>
              <a:t> для </a:t>
            </a:r>
            <a:r>
              <a:rPr lang="ru-RU" dirty="0" err="1"/>
              <a:t>нього</a:t>
            </a:r>
            <a:r>
              <a:rPr lang="ru-RU" dirty="0"/>
              <a:t> умов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199" y="3357924"/>
            <a:ext cx="5403274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626C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стресових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потреба</a:t>
            </a:r>
          </a:p>
          <a:p>
            <a:pPr algn="ctr"/>
            <a:r>
              <a:rPr lang="ru-RU" b="1" dirty="0" err="1">
                <a:solidFill>
                  <a:srgbClr val="626C00"/>
                </a:solidFill>
              </a:rPr>
              <a:t>мобілізації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сил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b="1" dirty="0" err="1">
                <a:solidFill>
                  <a:srgbClr val="626C00"/>
                </a:solidFill>
              </a:rPr>
              <a:t>інтенсивної</a:t>
            </a:r>
            <a:r>
              <a:rPr lang="ru-RU" b="1" dirty="0">
                <a:solidFill>
                  <a:srgbClr val="626C00"/>
                </a:solidFill>
              </a:rPr>
              <a:t> </a:t>
            </a:r>
            <a:r>
              <a:rPr lang="ru-RU" b="1" dirty="0" err="1">
                <a:solidFill>
                  <a:srgbClr val="626C00"/>
                </a:solidFill>
              </a:rPr>
              <a:t>роботи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систем </a:t>
            </a:r>
            <a:r>
              <a:rPr lang="ru-RU" dirty="0" err="1"/>
              <a:t>органів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b="1" dirty="0" err="1">
                <a:solidFill>
                  <a:srgbClr val="626C00"/>
                </a:solidFill>
              </a:rPr>
              <a:t>значних</a:t>
            </a:r>
            <a:r>
              <a:rPr lang="ru-RU" b="1" dirty="0">
                <a:solidFill>
                  <a:srgbClr val="626C00"/>
                </a:solidFill>
              </a:rPr>
              <a:t> </a:t>
            </a:r>
            <a:r>
              <a:rPr lang="ru-RU" b="1" dirty="0" err="1">
                <a:solidFill>
                  <a:srgbClr val="626C00"/>
                </a:solidFill>
              </a:rPr>
              <a:t>витрат</a:t>
            </a:r>
            <a:r>
              <a:rPr lang="ru-RU" b="1" dirty="0">
                <a:solidFill>
                  <a:srgbClr val="626C00"/>
                </a:solidFill>
              </a:rPr>
              <a:t> </a:t>
            </a:r>
            <a:r>
              <a:rPr lang="ru-RU" b="1" dirty="0" err="1">
                <a:solidFill>
                  <a:srgbClr val="626C00"/>
                </a:solidFill>
              </a:rPr>
              <a:t>енергії</a:t>
            </a:r>
            <a:endParaRPr lang="ru-RU" b="1" dirty="0">
              <a:solidFill>
                <a:srgbClr val="626C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68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178" y="843077"/>
            <a:ext cx="2800350" cy="3200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07519" y="4272571"/>
            <a:ext cx="4187859" cy="6924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Рилізинг­гормони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нейрогормони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гіпоталамуса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стимулюють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синтез і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виділення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у кров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тропних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гормонів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передньою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часткою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гіпофіза</a:t>
            </a: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15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Регуляція діяльності ендокринної системи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68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923" y="798203"/>
            <a:ext cx="843078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Появу</a:t>
            </a:r>
            <a:r>
              <a:rPr lang="ru-RU" dirty="0"/>
              <a:t> </a:t>
            </a:r>
            <a:r>
              <a:rPr lang="ru-RU" dirty="0" err="1"/>
              <a:t>стресового</a:t>
            </a:r>
            <a:r>
              <a:rPr lang="ru-RU" dirty="0"/>
              <a:t> стану </a:t>
            </a:r>
            <a:r>
              <a:rPr lang="ru-RU" dirty="0" err="1"/>
              <a:t>реєструє</a:t>
            </a:r>
            <a:r>
              <a:rPr lang="ru-RU" dirty="0"/>
              <a:t> </a:t>
            </a:r>
            <a:r>
              <a:rPr lang="ru-RU" dirty="0" err="1"/>
              <a:t>гіпоталамус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рецептори</a:t>
            </a:r>
            <a:r>
              <a:rPr lang="ru-RU" dirty="0"/>
              <a:t> </a:t>
            </a:r>
            <a:r>
              <a:rPr lang="ru-RU" dirty="0" err="1"/>
              <a:t>реагують</a:t>
            </a:r>
            <a:r>
              <a:rPr lang="ru-RU" dirty="0"/>
              <a:t> на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хімічного</a:t>
            </a:r>
            <a:r>
              <a:rPr lang="ru-RU" dirty="0"/>
              <a:t> складу,  </a:t>
            </a:r>
            <a:r>
              <a:rPr lang="ru-RU" dirty="0" err="1"/>
              <a:t>температури</a:t>
            </a:r>
            <a:r>
              <a:rPr lang="ru-RU" dirty="0"/>
              <a:t> та </a:t>
            </a:r>
            <a:r>
              <a:rPr lang="ru-RU" dirty="0" err="1"/>
              <a:t>тиску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стресу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запускає</a:t>
            </a:r>
            <a:r>
              <a:rPr lang="ru-RU" dirty="0"/>
              <a:t> низку </a:t>
            </a:r>
            <a:r>
              <a:rPr lang="ru-RU" dirty="0" err="1"/>
              <a:t>реакцій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й </a:t>
            </a:r>
            <a:r>
              <a:rPr lang="ru-RU" dirty="0" err="1"/>
              <a:t>спричиняють</a:t>
            </a:r>
            <a:r>
              <a:rPr lang="ru-RU" dirty="0"/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синдром </a:t>
            </a:r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загальної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адаптації</a:t>
            </a:r>
            <a:r>
              <a:rPr lang="ru-RU" dirty="0"/>
              <a:t> –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адаптивних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, </a:t>
            </a:r>
            <a:r>
              <a:rPr lang="ru-RU" dirty="0" err="1"/>
              <a:t>зумовлених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стресорів</a:t>
            </a:r>
            <a:r>
              <a:rPr lang="ru-RU" dirty="0"/>
              <a:t> і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гомеостазу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567" y="1999372"/>
            <a:ext cx="76495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cap="small" dirty="0">
                <a:solidFill>
                  <a:schemeClr val="accent1">
                    <a:lumMod val="50000"/>
                  </a:schemeClr>
                </a:solidFill>
              </a:rPr>
              <a:t>Стадії </a:t>
            </a:r>
          </a:p>
          <a:p>
            <a:pPr algn="ctr"/>
            <a:r>
              <a:rPr lang="uk-UA" b="1" cap="small" dirty="0">
                <a:solidFill>
                  <a:schemeClr val="accent1">
                    <a:lumMod val="50000"/>
                  </a:schemeClr>
                </a:solidFill>
              </a:rPr>
              <a:t>стресу</a:t>
            </a:r>
            <a:endParaRPr lang="ru-RU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1284" y="1875841"/>
            <a:ext cx="2729488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dirty="0"/>
              <a:t> – </a:t>
            </a:r>
            <a:r>
              <a:rPr lang="ru-RU" dirty="0" err="1"/>
              <a:t>збудження</a:t>
            </a:r>
            <a:r>
              <a:rPr lang="ru-RU" dirty="0"/>
              <a:t> кори </a:t>
            </a:r>
            <a:r>
              <a:rPr lang="ru-RU" dirty="0" err="1"/>
              <a:t>півкуль</a:t>
            </a:r>
            <a:r>
              <a:rPr lang="ru-RU" dirty="0"/>
              <a:t>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/>
              <a:t>мозку</a:t>
            </a:r>
            <a:endParaRPr lang="ru-RU" dirty="0"/>
          </a:p>
          <a:p>
            <a:endParaRPr lang="uk-UA" dirty="0"/>
          </a:p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ІІ</a:t>
            </a:r>
            <a:r>
              <a:rPr lang="uk-UA" dirty="0"/>
              <a:t> – </a:t>
            </a:r>
            <a:r>
              <a:rPr lang="ru-RU" dirty="0" err="1"/>
              <a:t>нервові</a:t>
            </a:r>
            <a:r>
              <a:rPr lang="ru-RU" dirty="0"/>
              <a:t> </a:t>
            </a:r>
            <a:r>
              <a:rPr lang="ru-RU" dirty="0" err="1"/>
              <a:t>імпульси</a:t>
            </a:r>
            <a:r>
              <a:rPr lang="ru-RU" dirty="0"/>
              <a:t> </a:t>
            </a:r>
            <a:r>
              <a:rPr lang="ru-RU" dirty="0" err="1"/>
              <a:t>прямують</a:t>
            </a:r>
            <a:r>
              <a:rPr lang="ru-RU" dirty="0"/>
              <a:t> до </a:t>
            </a:r>
            <a:r>
              <a:rPr lang="ru-RU" dirty="0" err="1"/>
              <a:t>гіпоталамуса</a:t>
            </a:r>
            <a:endParaRPr lang="ru-RU" dirty="0"/>
          </a:p>
          <a:p>
            <a:endParaRPr lang="uk-UA" dirty="0"/>
          </a:p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ІІІ</a:t>
            </a:r>
            <a:r>
              <a:rPr lang="uk-UA" dirty="0"/>
              <a:t> – здійснюється реакція тривоги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12210" y="1999372"/>
            <a:ext cx="4572000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 err="1"/>
              <a:t>Тропні</a:t>
            </a:r>
            <a:r>
              <a:rPr lang="ru-RU" dirty="0"/>
              <a:t> </a:t>
            </a:r>
            <a:r>
              <a:rPr lang="ru-RU" dirty="0" err="1"/>
              <a:t>гормони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виробляє</a:t>
            </a:r>
            <a:r>
              <a:rPr lang="ru-RU" dirty="0"/>
              <a:t> </a:t>
            </a:r>
            <a:r>
              <a:rPr lang="ru-RU" dirty="0" err="1"/>
              <a:t>гіпофіз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адренокортикотропний</a:t>
            </a:r>
            <a:r>
              <a:rPr lang="ru-RU" dirty="0"/>
              <a:t>), </a:t>
            </a:r>
            <a:r>
              <a:rPr lang="ru-RU" dirty="0" err="1"/>
              <a:t>стимулюють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 </a:t>
            </a:r>
            <a:r>
              <a:rPr lang="ru-RU" dirty="0" err="1"/>
              <a:t>надниркових</a:t>
            </a:r>
            <a:r>
              <a:rPr lang="ru-RU" dirty="0"/>
              <a:t> </a:t>
            </a:r>
            <a:r>
              <a:rPr lang="ru-RU" dirty="0" err="1"/>
              <a:t>залоз</a:t>
            </a:r>
            <a:r>
              <a:rPr lang="ru-RU" dirty="0"/>
              <a:t> і </a:t>
            </a:r>
            <a:r>
              <a:rPr lang="ru-RU" dirty="0" err="1"/>
              <a:t>виділення</a:t>
            </a:r>
            <a:r>
              <a:rPr lang="ru-RU" dirty="0"/>
              <a:t> ними гормону </a:t>
            </a:r>
            <a:r>
              <a:rPr lang="ru-RU" dirty="0" err="1"/>
              <a:t>адреналіну</a:t>
            </a:r>
            <a:r>
              <a:rPr lang="ru-RU" dirty="0"/>
              <a:t>. </a:t>
            </a:r>
            <a:r>
              <a:rPr lang="ru-RU" dirty="0" err="1"/>
              <a:t>Адреналін</a:t>
            </a:r>
            <a:r>
              <a:rPr lang="ru-RU" dirty="0"/>
              <a:t>,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боку,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та </a:t>
            </a:r>
            <a:r>
              <a:rPr lang="ru-RU" dirty="0" err="1"/>
              <a:t>імунної</a:t>
            </a:r>
            <a:r>
              <a:rPr lang="ru-RU" dirty="0"/>
              <a:t> систем,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мобілізує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для </a:t>
            </a:r>
            <a:r>
              <a:rPr lang="ru-RU" dirty="0" err="1"/>
              <a:t>подолання</a:t>
            </a:r>
            <a:r>
              <a:rPr lang="ru-RU" dirty="0"/>
              <a:t> </a:t>
            </a:r>
            <a:r>
              <a:rPr lang="ru-RU" dirty="0" err="1"/>
              <a:t>стресової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Головний мозок </a:t>
            </a:r>
            <a:r>
              <a:rPr lang="uk-UA" dirty="0"/>
              <a:t>– чітке керування організмом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Скелетні м’язи </a:t>
            </a:r>
            <a:r>
              <a:rPr lang="uk-UA" dirty="0"/>
              <a:t>– протистояння небезпеці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Серце</a:t>
            </a:r>
            <a:r>
              <a:rPr lang="uk-UA" dirty="0"/>
              <a:t> – забезпечення поживними речовинами і киснем весь організм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Бронхи</a:t>
            </a:r>
            <a:r>
              <a:rPr lang="uk-UA" dirty="0"/>
              <a:t> – посилюється легенева вентиляція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01284" y="3815254"/>
            <a:ext cx="272948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До </a:t>
            </a:r>
            <a:r>
              <a:rPr lang="ru-RU" sz="1300" dirty="0" err="1"/>
              <a:t>боротьби</a:t>
            </a:r>
            <a:r>
              <a:rPr lang="ru-RU" sz="1300" dirty="0"/>
              <a:t> </a:t>
            </a:r>
            <a:r>
              <a:rPr lang="ru-RU" sz="1300" dirty="0" err="1"/>
              <a:t>або</a:t>
            </a:r>
            <a:r>
              <a:rPr lang="ru-RU" sz="1300" dirty="0"/>
              <a:t> </a:t>
            </a:r>
            <a:r>
              <a:rPr lang="ru-RU" sz="1300" dirty="0" err="1"/>
              <a:t>втечі</a:t>
            </a:r>
            <a:r>
              <a:rPr lang="ru-RU" sz="1300" dirty="0"/>
              <a:t> </a:t>
            </a:r>
            <a:r>
              <a:rPr lang="ru-RU" sz="1300" dirty="0" err="1"/>
              <a:t>організм</a:t>
            </a:r>
            <a:r>
              <a:rPr lang="ru-RU" sz="1300" dirty="0"/>
              <a:t> </a:t>
            </a:r>
            <a:r>
              <a:rPr lang="ru-RU" sz="1300" dirty="0" err="1"/>
              <a:t>людини</a:t>
            </a:r>
            <a:r>
              <a:rPr lang="ru-RU" sz="1300" dirty="0"/>
              <a:t> </a:t>
            </a:r>
            <a:r>
              <a:rPr lang="ru-RU" sz="1300" dirty="0" err="1"/>
              <a:t>готує</a:t>
            </a:r>
            <a:r>
              <a:rPr lang="ru-RU" sz="1300" dirty="0"/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симпатичний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відділ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</a:rPr>
              <a:t>вегетативної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/>
              <a:t>(</a:t>
            </a:r>
            <a:r>
              <a:rPr lang="ru-RU" sz="1300" dirty="0" err="1"/>
              <a:t>автономної</a:t>
            </a:r>
            <a:r>
              <a:rPr lang="ru-RU" sz="1300" dirty="0"/>
              <a:t>) </a:t>
            </a:r>
            <a:r>
              <a:rPr lang="ru-RU" sz="1300" dirty="0" err="1"/>
              <a:t>нервової</a:t>
            </a:r>
            <a:r>
              <a:rPr lang="ru-RU" sz="1300" dirty="0"/>
              <a:t> </a:t>
            </a:r>
            <a:r>
              <a:rPr lang="ru-RU" sz="1300" dirty="0" err="1"/>
              <a:t>системи</a:t>
            </a:r>
            <a:r>
              <a:rPr lang="ru-RU" sz="1300" dirty="0"/>
              <a:t>. При </a:t>
            </a:r>
            <a:r>
              <a:rPr lang="ru-RU" sz="1300" dirty="0" err="1"/>
              <a:t>цьому</a:t>
            </a:r>
            <a:r>
              <a:rPr lang="ru-RU" sz="1300" dirty="0"/>
              <a:t> активно </a:t>
            </a:r>
            <a:r>
              <a:rPr lang="ru-RU" sz="1300" dirty="0" err="1"/>
              <a:t>працює</a:t>
            </a:r>
            <a:r>
              <a:rPr lang="ru-RU" sz="1300" dirty="0"/>
              <a:t> й </a:t>
            </a:r>
            <a:r>
              <a:rPr lang="ru-RU" sz="1300" dirty="0" err="1"/>
              <a:t>головний</a:t>
            </a:r>
            <a:r>
              <a:rPr lang="ru-RU" sz="1300" dirty="0"/>
              <a:t> </a:t>
            </a:r>
            <a:r>
              <a:rPr lang="ru-RU" sz="1300" dirty="0" err="1"/>
              <a:t>мозок</a:t>
            </a:r>
            <a:r>
              <a:rPr lang="ru-RU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4023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Стрес 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3084" y="844203"/>
            <a:ext cx="641135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організм</a:t>
            </a:r>
            <a:r>
              <a:rPr lang="ru-RU" dirty="0"/>
              <a:t> не </a:t>
            </a:r>
            <a:r>
              <a:rPr lang="ru-RU" dirty="0" err="1"/>
              <a:t>справляється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стресом</a:t>
            </a:r>
            <a:r>
              <a:rPr lang="ru-RU" dirty="0"/>
              <a:t>,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стадія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виснаження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важкого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556088"/>
            <a:ext cx="4572000" cy="1600438"/>
          </a:xfrm>
          <a:prstGeom prst="rect">
            <a:avLst/>
          </a:prstGeom>
          <a:solidFill>
            <a:srgbClr val="FFE5E5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того,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спричиняє</a:t>
            </a:r>
            <a:r>
              <a:rPr lang="ru-RU" dirty="0"/>
              <a:t> </a:t>
            </a:r>
            <a:r>
              <a:rPr lang="ru-RU" dirty="0" err="1"/>
              <a:t>стрес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у </a:t>
            </a:r>
            <a:r>
              <a:rPr lang="ru-RU" dirty="0" err="1"/>
              <a:t>стресовій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шукає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активного </a:t>
            </a:r>
            <a:r>
              <a:rPr lang="ru-RU" dirty="0" err="1"/>
              <a:t>протистояння</a:t>
            </a:r>
            <a:endParaRPr lang="ru-RU" dirty="0"/>
          </a:p>
          <a:p>
            <a:pPr algn="ctr"/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уникнення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стресової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відмовляється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активної</a:t>
            </a:r>
            <a:r>
              <a:rPr lang="ru-RU" dirty="0"/>
              <a:t>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стресовій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через </a:t>
            </a:r>
            <a:r>
              <a:rPr lang="ru-RU" dirty="0" err="1"/>
              <a:t>певний</a:t>
            </a:r>
            <a:r>
              <a:rPr lang="ru-RU" dirty="0"/>
              <a:t> час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стадія</a:t>
            </a:r>
            <a:r>
              <a:rPr lang="ru-RU" dirty="0"/>
              <a:t> </a:t>
            </a:r>
            <a:r>
              <a:rPr lang="ru-RU" dirty="0" err="1"/>
              <a:t>виснаження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801" y="1556088"/>
            <a:ext cx="460459" cy="46045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68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b="8829"/>
          <a:stretch/>
        </p:blipFill>
        <p:spPr>
          <a:xfrm>
            <a:off x="1683209" y="3480273"/>
            <a:ext cx="5991225" cy="84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10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AutoShape 2" descr="Стресові фактори середовища та здоров'я - Підручник з Біології і екології  (рівень стандарту). 11 клас. Задорожний - Нова програ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04" y="1121788"/>
            <a:ext cx="6929158" cy="2947185"/>
          </a:xfrm>
          <a:prstGeom prst="rect">
            <a:avLst/>
          </a:prstGeom>
        </p:spPr>
      </p:pic>
      <p:sp>
        <p:nvSpPr>
          <p:cNvPr id="7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Стрес та його прояви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3605978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11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596" y="430025"/>
            <a:ext cx="757900" cy="6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8;p25"/>
          <p:cNvSpPr txBox="1"/>
          <p:nvPr/>
        </p:nvSpPr>
        <p:spPr>
          <a:xfrm>
            <a:off x="871655" y="54878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УЗАГАЛЬНЕННЯ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5" name="Google Shape;21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121" y="2891343"/>
            <a:ext cx="620750" cy="63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3;p25"/>
          <p:cNvSpPr txBox="1"/>
          <p:nvPr/>
        </p:nvSpPr>
        <p:spPr>
          <a:xfrm>
            <a:off x="891110" y="293573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ПОМІРКУЙТЕ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53311" y="951706"/>
            <a:ext cx="7812316" cy="198402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Залози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змішаної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секреції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організмі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виконують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подвійну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функцію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зокрема</a:t>
            </a:r>
            <a:r>
              <a:rPr lang="ru-RU" dirty="0">
                <a:solidFill>
                  <a:schemeClr val="tx1"/>
                </a:solidFill>
              </a:rPr>
              <a:t> вони </a:t>
            </a:r>
            <a:r>
              <a:rPr lang="ru-RU" dirty="0" err="1">
                <a:solidFill>
                  <a:schemeClr val="tx1"/>
                </a:solidFill>
              </a:rPr>
              <a:t>синтезують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гормони</a:t>
            </a:r>
            <a:r>
              <a:rPr lang="ru-RU" dirty="0">
                <a:solidFill>
                  <a:schemeClr val="tx1"/>
                </a:solidFill>
              </a:rPr>
              <a:t>. До </a:t>
            </a:r>
            <a:r>
              <a:rPr lang="ru-RU" dirty="0" err="1">
                <a:solidFill>
                  <a:schemeClr val="tx1"/>
                </a:solidFill>
              </a:rPr>
              <a:t>регуляторних</a:t>
            </a:r>
            <a:r>
              <a:rPr lang="ru-RU" dirty="0">
                <a:solidFill>
                  <a:schemeClr val="tx1"/>
                </a:solidFill>
              </a:rPr>
              <a:t> систем </a:t>
            </a:r>
            <a:r>
              <a:rPr lang="ru-RU" dirty="0" err="1">
                <a:solidFill>
                  <a:schemeClr val="tx1"/>
                </a:solidFill>
              </a:rPr>
              <a:t>зараховують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нервову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ендокринну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та </a:t>
            </a:r>
            <a:r>
              <a:rPr lang="ru-RU" dirty="0" err="1">
                <a:solidFill>
                  <a:schemeClr val="tx1"/>
                </a:solidFill>
              </a:rPr>
              <a:t>імунну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системи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Усі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системи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одночасно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впливають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певні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життєві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функції</a:t>
            </a:r>
            <a:r>
              <a:rPr lang="ru-RU" dirty="0">
                <a:solidFill>
                  <a:schemeClr val="tx1"/>
                </a:solidFill>
              </a:rPr>
              <a:t>, а </a:t>
            </a:r>
            <a:r>
              <a:rPr lang="ru-RU" dirty="0" err="1">
                <a:solidFill>
                  <a:schemeClr val="tx1"/>
                </a:solidFill>
              </a:rPr>
              <a:t>діяльність</a:t>
            </a:r>
            <a:r>
              <a:rPr lang="ru-RU" dirty="0">
                <a:solidFill>
                  <a:schemeClr val="tx1"/>
                </a:solidFill>
              </a:rPr>
              <a:t> одних </a:t>
            </a:r>
            <a:r>
              <a:rPr lang="ru-RU" dirty="0" err="1">
                <a:solidFill>
                  <a:schemeClr val="tx1"/>
                </a:solidFill>
              </a:rPr>
              <a:t>регуляторних</a:t>
            </a:r>
            <a:r>
              <a:rPr lang="ru-RU" dirty="0">
                <a:solidFill>
                  <a:schemeClr val="tx1"/>
                </a:solidFill>
              </a:rPr>
              <a:t> систем </a:t>
            </a:r>
            <a:r>
              <a:rPr lang="ru-RU" dirty="0" err="1">
                <a:solidFill>
                  <a:schemeClr val="tx1"/>
                </a:solidFill>
              </a:rPr>
              <a:t>впливає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функціонування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інших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Тісну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взаємодію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ендокринної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нервової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регуляції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забезпечує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гіпоталамо­гіпофізарна</a:t>
            </a:r>
            <a:r>
              <a:rPr lang="ru-RU" dirty="0">
                <a:solidFill>
                  <a:schemeClr val="tx1"/>
                </a:solidFill>
              </a:rPr>
              <a:t> система. </a:t>
            </a:r>
            <a:r>
              <a:rPr lang="ru-RU" dirty="0" err="1">
                <a:solidFill>
                  <a:schemeClr val="tx1"/>
                </a:solidFill>
              </a:rPr>
              <a:t>Взаємодія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нервової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гуморальної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регуляції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чітко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простежується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разі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стресових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ситуацій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Стрес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організму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дію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стрес­факторів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53310" y="3385226"/>
            <a:ext cx="7812317" cy="12283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Яка з </a:t>
            </a:r>
            <a:r>
              <a:rPr lang="ru-RU" dirty="0" err="1">
                <a:solidFill>
                  <a:schemeClr val="tx1"/>
                </a:solidFill>
              </a:rPr>
              <a:t>регуляцій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функцій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виникла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першою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тварин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чому</a:t>
            </a:r>
            <a:r>
              <a:rPr lang="ru-RU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Із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може</a:t>
            </a:r>
            <a:r>
              <a:rPr lang="ru-RU" dirty="0">
                <a:solidFill>
                  <a:schemeClr val="tx1"/>
                </a:solidFill>
              </a:rPr>
              <a:t> бути </a:t>
            </a:r>
            <a:r>
              <a:rPr lang="ru-RU" dirty="0" err="1">
                <a:solidFill>
                  <a:schemeClr val="tx1"/>
                </a:solidFill>
              </a:rPr>
              <a:t>пов’язана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різна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кількість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гормонів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секретуються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протягом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доби</a:t>
            </a:r>
            <a:r>
              <a:rPr lang="ru-RU" dirty="0">
                <a:solidFill>
                  <a:schemeClr val="tx1"/>
                </a:solidFill>
              </a:rPr>
              <a:t>?</a:t>
            </a:r>
          </a:p>
          <a:p>
            <a:r>
              <a:rPr lang="ru-RU" dirty="0">
                <a:solidFill>
                  <a:schemeClr val="tx1"/>
                </a:solidFill>
              </a:rPr>
              <a:t>3.  </a:t>
            </a:r>
            <a:r>
              <a:rPr lang="ru-RU" dirty="0" err="1">
                <a:solidFill>
                  <a:schemeClr val="tx1"/>
                </a:solidFill>
              </a:rPr>
              <a:t>Наведіть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приклади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взаємодії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нервової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гуморальної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регуляції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організмі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06;p25"/>
          <p:cNvPicPr preferRelativeResize="0"/>
          <p:nvPr/>
        </p:nvPicPr>
        <p:blipFill rotWithShape="1">
          <a:blip r:embed="rId2">
            <a:alphaModFix/>
          </a:blip>
          <a:srcRect t="20669"/>
          <a:stretch/>
        </p:blipFill>
        <p:spPr>
          <a:xfrm>
            <a:off x="167596" y="467591"/>
            <a:ext cx="757900" cy="542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208;p25"/>
          <p:cNvSpPr txBox="1"/>
          <p:nvPr/>
        </p:nvSpPr>
        <p:spPr>
          <a:xfrm>
            <a:off x="925496" y="48691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cap="all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Виберіть правильну відповідь</a:t>
            </a:r>
            <a:endParaRPr sz="1800" b="1" cap="all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596" y="888466"/>
            <a:ext cx="8810866" cy="41857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підшлункової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:  </a:t>
            </a:r>
            <a:r>
              <a:rPr lang="ru-RU" i="1" dirty="0"/>
              <a:t>а) </a:t>
            </a:r>
            <a:r>
              <a:rPr lang="ru-RU" i="1" dirty="0" err="1"/>
              <a:t>регуляція</a:t>
            </a:r>
            <a:r>
              <a:rPr lang="ru-RU" i="1" dirty="0"/>
              <a:t> </a:t>
            </a:r>
            <a:r>
              <a:rPr lang="ru-RU" i="1" dirty="0" err="1"/>
              <a:t>циркадних</a:t>
            </a:r>
            <a:r>
              <a:rPr lang="ru-RU" i="1" dirty="0"/>
              <a:t> </a:t>
            </a:r>
            <a:r>
              <a:rPr lang="ru-RU" i="1" dirty="0" err="1"/>
              <a:t>ритмів</a:t>
            </a:r>
            <a:r>
              <a:rPr lang="ru-RU" i="1" dirty="0"/>
              <a:t>; б) </a:t>
            </a:r>
            <a:r>
              <a:rPr lang="ru-RU" i="1" dirty="0" err="1"/>
              <a:t>вироблення</a:t>
            </a:r>
            <a:r>
              <a:rPr lang="ru-RU" i="1" dirty="0"/>
              <a:t> </a:t>
            </a:r>
            <a:r>
              <a:rPr lang="ru-RU" i="1" dirty="0" err="1"/>
              <a:t>підшлункового</a:t>
            </a:r>
            <a:r>
              <a:rPr lang="ru-RU" i="1" dirty="0"/>
              <a:t> соку та </a:t>
            </a:r>
            <a:r>
              <a:rPr lang="ru-RU" i="1" dirty="0" err="1"/>
              <a:t>гормонів</a:t>
            </a:r>
            <a:r>
              <a:rPr lang="ru-RU" i="1" dirty="0"/>
              <a:t> </a:t>
            </a:r>
            <a:r>
              <a:rPr lang="ru-RU" i="1" dirty="0" err="1"/>
              <a:t>інсуліну</a:t>
            </a:r>
            <a:r>
              <a:rPr lang="ru-RU" i="1" dirty="0"/>
              <a:t> й глюкагону; в) </a:t>
            </a:r>
            <a:r>
              <a:rPr lang="ru-RU" i="1" dirty="0" err="1"/>
              <a:t>синтезує</a:t>
            </a:r>
            <a:r>
              <a:rPr lang="ru-RU" i="1" dirty="0"/>
              <a:t> гормон росту; г) </a:t>
            </a:r>
            <a:r>
              <a:rPr lang="ru-RU" i="1" dirty="0" err="1"/>
              <a:t>виробляє</a:t>
            </a:r>
            <a:r>
              <a:rPr lang="ru-RU" i="1" dirty="0"/>
              <a:t> гормон </a:t>
            </a:r>
            <a:r>
              <a:rPr lang="ru-RU" i="1" dirty="0" err="1"/>
              <a:t>стресу</a:t>
            </a:r>
            <a:r>
              <a:rPr lang="ru-RU" i="1" dirty="0"/>
              <a:t>.</a:t>
            </a:r>
          </a:p>
          <a:p>
            <a:pPr marL="342900" indent="-342900">
              <a:buAutoNum type="arabicPeriod"/>
            </a:pPr>
            <a:r>
              <a:rPr lang="ru-RU" dirty="0" err="1"/>
              <a:t>Який</a:t>
            </a:r>
            <a:r>
              <a:rPr lang="ru-RU" dirty="0"/>
              <a:t> гормон </a:t>
            </a:r>
            <a:r>
              <a:rPr lang="ru-RU" dirty="0" err="1"/>
              <a:t>виробляється</a:t>
            </a:r>
            <a:r>
              <a:rPr lang="ru-RU" dirty="0"/>
              <a:t> </a:t>
            </a:r>
            <a:r>
              <a:rPr lang="ru-RU" dirty="0" err="1"/>
              <a:t>підшлунковою</a:t>
            </a:r>
            <a:r>
              <a:rPr lang="ru-RU" dirty="0"/>
              <a:t> </a:t>
            </a:r>
            <a:r>
              <a:rPr lang="ru-RU" dirty="0" err="1"/>
              <a:t>залозою</a:t>
            </a:r>
            <a:r>
              <a:rPr lang="ru-RU" dirty="0"/>
              <a:t> та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глюкози</a:t>
            </a:r>
            <a:r>
              <a:rPr lang="ru-RU" dirty="0"/>
              <a:t> в </a:t>
            </a:r>
            <a:r>
              <a:rPr lang="ru-RU" dirty="0" err="1"/>
              <a:t>крові</a:t>
            </a:r>
            <a:r>
              <a:rPr lang="ru-RU" dirty="0"/>
              <a:t>: а) </a:t>
            </a:r>
            <a:r>
              <a:rPr lang="ru-RU" i="1" dirty="0"/>
              <a:t>кортизол; б) тироксин; в) глюкагон; г) </a:t>
            </a:r>
            <a:r>
              <a:rPr lang="ru-RU" i="1" dirty="0" err="1"/>
              <a:t>інсулін</a:t>
            </a:r>
            <a:r>
              <a:rPr lang="ru-RU" i="1" dirty="0"/>
              <a:t>.</a:t>
            </a:r>
          </a:p>
          <a:p>
            <a:pPr marL="342900" indent="-342900">
              <a:buAutoNum type="arabicPeriod"/>
            </a:pPr>
            <a:r>
              <a:rPr lang="ru-RU" dirty="0" err="1"/>
              <a:t>Зіставте</a:t>
            </a:r>
            <a:r>
              <a:rPr lang="ru-RU" dirty="0"/>
              <a:t> </a:t>
            </a:r>
            <a:r>
              <a:rPr lang="ru-RU" dirty="0" err="1"/>
              <a:t>статеві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 (</a:t>
            </a:r>
            <a:r>
              <a:rPr lang="ru-RU" dirty="0" err="1"/>
              <a:t>гонади</a:t>
            </a:r>
            <a:r>
              <a:rPr lang="ru-RU" dirty="0"/>
              <a:t>) 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функціями</a:t>
            </a:r>
            <a:r>
              <a:rPr lang="ru-RU" dirty="0"/>
              <a:t> як </a:t>
            </a:r>
            <a:r>
              <a:rPr lang="ru-RU" dirty="0" err="1"/>
              <a:t>залоз</a:t>
            </a:r>
            <a:r>
              <a:rPr lang="ru-RU" dirty="0"/>
              <a:t> </a:t>
            </a:r>
            <a:r>
              <a:rPr lang="ru-RU" dirty="0" err="1"/>
              <a:t>змішаної</a:t>
            </a:r>
            <a:r>
              <a:rPr lang="ru-RU" dirty="0"/>
              <a:t> </a:t>
            </a:r>
            <a:r>
              <a:rPr lang="ru-RU" dirty="0" err="1"/>
              <a:t>секреції</a:t>
            </a:r>
            <a:r>
              <a:rPr lang="ru-RU" dirty="0"/>
              <a:t>: </a:t>
            </a:r>
            <a:r>
              <a:rPr lang="ru-RU" i="1" dirty="0"/>
              <a:t>а) </a:t>
            </a:r>
            <a:r>
              <a:rPr lang="ru-RU" i="1" dirty="0" err="1"/>
              <a:t>виробляють</a:t>
            </a:r>
            <a:r>
              <a:rPr lang="ru-RU" i="1" dirty="0"/>
              <a:t> </a:t>
            </a:r>
            <a:r>
              <a:rPr lang="ru-RU" i="1" dirty="0" err="1"/>
              <a:t>статеві</a:t>
            </a:r>
            <a:r>
              <a:rPr lang="ru-RU" i="1" dirty="0"/>
              <a:t> </a:t>
            </a:r>
            <a:r>
              <a:rPr lang="ru-RU" i="1" dirty="0" err="1"/>
              <a:t>клітини</a:t>
            </a:r>
            <a:r>
              <a:rPr lang="ru-RU" i="1" dirty="0"/>
              <a:t> та </a:t>
            </a:r>
            <a:r>
              <a:rPr lang="ru-RU" i="1" dirty="0" err="1"/>
              <a:t>статеві</a:t>
            </a:r>
            <a:r>
              <a:rPr lang="ru-RU" i="1" dirty="0"/>
              <a:t> </a:t>
            </a:r>
            <a:r>
              <a:rPr lang="ru-RU" i="1" dirty="0" err="1"/>
              <a:t>гормони</a:t>
            </a:r>
            <a:r>
              <a:rPr lang="ru-RU" i="1" dirty="0"/>
              <a:t>; б) </a:t>
            </a:r>
            <a:r>
              <a:rPr lang="ru-RU" i="1" dirty="0" err="1"/>
              <a:t>відповідають</a:t>
            </a:r>
            <a:r>
              <a:rPr lang="ru-RU" i="1" dirty="0"/>
              <a:t> за </a:t>
            </a:r>
            <a:r>
              <a:rPr lang="ru-RU" i="1" dirty="0" err="1"/>
              <a:t>імунну</a:t>
            </a:r>
            <a:r>
              <a:rPr lang="ru-RU" i="1" dirty="0"/>
              <a:t> </a:t>
            </a:r>
            <a:r>
              <a:rPr lang="ru-RU" i="1" dirty="0" err="1"/>
              <a:t>відповідь</a:t>
            </a:r>
            <a:r>
              <a:rPr lang="ru-RU" i="1" dirty="0"/>
              <a:t>; в) </a:t>
            </a:r>
            <a:r>
              <a:rPr lang="ru-RU" i="1" dirty="0" err="1"/>
              <a:t>регулюють</a:t>
            </a:r>
            <a:r>
              <a:rPr lang="ru-RU" i="1" dirty="0"/>
              <a:t> водно-</a:t>
            </a:r>
            <a:r>
              <a:rPr lang="ru-RU" i="1" dirty="0" err="1"/>
              <a:t>сольовий</a:t>
            </a:r>
            <a:r>
              <a:rPr lang="ru-RU" i="1" dirty="0"/>
              <a:t> </a:t>
            </a:r>
            <a:r>
              <a:rPr lang="ru-RU" i="1" dirty="0" err="1"/>
              <a:t>обмін</a:t>
            </a:r>
            <a:r>
              <a:rPr lang="ru-RU" i="1" dirty="0"/>
              <a:t>; г) </a:t>
            </a:r>
            <a:r>
              <a:rPr lang="ru-RU" i="1" dirty="0" err="1"/>
              <a:t>контролюють</a:t>
            </a:r>
            <a:r>
              <a:rPr lang="ru-RU" i="1" dirty="0"/>
              <a:t> </a:t>
            </a:r>
            <a:r>
              <a:rPr lang="ru-RU" i="1" dirty="0" err="1"/>
              <a:t>метаболізм</a:t>
            </a:r>
            <a:r>
              <a:rPr lang="ru-RU" i="1" dirty="0"/>
              <a:t> </a:t>
            </a:r>
            <a:r>
              <a:rPr lang="ru-RU" i="1" dirty="0" err="1"/>
              <a:t>Кальцію</a:t>
            </a:r>
            <a:r>
              <a:rPr lang="ru-RU" i="1" dirty="0"/>
              <a:t>.</a:t>
            </a:r>
          </a:p>
          <a:p>
            <a:pPr marL="342900" indent="-342900">
              <a:buAutoNum type="arabicPeriod"/>
            </a:pPr>
            <a:r>
              <a:rPr lang="ru-RU" dirty="0" err="1"/>
              <a:t>Який</a:t>
            </a:r>
            <a:r>
              <a:rPr lang="ru-RU" dirty="0"/>
              <a:t> гормон є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чоловічим</a:t>
            </a:r>
            <a:r>
              <a:rPr lang="ru-RU" dirty="0"/>
              <a:t> </a:t>
            </a:r>
            <a:r>
              <a:rPr lang="ru-RU" dirty="0" err="1"/>
              <a:t>статевим</a:t>
            </a:r>
            <a:r>
              <a:rPr lang="ru-RU" dirty="0"/>
              <a:t> гормоном,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виробляється</a:t>
            </a:r>
            <a:r>
              <a:rPr lang="ru-RU" dirty="0"/>
              <a:t> </a:t>
            </a:r>
            <a:r>
              <a:rPr lang="ru-RU" dirty="0" err="1"/>
              <a:t>сім'яниками</a:t>
            </a:r>
            <a:r>
              <a:rPr lang="ru-RU" dirty="0"/>
              <a:t>: </a:t>
            </a:r>
          </a:p>
          <a:p>
            <a:pPr marL="361950"/>
            <a:r>
              <a:rPr lang="ru-RU" dirty="0"/>
              <a:t>а) </a:t>
            </a:r>
            <a:r>
              <a:rPr lang="ru-RU" i="1" dirty="0"/>
              <a:t>пролактин; б) </a:t>
            </a:r>
            <a:r>
              <a:rPr lang="ru-RU" i="1" dirty="0" err="1"/>
              <a:t>естроген</a:t>
            </a:r>
            <a:r>
              <a:rPr lang="ru-RU" i="1" dirty="0"/>
              <a:t>; в) тестостерон; г) окситоцин.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dirty="0"/>
              <a:t>Яка </a:t>
            </a:r>
            <a:r>
              <a:rPr lang="ru-RU" dirty="0" err="1"/>
              <a:t>негайна</a:t>
            </a:r>
            <a:r>
              <a:rPr lang="ru-RU" dirty="0"/>
              <a:t>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стресу</a:t>
            </a:r>
            <a:r>
              <a:rPr lang="ru-RU" dirty="0"/>
              <a:t>: </a:t>
            </a:r>
            <a:r>
              <a:rPr lang="ru-RU" i="1" dirty="0"/>
              <a:t>а) </a:t>
            </a:r>
            <a:r>
              <a:rPr lang="ru-RU" i="1" dirty="0" err="1"/>
              <a:t>посилення</a:t>
            </a:r>
            <a:r>
              <a:rPr lang="ru-RU" i="1" dirty="0"/>
              <a:t> </a:t>
            </a:r>
            <a:r>
              <a:rPr lang="ru-RU" i="1" dirty="0" err="1"/>
              <a:t>травлення</a:t>
            </a:r>
            <a:r>
              <a:rPr lang="ru-RU" i="1" dirty="0"/>
              <a:t>; б) </a:t>
            </a:r>
            <a:r>
              <a:rPr lang="ru-RU" i="1" dirty="0" err="1"/>
              <a:t>зниження</a:t>
            </a:r>
            <a:r>
              <a:rPr lang="ru-RU" i="1" dirty="0"/>
              <a:t> </a:t>
            </a:r>
            <a:r>
              <a:rPr lang="ru-RU" i="1" dirty="0" err="1"/>
              <a:t>артеріального</a:t>
            </a:r>
            <a:r>
              <a:rPr lang="ru-RU" i="1" dirty="0"/>
              <a:t> </a:t>
            </a:r>
            <a:r>
              <a:rPr lang="ru-RU" i="1" dirty="0" err="1"/>
              <a:t>тиску</a:t>
            </a:r>
            <a:r>
              <a:rPr lang="ru-RU" i="1" dirty="0"/>
              <a:t>; в) </a:t>
            </a:r>
            <a:r>
              <a:rPr lang="ru-RU" i="1" dirty="0" err="1"/>
              <a:t>уповільнення</a:t>
            </a:r>
            <a:r>
              <a:rPr lang="ru-RU" i="1" dirty="0"/>
              <a:t> </a:t>
            </a:r>
            <a:r>
              <a:rPr lang="ru-RU" i="1" dirty="0" err="1"/>
              <a:t>серцебиття</a:t>
            </a:r>
            <a:r>
              <a:rPr lang="ru-RU" i="1" dirty="0"/>
              <a:t>; г) </a:t>
            </a:r>
            <a:r>
              <a:rPr lang="ru-RU" i="1" dirty="0" err="1"/>
              <a:t>посилене</a:t>
            </a:r>
            <a:r>
              <a:rPr lang="ru-RU" i="1" dirty="0"/>
              <a:t> </a:t>
            </a:r>
            <a:r>
              <a:rPr lang="ru-RU" i="1" dirty="0" err="1"/>
              <a:t>вироблення</a:t>
            </a:r>
            <a:r>
              <a:rPr lang="ru-RU" i="1" dirty="0"/>
              <a:t> </a:t>
            </a:r>
            <a:r>
              <a:rPr lang="ru-RU" i="1" dirty="0" err="1"/>
              <a:t>гормонів</a:t>
            </a:r>
            <a:r>
              <a:rPr lang="ru-RU" i="1" dirty="0"/>
              <a:t> </a:t>
            </a:r>
            <a:r>
              <a:rPr lang="ru-RU" i="1" dirty="0" err="1"/>
              <a:t>стресу</a:t>
            </a:r>
            <a:r>
              <a:rPr lang="ru-RU" i="1" dirty="0"/>
              <a:t>, таких як </a:t>
            </a:r>
            <a:r>
              <a:rPr lang="ru-RU" i="1" dirty="0" err="1"/>
              <a:t>адреналін</a:t>
            </a:r>
            <a:r>
              <a:rPr lang="ru-RU" i="1" dirty="0"/>
              <a:t> і </a:t>
            </a:r>
            <a:r>
              <a:rPr lang="ru-RU" i="1" dirty="0" err="1"/>
              <a:t>норадреналін</a:t>
            </a:r>
            <a:r>
              <a:rPr lang="ru-UA" i="1" dirty="0"/>
              <a:t>.</a:t>
            </a:r>
            <a:endParaRPr lang="ru-RU" i="1" dirty="0"/>
          </a:p>
          <a:p>
            <a:pPr marL="342900" indent="-342900">
              <a:buAutoNum type="arabicPeriod" startAt="5"/>
            </a:pP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стресор</a:t>
            </a:r>
            <a:r>
              <a:rPr lang="ru-RU" dirty="0"/>
              <a:t>: </a:t>
            </a:r>
            <a:r>
              <a:rPr lang="ru-RU" i="1" dirty="0"/>
              <a:t>а) гормон,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регулює</a:t>
            </a:r>
            <a:r>
              <a:rPr lang="ru-RU" i="1" dirty="0"/>
              <a:t> сон; б) будь-</a:t>
            </a:r>
            <a:r>
              <a:rPr lang="ru-RU" i="1" dirty="0" err="1"/>
              <a:t>який</a:t>
            </a:r>
            <a:r>
              <a:rPr lang="ru-RU" i="1" dirty="0"/>
              <a:t> фактор </a:t>
            </a:r>
            <a:r>
              <a:rPr lang="ru-RU" i="1" dirty="0" err="1"/>
              <a:t>середовища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спричиняє</a:t>
            </a:r>
            <a:r>
              <a:rPr lang="ru-RU" i="1" dirty="0"/>
              <a:t> </a:t>
            </a:r>
            <a:r>
              <a:rPr lang="ru-RU" i="1" dirty="0" err="1"/>
              <a:t>стрес</a:t>
            </a:r>
            <a:r>
              <a:rPr lang="ru-RU" i="1" dirty="0"/>
              <a:t>; в) </a:t>
            </a:r>
            <a:r>
              <a:rPr lang="ru-RU" i="1" dirty="0" err="1"/>
              <a:t>залоза</a:t>
            </a:r>
            <a:r>
              <a:rPr lang="ru-RU" i="1" dirty="0"/>
              <a:t> </a:t>
            </a:r>
            <a:r>
              <a:rPr lang="ru-RU" i="1" dirty="0" err="1"/>
              <a:t>внутрішньої</a:t>
            </a:r>
            <a:r>
              <a:rPr lang="ru-RU" i="1" dirty="0"/>
              <a:t> </a:t>
            </a:r>
            <a:r>
              <a:rPr lang="ru-RU" i="1" dirty="0" err="1"/>
              <a:t>секреції</a:t>
            </a:r>
            <a:r>
              <a:rPr lang="ru-RU" i="1" dirty="0"/>
              <a:t>; г) стан </a:t>
            </a:r>
            <a:r>
              <a:rPr lang="ru-RU" i="1" dirty="0" err="1"/>
              <a:t>повного</a:t>
            </a:r>
            <a:r>
              <a:rPr lang="ru-RU" i="1" dirty="0"/>
              <a:t> </a:t>
            </a:r>
            <a:r>
              <a:rPr lang="ru-RU" i="1" dirty="0" err="1"/>
              <a:t>розслаблення</a:t>
            </a:r>
            <a:r>
              <a:rPr lang="ru-UA" i="1" dirty="0"/>
              <a:t>.</a:t>
            </a:r>
            <a:endParaRPr lang="ru-RU" i="1" dirty="0"/>
          </a:p>
          <a:p>
            <a:pPr marL="342900" indent="-342900">
              <a:buAutoNum type="arabicPeriod" startAt="5"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фізіологічні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викликають</a:t>
            </a:r>
            <a:r>
              <a:rPr lang="ru-RU" dirty="0"/>
              <a:t> </a:t>
            </a:r>
            <a:r>
              <a:rPr lang="ru-RU" dirty="0" err="1"/>
              <a:t>гормони</a:t>
            </a:r>
            <a:r>
              <a:rPr lang="ru-RU" dirty="0"/>
              <a:t> </a:t>
            </a:r>
            <a:r>
              <a:rPr lang="ru-RU" dirty="0" err="1"/>
              <a:t>стресу</a:t>
            </a:r>
            <a:r>
              <a:rPr lang="ru-RU" dirty="0"/>
              <a:t> (</a:t>
            </a:r>
            <a:r>
              <a:rPr lang="ru-RU" dirty="0" err="1"/>
              <a:t>адреналін</a:t>
            </a:r>
            <a:r>
              <a:rPr lang="ru-RU" dirty="0"/>
              <a:t>, </a:t>
            </a:r>
            <a:r>
              <a:rPr lang="ru-RU" dirty="0" err="1"/>
              <a:t>норадреналін</a:t>
            </a:r>
            <a:r>
              <a:rPr lang="ru-RU" dirty="0"/>
              <a:t>): </a:t>
            </a:r>
            <a:r>
              <a:rPr lang="ru-RU" i="1" dirty="0"/>
              <a:t>а) </a:t>
            </a:r>
            <a:r>
              <a:rPr lang="ru-RU" i="1" dirty="0" err="1"/>
              <a:t>зниження</a:t>
            </a:r>
            <a:r>
              <a:rPr lang="ru-RU" i="1" dirty="0"/>
              <a:t> </a:t>
            </a:r>
            <a:r>
              <a:rPr lang="ru-RU" i="1" dirty="0" err="1"/>
              <a:t>м’язового</a:t>
            </a:r>
            <a:r>
              <a:rPr lang="ru-RU" i="1" dirty="0"/>
              <a:t> тонусу; б) </a:t>
            </a:r>
            <a:r>
              <a:rPr lang="ru-RU" i="1" dirty="0" err="1"/>
              <a:t>розширення</a:t>
            </a:r>
            <a:r>
              <a:rPr lang="ru-RU" i="1" dirty="0"/>
              <a:t> </a:t>
            </a:r>
            <a:r>
              <a:rPr lang="ru-RU" i="1" dirty="0" err="1"/>
              <a:t>зіниць</a:t>
            </a:r>
            <a:r>
              <a:rPr lang="ru-RU" i="1" dirty="0"/>
              <a:t>, в) </a:t>
            </a:r>
            <a:r>
              <a:rPr lang="ru-RU" i="1" dirty="0" err="1"/>
              <a:t>посилене</a:t>
            </a:r>
            <a:r>
              <a:rPr lang="ru-RU" i="1" dirty="0"/>
              <a:t> </a:t>
            </a:r>
            <a:r>
              <a:rPr lang="ru-RU" i="1" dirty="0" err="1"/>
              <a:t>вироблення</a:t>
            </a:r>
            <a:r>
              <a:rPr lang="ru-RU" i="1" dirty="0"/>
              <a:t> </a:t>
            </a:r>
            <a:r>
              <a:rPr lang="ru-RU" i="1" dirty="0" err="1"/>
              <a:t>інсуліну</a:t>
            </a:r>
            <a:r>
              <a:rPr lang="ru-RU" i="1" dirty="0"/>
              <a:t>; г) </a:t>
            </a:r>
            <a:r>
              <a:rPr lang="ru-RU" i="1" dirty="0" err="1"/>
              <a:t>збільшення</a:t>
            </a:r>
            <a:r>
              <a:rPr lang="ru-RU" i="1" dirty="0"/>
              <a:t> </a:t>
            </a:r>
            <a:r>
              <a:rPr lang="ru-RU" i="1" dirty="0" err="1"/>
              <a:t>частоти</a:t>
            </a:r>
            <a:r>
              <a:rPr lang="ru-RU" i="1" dirty="0"/>
              <a:t> </a:t>
            </a:r>
            <a:r>
              <a:rPr lang="ru-RU" i="1" dirty="0" err="1"/>
              <a:t>серцевих</a:t>
            </a:r>
            <a:r>
              <a:rPr lang="ru-RU" i="1" dirty="0"/>
              <a:t> </a:t>
            </a:r>
            <a:r>
              <a:rPr lang="ru-RU" i="1" dirty="0" err="1"/>
              <a:t>скорочень</a:t>
            </a:r>
            <a:r>
              <a:rPr lang="ru-RU" i="1" dirty="0"/>
              <a:t> та </a:t>
            </a:r>
            <a:r>
              <a:rPr lang="ru-RU" i="1" dirty="0" err="1"/>
              <a:t>підвищення</a:t>
            </a:r>
            <a:r>
              <a:rPr lang="ru-RU" i="1" dirty="0"/>
              <a:t> </a:t>
            </a:r>
            <a:r>
              <a:rPr lang="ru-RU" i="1" dirty="0" err="1"/>
              <a:t>артеріального</a:t>
            </a:r>
            <a:r>
              <a:rPr lang="ru-RU" i="1" dirty="0"/>
              <a:t> </a:t>
            </a:r>
            <a:r>
              <a:rPr lang="ru-RU" i="1" dirty="0" err="1"/>
              <a:t>тиску</a:t>
            </a:r>
            <a:r>
              <a:rPr lang="ru-RU" i="1" dirty="0"/>
              <a:t>.</a:t>
            </a:r>
          </a:p>
          <a:p>
            <a:pPr marL="342900" indent="-342900">
              <a:buAutoNum type="arabicPeriod" startAt="5"/>
            </a:pP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стрес</a:t>
            </a:r>
            <a:r>
              <a:rPr lang="ru-RU" dirty="0"/>
              <a:t>: </a:t>
            </a:r>
            <a:r>
              <a:rPr lang="ru-RU" i="1" dirty="0"/>
              <a:t>а) стан </a:t>
            </a:r>
            <a:r>
              <a:rPr lang="ru-RU" i="1" dirty="0" err="1"/>
              <a:t>розслаблення</a:t>
            </a:r>
            <a:r>
              <a:rPr lang="ru-RU" i="1" dirty="0"/>
              <a:t>; б) </a:t>
            </a:r>
            <a:r>
              <a:rPr lang="ru-RU" i="1" dirty="0" err="1"/>
              <a:t>реакція</a:t>
            </a:r>
            <a:r>
              <a:rPr lang="ru-RU" i="1" dirty="0"/>
              <a:t> </a:t>
            </a:r>
            <a:r>
              <a:rPr lang="ru-RU" i="1" dirty="0" err="1"/>
              <a:t>організму</a:t>
            </a:r>
            <a:r>
              <a:rPr lang="ru-RU" i="1" dirty="0"/>
              <a:t> на </a:t>
            </a:r>
            <a:r>
              <a:rPr lang="ru-RU" i="1" dirty="0" err="1"/>
              <a:t>вимоги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загрози</a:t>
            </a:r>
            <a:r>
              <a:rPr lang="ru-RU" i="1" dirty="0"/>
              <a:t>; в) </a:t>
            </a:r>
            <a:r>
              <a:rPr lang="ru-RU" i="1" dirty="0" err="1"/>
              <a:t>вірусне</a:t>
            </a:r>
            <a:r>
              <a:rPr lang="ru-RU" i="1" dirty="0"/>
              <a:t> </a:t>
            </a:r>
            <a:r>
              <a:rPr lang="ru-RU" i="1" dirty="0" err="1"/>
              <a:t>захворювання</a:t>
            </a:r>
            <a:r>
              <a:rPr lang="ru-RU" i="1" dirty="0"/>
              <a:t>; г) гормон,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виробляється</a:t>
            </a:r>
            <a:r>
              <a:rPr lang="ru-RU" i="1" dirty="0"/>
              <a:t> </a:t>
            </a:r>
            <a:r>
              <a:rPr lang="ru-RU" i="1" dirty="0" err="1"/>
              <a:t>гіпофізом</a:t>
            </a:r>
            <a:r>
              <a:rPr lang="ru-UA" i="1" dirty="0"/>
              <a:t>.</a:t>
            </a:r>
            <a:endParaRPr lang="ru-RU" i="1" dirty="0"/>
          </a:p>
        </p:txBody>
      </p:sp>
      <p:sp>
        <p:nvSpPr>
          <p:cNvPr id="7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3810468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8" name="Google Shape;230;p27"/>
          <p:cNvSpPr txBox="1"/>
          <p:nvPr/>
        </p:nvSpPr>
        <p:spPr>
          <a:xfrm>
            <a:off x="1000318" y="88261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ДОМАШНЄ ЗАВДАННЯ</a:t>
            </a:r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89974" y="1656045"/>
            <a:ext cx="3767846" cy="11543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sz="20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О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ПРАЦЮЙТЕ</a:t>
            </a:r>
            <a:r>
              <a:rPr lang="uk" b="1" dirty="0">
                <a:solidFill>
                  <a:schemeClr val="tx1"/>
                </a:solidFill>
                <a:latin typeface="Alegreya"/>
                <a:ea typeface="Alegreya"/>
                <a:cs typeface="Alegreya"/>
                <a:sym typeface="Alegreya"/>
              </a:rPr>
              <a:t>  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ПАРАГРАФ </a:t>
            </a:r>
            <a:r>
              <a:rPr lang="uk" sz="28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16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Google Shape;230;p27"/>
          <p:cNvSpPr txBox="1"/>
          <p:nvPr/>
        </p:nvSpPr>
        <p:spPr>
          <a:xfrm>
            <a:off x="920406" y="3046071"/>
            <a:ext cx="302097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ЗАПАМ’ЯТАЙТЕ КРАЩЕ</a:t>
            </a:r>
          </a:p>
        </p:txBody>
      </p:sp>
      <p:sp>
        <p:nvSpPr>
          <p:cNvPr id="1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916" y="3895577"/>
            <a:ext cx="2310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4"/>
              </a:rPr>
              <a:t>Вплив стресу на організм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690" y="4517462"/>
            <a:ext cx="31502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5"/>
              </a:rPr>
              <a:t>Чому не можна тримати все у собі?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8659" y="4228547"/>
            <a:ext cx="45496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6"/>
              </a:rPr>
              <a:t>Як залишатися психічно здоровим в умовах стресу?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3802" y="3562094"/>
            <a:ext cx="32464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7"/>
              </a:rPr>
              <a:t>Що таке стрес і навіщо він потрібен?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2427" y="2150309"/>
            <a:ext cx="2879581" cy="2650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2989354"/>
            <a:ext cx="530116" cy="53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81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920406" y="83769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38761D"/>
                </a:solidFill>
                <a:latin typeface="+mn-lt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+mn-lt"/>
              <a:ea typeface="Alegreya"/>
              <a:cs typeface="Alegreya"/>
              <a:sym typeface="Alegreya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82231" y="1669028"/>
            <a:ext cx="747440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ГО «</a:t>
            </a:r>
            <a:r>
              <a:rPr lang="uk-UA" dirty="0" err="1"/>
              <a:t>Безбар’єрність</a:t>
            </a:r>
            <a:r>
              <a:rPr lang="uk-UA" dirty="0"/>
              <a:t>». Що таке стрес і навіщо він потрібен, 2022. </a:t>
            </a:r>
            <a:r>
              <a:rPr lang="en-US" i="1" dirty="0"/>
              <a:t>YouTube</a:t>
            </a:r>
            <a:r>
              <a:rPr lang="en-US" dirty="0"/>
              <a:t>. URL: </a:t>
            </a:r>
            <a:r>
              <a:rPr lang="en-US" dirty="0">
                <a:hlinkClick r:id="rId3"/>
              </a:rPr>
              <a:t>https://www.youtube.com/watch?v=0sRuxaIBMIs</a:t>
            </a:r>
            <a:endParaRPr lang="uk-UA" dirty="0"/>
          </a:p>
          <a:p>
            <a:endParaRPr lang="uk-UA" dirty="0"/>
          </a:p>
          <a:p>
            <a:r>
              <a:rPr lang="ru-RU" dirty="0"/>
              <a:t>ГО «</a:t>
            </a:r>
            <a:r>
              <a:rPr lang="ru-RU" dirty="0" err="1"/>
              <a:t>Безбар’єрність</a:t>
            </a:r>
            <a:r>
              <a:rPr lang="ru-RU" dirty="0"/>
              <a:t>». Як </a:t>
            </a:r>
            <a:r>
              <a:rPr lang="ru-RU" dirty="0" err="1"/>
              <a:t>стрес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організм</a:t>
            </a:r>
            <a:r>
              <a:rPr lang="ru-RU" dirty="0"/>
              <a:t>, 2022.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4"/>
              </a:rPr>
              <a:t>https://www.youtube.com/watch?v=uOAOCMdIYiY</a:t>
            </a:r>
            <a:endParaRPr lang="ru-RU" dirty="0"/>
          </a:p>
          <a:p>
            <a:endParaRPr lang="ru-RU" dirty="0"/>
          </a:p>
          <a:p>
            <a:r>
              <a:rPr lang="ru-RU" dirty="0"/>
              <a:t>ГО «</a:t>
            </a:r>
            <a:r>
              <a:rPr lang="ru-RU" dirty="0" err="1"/>
              <a:t>Безбар’єрність</a:t>
            </a:r>
            <a:r>
              <a:rPr lang="ru-RU" dirty="0"/>
              <a:t>». Як </a:t>
            </a:r>
            <a:r>
              <a:rPr lang="ru-RU" dirty="0" err="1"/>
              <a:t>залишатися</a:t>
            </a:r>
            <a:r>
              <a:rPr lang="ru-RU" dirty="0"/>
              <a:t>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здоровими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стресу</a:t>
            </a:r>
            <a:r>
              <a:rPr lang="ru-RU" dirty="0"/>
              <a:t>, 2023.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5"/>
              </a:rPr>
              <a:t>https://www.youtube.com/watch?v=8EpxWSiCgzM</a:t>
            </a:r>
            <a:endParaRPr lang="ru-RU" dirty="0"/>
          </a:p>
          <a:p>
            <a:endParaRPr lang="ru-RU" dirty="0"/>
          </a:p>
          <a:p>
            <a:r>
              <a:rPr lang="ru-RU" dirty="0"/>
              <a:t>ГО «</a:t>
            </a:r>
            <a:r>
              <a:rPr lang="ru-RU" dirty="0" err="1"/>
              <a:t>Безбар’єрність</a:t>
            </a:r>
            <a:r>
              <a:rPr lang="ru-RU" dirty="0"/>
              <a:t>». </a:t>
            </a:r>
            <a:r>
              <a:rPr lang="ru-RU" dirty="0" err="1"/>
              <a:t>Чому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тримати</a:t>
            </a:r>
            <a:r>
              <a:rPr lang="ru-RU" dirty="0"/>
              <a:t> все у </a:t>
            </a:r>
            <a:r>
              <a:rPr lang="ru-RU" dirty="0" err="1"/>
              <a:t>собі</a:t>
            </a:r>
            <a:r>
              <a:rPr lang="ru-RU" dirty="0"/>
              <a:t>, 2022.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6"/>
              </a:rPr>
              <a:t>https://www.youtube.com/watch?v=eIIkkYjNVa0</a:t>
            </a:r>
            <a:endParaRPr lang="uk-UA" dirty="0"/>
          </a:p>
        </p:txBody>
      </p:sp>
      <p:cxnSp>
        <p:nvCxnSpPr>
          <p:cNvPr id="7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9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31" y="641117"/>
            <a:ext cx="603031" cy="6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4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Залози змішаної секреції 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0063" y="844203"/>
            <a:ext cx="227646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Пригадайте, які залози називають залозами зовнішньої секреції. </a:t>
            </a: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А які – внутрішньої? </a:t>
            </a:r>
          </a:p>
          <a:p>
            <a:endParaRPr lang="uk-UA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Пригадайте, які залози називають залозами змішаної секреції. </a:t>
            </a:r>
          </a:p>
          <a:p>
            <a:endParaRPr lang="uk-UA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Наведіть приклади.</a:t>
            </a:r>
          </a:p>
          <a:p>
            <a:endParaRPr lang="uk-UA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Чому вони отримали таку назву?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Google Shape;5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9924" y="844203"/>
            <a:ext cx="609201" cy="601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205" y="844203"/>
            <a:ext cx="2845378" cy="419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4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Залози змішаної секреції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034" y="844203"/>
            <a:ext cx="280557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rgbClr val="626C00"/>
                </a:solidFill>
              </a:rPr>
              <a:t>Залози змішаної секреції</a:t>
            </a:r>
            <a:endParaRPr lang="ru-RU" b="1" cap="all" dirty="0">
              <a:solidFill>
                <a:srgbClr val="626C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8651" y="1350379"/>
            <a:ext cx="176202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rgbClr val="626C00"/>
                </a:solidFill>
              </a:rPr>
              <a:t>Статеві залози</a:t>
            </a:r>
            <a:endParaRPr lang="ru-RU" b="1" cap="all" dirty="0">
              <a:solidFill>
                <a:srgbClr val="626C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6801" y="1350379"/>
            <a:ext cx="235032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 err="1">
                <a:solidFill>
                  <a:srgbClr val="626C00"/>
                </a:solidFill>
              </a:rPr>
              <a:t>пІдшлункова</a:t>
            </a:r>
            <a:r>
              <a:rPr lang="uk-UA" b="1" cap="all" dirty="0">
                <a:solidFill>
                  <a:srgbClr val="626C00"/>
                </a:solidFill>
              </a:rPr>
              <a:t> залоза</a:t>
            </a:r>
            <a:endParaRPr lang="ru-RU" b="1" cap="all" dirty="0">
              <a:solidFill>
                <a:srgbClr val="626C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23" y="1856555"/>
            <a:ext cx="2657475" cy="17240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658" y="3206893"/>
            <a:ext cx="2619375" cy="1743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23427" b="1049"/>
          <a:stretch/>
        </p:blipFill>
        <p:spPr>
          <a:xfrm>
            <a:off x="5018651" y="1856555"/>
            <a:ext cx="3928806" cy="2242659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>
            <a:stCxn id="6" idx="2"/>
            <a:endCxn id="8" idx="0"/>
          </p:cNvCxnSpPr>
          <p:nvPr/>
        </p:nvCxnSpPr>
        <p:spPr>
          <a:xfrm flipH="1">
            <a:off x="3091963" y="1151980"/>
            <a:ext cx="1586859" cy="19839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6" idx="2"/>
            <a:endCxn id="7" idx="0"/>
          </p:cNvCxnSpPr>
          <p:nvPr/>
        </p:nvCxnSpPr>
        <p:spPr>
          <a:xfrm>
            <a:off x="4678822" y="1151980"/>
            <a:ext cx="1220840" cy="19839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102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8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Підшлункова залоза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682" y="844203"/>
            <a:ext cx="5299363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err="1"/>
              <a:t>виробляє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травний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сік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(як </a:t>
            </a:r>
            <a:r>
              <a:rPr lang="ru-RU" dirty="0" err="1"/>
              <a:t>залоза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endParaRPr lang="ru-RU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ru-RU" dirty="0"/>
              <a:t>  </a:t>
            </a:r>
            <a:r>
              <a:rPr lang="ru-RU" dirty="0" err="1"/>
              <a:t>секреції</a:t>
            </a:r>
            <a:r>
              <a:rPr lang="ru-RU" dirty="0"/>
              <a:t>) 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гормони</a:t>
            </a:r>
            <a:r>
              <a:rPr lang="ru-RU" dirty="0"/>
              <a:t> (як </a:t>
            </a:r>
            <a:r>
              <a:rPr lang="ru-RU" dirty="0" err="1"/>
              <a:t>залоза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секреції</a:t>
            </a:r>
            <a:r>
              <a:rPr lang="ru-RU" dirty="0"/>
              <a:t>).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err="1"/>
              <a:t>гормони</a:t>
            </a:r>
            <a:r>
              <a:rPr lang="ru-RU" dirty="0"/>
              <a:t> –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інсулін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і глюкагон </a:t>
            </a:r>
            <a:r>
              <a:rPr lang="ru-RU" dirty="0"/>
              <a:t>– </a:t>
            </a:r>
            <a:r>
              <a:rPr lang="ru-RU" dirty="0" err="1"/>
              <a:t>виробляють</a:t>
            </a:r>
            <a:r>
              <a:rPr lang="ru-RU" dirty="0"/>
              <a:t>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r>
              <a:rPr lang="ru-RU" dirty="0"/>
              <a:t>, </a:t>
            </a:r>
            <a:r>
              <a:rPr lang="ru-RU" dirty="0" err="1"/>
              <a:t>розташовані</a:t>
            </a:r>
            <a:r>
              <a:rPr lang="ru-RU" dirty="0"/>
              <a:t> в </a:t>
            </a:r>
            <a:r>
              <a:rPr lang="ru-RU" dirty="0" err="1"/>
              <a:t>підшлунковій</a:t>
            </a:r>
            <a:r>
              <a:rPr lang="ru-RU" dirty="0"/>
              <a:t> </a:t>
            </a:r>
            <a:r>
              <a:rPr lang="ru-RU" dirty="0" err="1"/>
              <a:t>залозі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острівців</a:t>
            </a:r>
            <a:r>
              <a:rPr lang="ru-RU" dirty="0"/>
              <a:t> (</a:t>
            </a:r>
            <a:r>
              <a:rPr lang="ru-RU" dirty="0" err="1"/>
              <a:t>острівці</a:t>
            </a:r>
            <a:r>
              <a:rPr lang="ru-RU" dirty="0"/>
              <a:t> </a:t>
            </a:r>
            <a:r>
              <a:rPr lang="ru-RU" dirty="0" err="1"/>
              <a:t>Лангерганса</a:t>
            </a:r>
            <a:r>
              <a:rPr lang="ru-RU" dirty="0"/>
              <a:t>).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6509"/>
          <a:stretch/>
        </p:blipFill>
        <p:spPr>
          <a:xfrm>
            <a:off x="5624891" y="711855"/>
            <a:ext cx="3339811" cy="15689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68625" y="2305641"/>
            <a:ext cx="3814208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Інсулін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білковий</a:t>
            </a:r>
            <a:r>
              <a:rPr lang="ru-RU" dirty="0"/>
              <a:t>, </a:t>
            </a:r>
            <a:r>
              <a:rPr lang="ru-RU" dirty="0" err="1"/>
              <a:t>жировий</a:t>
            </a:r>
            <a:r>
              <a:rPr lang="ru-RU" dirty="0"/>
              <a:t> і, </a:t>
            </a:r>
            <a:r>
              <a:rPr lang="ru-RU" dirty="0" err="1"/>
              <a:t>найголовніше</a:t>
            </a:r>
            <a:r>
              <a:rPr lang="ru-RU" dirty="0"/>
              <a:t>, </a:t>
            </a:r>
            <a:r>
              <a:rPr lang="ru-RU" dirty="0" err="1"/>
              <a:t>вуглеводний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в </a:t>
            </a:r>
            <a:r>
              <a:rPr lang="ru-RU" dirty="0" err="1"/>
              <a:t>організмі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гормон </a:t>
            </a:r>
            <a:r>
              <a:rPr lang="ru-RU" dirty="0" err="1"/>
              <a:t>стимулює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 </a:t>
            </a:r>
            <a:r>
              <a:rPr lang="ru-RU" dirty="0" err="1"/>
              <a:t>клітинами</a:t>
            </a:r>
            <a:r>
              <a:rPr lang="ru-RU" dirty="0"/>
              <a:t> </a:t>
            </a:r>
            <a:r>
              <a:rPr lang="ru-RU" dirty="0" err="1"/>
              <a:t>глюкози</a:t>
            </a:r>
            <a:r>
              <a:rPr lang="ru-RU" dirty="0"/>
              <a:t> з </a:t>
            </a:r>
            <a:r>
              <a:rPr lang="ru-RU" dirty="0" err="1"/>
              <a:t>крові</a:t>
            </a:r>
            <a:r>
              <a:rPr lang="ru-RU" dirty="0"/>
              <a:t> та синтез </a:t>
            </a:r>
            <a:r>
              <a:rPr lang="ru-RU" dirty="0" err="1"/>
              <a:t>глікогену</a:t>
            </a:r>
            <a:r>
              <a:rPr lang="ru-RU" dirty="0"/>
              <a:t> в </a:t>
            </a:r>
            <a:r>
              <a:rPr lang="ru-RU" dirty="0" err="1"/>
              <a:t>клітинах</a:t>
            </a:r>
            <a:r>
              <a:rPr lang="ru-RU" dirty="0"/>
              <a:t> </a:t>
            </a:r>
            <a:r>
              <a:rPr lang="ru-RU" dirty="0" err="1"/>
              <a:t>печінки</a:t>
            </a:r>
            <a:r>
              <a:rPr lang="ru-RU" dirty="0"/>
              <a:t> і </a:t>
            </a:r>
            <a:r>
              <a:rPr lang="ru-RU" dirty="0" err="1"/>
              <a:t>м’язів</a:t>
            </a:r>
            <a:r>
              <a:rPr lang="ru-RU" dirty="0"/>
              <a:t>. </a:t>
            </a:r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Нестача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інсуліну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цукрового</a:t>
            </a:r>
            <a:r>
              <a:rPr lang="ru-RU" dirty="0"/>
              <a:t> </a:t>
            </a:r>
            <a:r>
              <a:rPr lang="ru-RU" dirty="0" err="1"/>
              <a:t>діабету</a:t>
            </a:r>
            <a:r>
              <a:rPr lang="ru-RU" dirty="0"/>
              <a:t>, для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характерне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глюкози</a:t>
            </a:r>
            <a:r>
              <a:rPr lang="ru-RU" dirty="0"/>
              <a:t> в </a:t>
            </a:r>
            <a:r>
              <a:rPr lang="ru-RU" dirty="0" err="1"/>
              <a:t>крові</a:t>
            </a:r>
            <a:r>
              <a:rPr lang="ru-RU" dirty="0"/>
              <a:t> й тканинах </a:t>
            </a:r>
            <a:r>
              <a:rPr lang="ru-RU" dirty="0" err="1"/>
              <a:t>організму</a:t>
            </a:r>
            <a:r>
              <a:rPr lang="ru-RU" dirty="0"/>
              <a:t>.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отруєння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продуктами </a:t>
            </a:r>
            <a:r>
              <a:rPr lang="ru-RU" dirty="0" err="1"/>
              <a:t>неповного</a:t>
            </a:r>
            <a:r>
              <a:rPr lang="ru-RU" dirty="0"/>
              <a:t> </a:t>
            </a:r>
            <a:r>
              <a:rPr lang="ru-RU" dirty="0" err="1"/>
              <a:t>розкладання</a:t>
            </a:r>
            <a:r>
              <a:rPr lang="ru-RU" dirty="0"/>
              <a:t>  </a:t>
            </a:r>
            <a:r>
              <a:rPr lang="ru-RU" dirty="0" err="1"/>
              <a:t>вуглеводів</a:t>
            </a:r>
            <a:r>
              <a:rPr lang="ru-RU" dirty="0"/>
              <a:t>.</a:t>
            </a:r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23793" y="2305641"/>
            <a:ext cx="3666745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Глюкагон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протилежно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інсуліну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стимулює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розщеплення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глікогену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клітинах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збільшення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концентрації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глюкози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крові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Отже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якщо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крові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зростає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рівень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глюкози</a:t>
            </a:r>
            <a:r>
              <a:rPr lang="ru-RU" dirty="0">
                <a:solidFill>
                  <a:schemeClr val="tx1"/>
                </a:solidFill>
              </a:rPr>
              <a:t>, то </a:t>
            </a:r>
            <a:r>
              <a:rPr lang="ru-RU" dirty="0" err="1">
                <a:solidFill>
                  <a:schemeClr val="tx1"/>
                </a:solidFill>
              </a:rPr>
              <a:t>виділення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інсуліну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збільшується</a:t>
            </a:r>
            <a:r>
              <a:rPr lang="ru-RU" dirty="0">
                <a:solidFill>
                  <a:schemeClr val="tx1"/>
                </a:solidFill>
              </a:rPr>
              <a:t>, а глюкагону – </a:t>
            </a:r>
            <a:r>
              <a:rPr lang="ru-RU" dirty="0" err="1">
                <a:solidFill>
                  <a:schemeClr val="tx1"/>
                </a:solidFill>
              </a:rPr>
              <a:t>зменшується</a:t>
            </a:r>
            <a:r>
              <a:rPr lang="ru-RU" dirty="0">
                <a:solidFill>
                  <a:schemeClr val="tx1"/>
                </a:solidFill>
              </a:rPr>
              <a:t>. І </a:t>
            </a:r>
            <a:r>
              <a:rPr lang="ru-RU" dirty="0" err="1">
                <a:solidFill>
                  <a:schemeClr val="tx1"/>
                </a:solidFill>
              </a:rPr>
              <a:t>навпаки</a:t>
            </a:r>
            <a:r>
              <a:rPr lang="ru-RU" dirty="0">
                <a:solidFill>
                  <a:schemeClr val="tx1"/>
                </a:solidFill>
              </a:rPr>
              <a:t>, коли в </a:t>
            </a:r>
            <a:r>
              <a:rPr lang="ru-RU" dirty="0" err="1">
                <a:solidFill>
                  <a:schemeClr val="tx1"/>
                </a:solidFill>
              </a:rPr>
              <a:t>крові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знижується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рівень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глюкози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тоді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різко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зменшується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виділення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інсуліну</a:t>
            </a:r>
            <a:r>
              <a:rPr lang="ru-RU" dirty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а </a:t>
            </a:r>
            <a:r>
              <a:rPr lang="ru-RU" dirty="0" err="1">
                <a:solidFill>
                  <a:schemeClr val="tx1"/>
                </a:solidFill>
              </a:rPr>
              <a:t>збільшується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виділення</a:t>
            </a:r>
            <a:r>
              <a:rPr lang="ru-RU" dirty="0">
                <a:solidFill>
                  <a:schemeClr val="tx1"/>
                </a:solidFill>
              </a:rPr>
              <a:t> глюкагону.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4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Підшлункова залоза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798203"/>
            <a:ext cx="4572000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Отже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інсулін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і глюкагон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спільно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підтримують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сталість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умісту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глюкози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крові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однією</a:t>
            </a:r>
            <a:r>
              <a:rPr lang="ru-RU" dirty="0">
                <a:solidFill>
                  <a:schemeClr val="tx1"/>
                </a:solidFill>
              </a:rPr>
              <a:t> з умов </a:t>
            </a:r>
            <a:r>
              <a:rPr lang="ru-RU" dirty="0" err="1">
                <a:solidFill>
                  <a:schemeClr val="tx1"/>
                </a:solidFill>
              </a:rPr>
              <a:t>підтримання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гомеостазу.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78082" y="1754186"/>
            <a:ext cx="6842419" cy="2462213"/>
          </a:xfrm>
          <a:prstGeom prst="rect">
            <a:avLst/>
          </a:prstGeom>
          <a:solidFill>
            <a:srgbClr val="FFE5E5"/>
          </a:solidFill>
          <a:ln w="19050">
            <a:solidFill>
              <a:srgbClr val="FFCCFF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Цукровий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діабет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небезпечне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, яке </a:t>
            </a:r>
            <a:r>
              <a:rPr lang="ru-RU" dirty="0" err="1"/>
              <a:t>розвивається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Первинними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ознаками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цукрового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діабету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є </a:t>
            </a:r>
            <a:r>
              <a:rPr lang="ru-RU" dirty="0" err="1"/>
              <a:t>сухість</a:t>
            </a:r>
            <a:r>
              <a:rPr lang="ru-RU" dirty="0"/>
              <a:t> </a:t>
            </a:r>
            <a:r>
              <a:rPr lang="ru-RU" dirty="0" err="1"/>
              <a:t>слизових</a:t>
            </a:r>
            <a:r>
              <a:rPr lang="ru-RU" dirty="0"/>
              <a:t> </a:t>
            </a:r>
            <a:r>
              <a:rPr lang="ru-RU" dirty="0" err="1"/>
              <a:t>оболонок</a:t>
            </a:r>
            <a:r>
              <a:rPr lang="ru-RU" dirty="0"/>
              <a:t> (</a:t>
            </a:r>
            <a:r>
              <a:rPr lang="ru-RU" dirty="0" err="1"/>
              <a:t>ротової</a:t>
            </a:r>
            <a:r>
              <a:rPr lang="ru-RU" dirty="0"/>
              <a:t> та </a:t>
            </a:r>
            <a:r>
              <a:rPr lang="ru-RU" dirty="0" err="1"/>
              <a:t>носової</a:t>
            </a:r>
            <a:r>
              <a:rPr lang="ru-RU" dirty="0"/>
              <a:t> </a:t>
            </a:r>
            <a:r>
              <a:rPr lang="ru-RU" err="1"/>
              <a:t>порожнин</a:t>
            </a:r>
            <a:r>
              <a:rPr lang="ru-RU"/>
              <a:t> тощо),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їсти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/>
              <a:t>навпаки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; </a:t>
            </a:r>
            <a:r>
              <a:rPr lang="ru-RU" dirty="0" err="1"/>
              <a:t>постійна</a:t>
            </a:r>
            <a:r>
              <a:rPr lang="ru-RU" dirty="0"/>
              <a:t> </a:t>
            </a:r>
            <a:r>
              <a:rPr lang="ru-RU" dirty="0" err="1"/>
              <a:t>спрага</a:t>
            </a:r>
            <a:r>
              <a:rPr lang="ru-RU" dirty="0"/>
              <a:t>, </a:t>
            </a:r>
            <a:r>
              <a:rPr lang="ru-RU" dirty="0" err="1"/>
              <a:t>надмірне</a:t>
            </a:r>
            <a:r>
              <a:rPr lang="ru-RU" dirty="0"/>
              <a:t> </a:t>
            </a:r>
            <a:r>
              <a:rPr lang="ru-RU" dirty="0" err="1"/>
              <a:t>сечовиділення</a:t>
            </a:r>
            <a:r>
              <a:rPr lang="ru-RU" dirty="0"/>
              <a:t>, особливо </a:t>
            </a:r>
            <a:r>
              <a:rPr lang="ru-RU" dirty="0" err="1"/>
              <a:t>вночі</a:t>
            </a:r>
            <a:r>
              <a:rPr lang="ru-RU" dirty="0"/>
              <a:t>, у </a:t>
            </a:r>
            <a:r>
              <a:rPr lang="ru-RU" dirty="0" err="1"/>
              <a:t>сечі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/>
              <a:t>цукру</a:t>
            </a:r>
            <a:r>
              <a:rPr lang="ru-RU" dirty="0"/>
              <a:t>.</a:t>
            </a:r>
          </a:p>
          <a:p>
            <a:pPr algn="ctr"/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Щоб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захистити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себе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 </a:t>
            </a:r>
            <a:r>
              <a:rPr lang="ru-RU" dirty="0" err="1"/>
              <a:t>стресових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, </a:t>
            </a:r>
            <a:r>
              <a:rPr lang="ru-RU" dirty="0" err="1"/>
              <a:t>раціонально</a:t>
            </a:r>
            <a:r>
              <a:rPr lang="ru-RU" dirty="0"/>
              <a:t> </a:t>
            </a:r>
            <a:r>
              <a:rPr lang="ru-RU" dirty="0" err="1"/>
              <a:t>харчуватися</a:t>
            </a:r>
            <a:r>
              <a:rPr lang="ru-RU" dirty="0"/>
              <a:t>, </a:t>
            </a:r>
            <a:r>
              <a:rPr lang="ru-RU" dirty="0" err="1"/>
              <a:t>зменшувати</a:t>
            </a:r>
            <a:r>
              <a:rPr lang="ru-RU" dirty="0"/>
              <a:t>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вуглеводів</a:t>
            </a:r>
            <a:r>
              <a:rPr lang="ru-RU" dirty="0"/>
              <a:t> (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кондитерських</a:t>
            </a:r>
            <a:r>
              <a:rPr lang="ru-RU" dirty="0"/>
              <a:t> </a:t>
            </a:r>
            <a:r>
              <a:rPr lang="ru-RU" dirty="0" err="1"/>
              <a:t>виробів</a:t>
            </a:r>
            <a:r>
              <a:rPr lang="ru-RU" dirty="0"/>
              <a:t>, </a:t>
            </a:r>
            <a:r>
              <a:rPr lang="ru-RU" err="1"/>
              <a:t>солодких</a:t>
            </a:r>
            <a:r>
              <a:rPr lang="ru-RU"/>
              <a:t> напоїв), </a:t>
            </a:r>
            <a:r>
              <a:rPr lang="ru-RU" dirty="0"/>
              <a:t>регулярно </a:t>
            </a:r>
            <a:r>
              <a:rPr lang="ru-RU" dirty="0" err="1"/>
              <a:t>займатися</a:t>
            </a:r>
            <a:r>
              <a:rPr lang="ru-RU" dirty="0"/>
              <a:t> </a:t>
            </a:r>
            <a:r>
              <a:rPr lang="ru-RU" dirty="0" err="1"/>
              <a:t>посильними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вправами</a:t>
            </a:r>
            <a:r>
              <a:rPr lang="ru-RU" dirty="0"/>
              <a:t>, вести </a:t>
            </a:r>
            <a:r>
              <a:rPr lang="ru-RU" dirty="0" err="1"/>
              <a:t>рухливий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тощо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45" y="1754186"/>
            <a:ext cx="695004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15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Статеві залози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93998" y="741673"/>
            <a:ext cx="6814430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статевих</a:t>
            </a:r>
            <a:r>
              <a:rPr lang="ru-RU" dirty="0"/>
              <a:t> </a:t>
            </a:r>
            <a:r>
              <a:rPr lang="ru-RU" dirty="0" err="1"/>
              <a:t>залозах</a:t>
            </a:r>
            <a:r>
              <a:rPr lang="ru-RU" dirty="0"/>
              <a:t>, </a:t>
            </a:r>
            <a:r>
              <a:rPr lang="ru-RU" dirty="0" err="1"/>
              <a:t>чоловічих</a:t>
            </a:r>
            <a:r>
              <a:rPr lang="ru-RU" dirty="0"/>
              <a:t>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сім’яниках</a:t>
            </a:r>
            <a:r>
              <a:rPr lang="ru-RU" dirty="0"/>
              <a:t>) і </a:t>
            </a:r>
            <a:r>
              <a:rPr lang="ru-RU" dirty="0" err="1"/>
              <a:t>жіночих</a:t>
            </a:r>
            <a:r>
              <a:rPr lang="ru-RU" dirty="0"/>
              <a:t>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яєчниках</a:t>
            </a:r>
            <a:r>
              <a:rPr lang="ru-RU" dirty="0"/>
              <a:t>),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b="1" dirty="0" err="1"/>
              <a:t>статевих</a:t>
            </a:r>
            <a:r>
              <a:rPr lang="ru-RU" b="1" dirty="0"/>
              <a:t> </a:t>
            </a:r>
            <a:r>
              <a:rPr lang="ru-RU" b="1" dirty="0" err="1"/>
              <a:t>клітин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зовнішня</a:t>
            </a:r>
            <a:r>
              <a:rPr lang="ru-RU" dirty="0"/>
              <a:t> </a:t>
            </a:r>
            <a:r>
              <a:rPr lang="ru-RU" dirty="0" err="1"/>
              <a:t>секреція</a:t>
            </a:r>
            <a:r>
              <a:rPr lang="ru-RU" dirty="0"/>
              <a:t>), </a:t>
            </a:r>
            <a:r>
              <a:rPr lang="ru-RU" dirty="0" err="1"/>
              <a:t>виробляються</a:t>
            </a:r>
            <a:r>
              <a:rPr lang="ru-RU" dirty="0"/>
              <a:t> і </a:t>
            </a:r>
            <a:r>
              <a:rPr lang="ru-RU" b="1" dirty="0" err="1"/>
              <a:t>гормони</a:t>
            </a:r>
            <a:r>
              <a:rPr lang="ru-RU" dirty="0"/>
              <a:t> (</a:t>
            </a:r>
            <a:r>
              <a:rPr lang="ru-RU" dirty="0" err="1"/>
              <a:t>внутрішня</a:t>
            </a:r>
            <a:r>
              <a:rPr lang="ru-RU" dirty="0"/>
              <a:t>  </a:t>
            </a:r>
            <a:r>
              <a:rPr lang="ru-RU" dirty="0" err="1"/>
              <a:t>секреція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розвиток</a:t>
            </a:r>
            <a:r>
              <a:rPr lang="ru-RU" dirty="0"/>
              <a:t> і </a:t>
            </a:r>
            <a:r>
              <a:rPr lang="ru-RU" dirty="0" err="1"/>
              <a:t>функцію</a:t>
            </a:r>
            <a:r>
              <a:rPr lang="ru-RU" dirty="0"/>
              <a:t>  </a:t>
            </a:r>
            <a:r>
              <a:rPr lang="ru-RU" dirty="0" err="1"/>
              <a:t>статевої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738" y="1681464"/>
            <a:ext cx="119135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Сім’яники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5342" y="1669469"/>
            <a:ext cx="106792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яєчники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9847" y="2225832"/>
            <a:ext cx="3252431" cy="2031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сім’яниках</a:t>
            </a:r>
            <a:r>
              <a:rPr lang="ru-RU" dirty="0"/>
              <a:t> </a:t>
            </a:r>
            <a:r>
              <a:rPr lang="ru-RU" dirty="0" err="1"/>
              <a:t>секретуються</a:t>
            </a:r>
            <a:r>
              <a:rPr lang="ru-RU" dirty="0"/>
              <a:t> </a:t>
            </a:r>
            <a:r>
              <a:rPr lang="ru-RU" dirty="0" err="1"/>
              <a:t>чоловічі</a:t>
            </a:r>
            <a:r>
              <a:rPr lang="ru-RU" dirty="0"/>
              <a:t> </a:t>
            </a:r>
            <a:r>
              <a:rPr lang="ru-RU" dirty="0" err="1"/>
              <a:t>статеві</a:t>
            </a:r>
            <a:r>
              <a:rPr lang="ru-RU" dirty="0"/>
              <a:t> </a:t>
            </a:r>
            <a:r>
              <a:rPr lang="ru-RU" dirty="0" err="1"/>
              <a:t>гормони</a:t>
            </a:r>
            <a:r>
              <a:rPr lang="ru-RU" dirty="0"/>
              <a:t> –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андрогени</a:t>
            </a:r>
            <a:r>
              <a:rPr lang="ru-RU" dirty="0"/>
              <a:t>. </a:t>
            </a:r>
            <a:r>
              <a:rPr lang="ru-RU" dirty="0" err="1"/>
              <a:t>Найактивнішим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них є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тестостеро</a:t>
            </a:r>
            <a:r>
              <a:rPr lang="ru-RU" dirty="0"/>
              <a:t>н,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i="1" dirty="0" err="1"/>
              <a:t>стимулює</a:t>
            </a:r>
            <a:r>
              <a:rPr lang="ru-RU" i="1" dirty="0"/>
              <a:t> </a:t>
            </a:r>
            <a:r>
              <a:rPr lang="ru-RU" i="1" dirty="0" err="1"/>
              <a:t>ріст</a:t>
            </a:r>
            <a:r>
              <a:rPr lang="ru-RU" i="1" dirty="0"/>
              <a:t>, </a:t>
            </a:r>
            <a:r>
              <a:rPr lang="ru-RU" i="1" dirty="0" err="1"/>
              <a:t>розвиток</a:t>
            </a:r>
            <a:r>
              <a:rPr lang="ru-RU" i="1" dirty="0"/>
              <a:t> і </a:t>
            </a:r>
            <a:r>
              <a:rPr lang="ru-RU" i="1" dirty="0" err="1"/>
              <a:t>функціонування</a:t>
            </a:r>
            <a:r>
              <a:rPr lang="ru-RU" i="1" dirty="0"/>
              <a:t> нормального </a:t>
            </a:r>
            <a:r>
              <a:rPr lang="ru-RU" i="1" dirty="0" err="1"/>
              <a:t>чоловічого</a:t>
            </a:r>
            <a:r>
              <a:rPr lang="ru-RU" i="1" dirty="0"/>
              <a:t> </a:t>
            </a:r>
            <a:r>
              <a:rPr lang="ru-RU" i="1" dirty="0" err="1"/>
              <a:t>організму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</a:t>
            </a:r>
            <a:r>
              <a:rPr lang="ru-RU" i="1" dirty="0" err="1"/>
              <a:t>вторинні</a:t>
            </a:r>
            <a:r>
              <a:rPr lang="ru-RU" i="1" dirty="0"/>
              <a:t> </a:t>
            </a:r>
            <a:r>
              <a:rPr lang="ru-RU" i="1" dirty="0" err="1"/>
              <a:t>статеві</a:t>
            </a:r>
            <a:r>
              <a:rPr lang="ru-RU" i="1" dirty="0"/>
              <a:t> </a:t>
            </a:r>
            <a:r>
              <a:rPr lang="ru-RU" i="1" dirty="0" err="1"/>
              <a:t>ознаки</a:t>
            </a:r>
            <a:r>
              <a:rPr lang="ru-RU" dirty="0"/>
              <a:t>,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чоловікам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>
            <a:stCxn id="7" idx="2"/>
          </p:cNvCxnSpPr>
          <p:nvPr/>
        </p:nvCxnSpPr>
        <p:spPr>
          <a:xfrm>
            <a:off x="1317414" y="1989241"/>
            <a:ext cx="618742" cy="2365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035342" y="2217169"/>
            <a:ext cx="3002973" cy="16004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яєчниках</a:t>
            </a:r>
            <a:r>
              <a:rPr lang="ru-RU" dirty="0"/>
              <a:t> </a:t>
            </a:r>
            <a:r>
              <a:rPr lang="ru-RU" dirty="0" err="1"/>
              <a:t>синтезуються</a:t>
            </a:r>
            <a:r>
              <a:rPr lang="ru-RU" dirty="0"/>
              <a:t> і </a:t>
            </a:r>
            <a:r>
              <a:rPr lang="ru-RU" dirty="0" err="1"/>
              <a:t>виділяються</a:t>
            </a:r>
            <a:r>
              <a:rPr lang="ru-RU" dirty="0"/>
              <a:t> в кров </a:t>
            </a:r>
            <a:r>
              <a:rPr lang="ru-RU" dirty="0" err="1"/>
              <a:t>жіночі</a:t>
            </a:r>
            <a:r>
              <a:rPr lang="ru-RU" dirty="0"/>
              <a:t> ста-</a:t>
            </a:r>
          </a:p>
          <a:p>
            <a:pPr algn="ctr"/>
            <a:r>
              <a:rPr lang="ru-RU" dirty="0" err="1"/>
              <a:t>теві</a:t>
            </a:r>
            <a:r>
              <a:rPr lang="ru-RU" dirty="0"/>
              <a:t> </a:t>
            </a:r>
            <a:r>
              <a:rPr lang="ru-RU" dirty="0" err="1"/>
              <a:t>гормони</a:t>
            </a:r>
            <a:r>
              <a:rPr lang="ru-RU" dirty="0"/>
              <a:t> –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естрогени</a:t>
            </a:r>
            <a:r>
              <a:rPr lang="ru-RU" dirty="0"/>
              <a:t>. Вони </a:t>
            </a:r>
            <a:r>
              <a:rPr lang="ru-RU" dirty="0" err="1"/>
              <a:t>стимулюють</a:t>
            </a:r>
            <a:r>
              <a:rPr lang="ru-RU" dirty="0"/>
              <a:t> </a:t>
            </a:r>
            <a:r>
              <a:rPr lang="ru-RU" i="1" dirty="0" err="1"/>
              <a:t>розвиток</a:t>
            </a:r>
            <a:r>
              <a:rPr lang="ru-RU" i="1" dirty="0"/>
              <a:t> </a:t>
            </a:r>
            <a:r>
              <a:rPr lang="ru-RU" i="1" dirty="0" err="1"/>
              <a:t>жіночих</a:t>
            </a:r>
            <a:r>
              <a:rPr lang="ru-RU" i="1" dirty="0"/>
              <a:t> </a:t>
            </a:r>
            <a:r>
              <a:rPr lang="ru-RU" i="1" dirty="0" err="1"/>
              <a:t>статевих</a:t>
            </a:r>
            <a:r>
              <a:rPr lang="ru-RU" i="1" dirty="0"/>
              <a:t> </a:t>
            </a:r>
            <a:r>
              <a:rPr lang="ru-RU" i="1" dirty="0" err="1"/>
              <a:t>органів</a:t>
            </a:r>
            <a:r>
              <a:rPr lang="ru-RU" i="1" dirty="0"/>
              <a:t>, </a:t>
            </a:r>
            <a:r>
              <a:rPr lang="ru-RU" i="1" dirty="0" err="1"/>
              <a:t>вторинних</a:t>
            </a:r>
            <a:r>
              <a:rPr lang="ru-RU" i="1" dirty="0"/>
              <a:t> </a:t>
            </a:r>
            <a:r>
              <a:rPr lang="ru-RU" i="1" dirty="0" err="1"/>
              <a:t>статевих</a:t>
            </a:r>
            <a:r>
              <a:rPr lang="ru-RU" i="1" dirty="0"/>
              <a:t> </a:t>
            </a:r>
            <a:r>
              <a:rPr lang="ru-RU" i="1" dirty="0" err="1"/>
              <a:t>ознак</a:t>
            </a:r>
            <a:r>
              <a:rPr lang="ru-RU" i="1" dirty="0"/>
              <a:t>, </a:t>
            </a:r>
            <a:r>
              <a:rPr lang="ru-RU" i="1" dirty="0" err="1"/>
              <a:t>регулюють</a:t>
            </a:r>
            <a:r>
              <a:rPr lang="ru-RU" i="1" dirty="0"/>
              <a:t> </a:t>
            </a:r>
            <a:r>
              <a:rPr lang="ru-RU" i="1" dirty="0" err="1"/>
              <a:t>жіночий</a:t>
            </a:r>
            <a:r>
              <a:rPr lang="ru-RU" i="1" dirty="0"/>
              <a:t> </a:t>
            </a:r>
            <a:r>
              <a:rPr lang="ru-RU" i="1" dirty="0" err="1"/>
              <a:t>статевий</a:t>
            </a:r>
            <a:r>
              <a:rPr lang="ru-RU" i="1" dirty="0"/>
              <a:t> цикл</a:t>
            </a:r>
          </a:p>
        </p:txBody>
      </p:sp>
      <p:cxnSp>
        <p:nvCxnSpPr>
          <p:cNvPr id="17" name="Прямая соединительная линия 16"/>
          <p:cNvCxnSpPr>
            <a:stCxn id="8" idx="2"/>
          </p:cNvCxnSpPr>
          <p:nvPr/>
        </p:nvCxnSpPr>
        <p:spPr>
          <a:xfrm>
            <a:off x="4569303" y="1977246"/>
            <a:ext cx="775207" cy="2399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Рисунок 1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950" y="4404198"/>
            <a:ext cx="6353105" cy="69621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03035" y="2225832"/>
            <a:ext cx="1637730" cy="1815882"/>
          </a:xfrm>
          <a:prstGeom prst="rect">
            <a:avLst/>
          </a:prstGeom>
          <a:solidFill>
            <a:srgbClr val="FFE5E5"/>
          </a:solidFill>
          <a:ln w="19050"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Гормональні препарати компенсують дефіцит гормонів в організмі, але вживати їх без призначення лікаря НЕ можна!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1379" y="2225832"/>
            <a:ext cx="460459" cy="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0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Регуляція діяльності ендокринної системи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420" y="1575128"/>
            <a:ext cx="27951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solidFill>
                  <a:schemeClr val="accent1">
                    <a:lumMod val="50000"/>
                  </a:schemeClr>
                </a:solidFill>
              </a:rPr>
              <a:t>Ендокринологія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– наука про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будову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функції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ендокринних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залоз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гормони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вони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виробляють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їхню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дію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організм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також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про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захворювання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пов’язані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порушенням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функцій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цих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залоз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Фахівці­ендокринологи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діагностують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лікують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захворювання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пов’язані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з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ендокринною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системою.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91575" y="1080211"/>
            <a:ext cx="6138125" cy="33239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ендокринних</a:t>
            </a:r>
            <a:r>
              <a:rPr lang="ru-RU" dirty="0"/>
              <a:t> </a:t>
            </a:r>
            <a:r>
              <a:rPr lang="ru-RU" dirty="0" err="1"/>
              <a:t>залоз</a:t>
            </a:r>
            <a:r>
              <a:rPr lang="ru-RU" dirty="0"/>
              <a:t> </a:t>
            </a:r>
            <a:r>
              <a:rPr lang="ru-RU" dirty="0" err="1"/>
              <a:t>контролюється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нервовими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імпульсами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надходять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нервових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/>
              <a:t>координаційним</a:t>
            </a:r>
            <a:r>
              <a:rPr lang="ru-RU" b="1" dirty="0"/>
              <a:t> центром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ендокринних</a:t>
            </a:r>
            <a:r>
              <a:rPr lang="ru-RU" dirty="0"/>
              <a:t> </a:t>
            </a:r>
            <a:r>
              <a:rPr lang="ru-RU" dirty="0" err="1"/>
              <a:t>залоз</a:t>
            </a:r>
            <a:r>
              <a:rPr lang="ru-RU" dirty="0"/>
              <a:t> є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гіпоталамус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отримує</a:t>
            </a:r>
            <a:r>
              <a:rPr lang="ru-RU" dirty="0"/>
              <a:t> </a:t>
            </a:r>
            <a:r>
              <a:rPr lang="ru-RU" dirty="0" err="1"/>
              <a:t>сигнали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центральної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dirty="0" err="1"/>
              <a:t>їх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у </a:t>
            </a:r>
            <a:r>
              <a:rPr lang="ru-RU" dirty="0" err="1"/>
              <a:t>відповідь</a:t>
            </a:r>
            <a:r>
              <a:rPr lang="ru-RU" dirty="0"/>
              <a:t> на них </a:t>
            </a:r>
            <a:r>
              <a:rPr lang="ru-RU" dirty="0" err="1"/>
              <a:t>гіпоталамус</a:t>
            </a:r>
            <a:r>
              <a:rPr lang="ru-RU" dirty="0"/>
              <a:t> </a:t>
            </a:r>
            <a:r>
              <a:rPr lang="ru-RU" dirty="0" err="1"/>
              <a:t>виділяє</a:t>
            </a:r>
            <a:r>
              <a:rPr lang="ru-RU" dirty="0"/>
              <a:t> у </a:t>
            </a:r>
            <a:r>
              <a:rPr lang="ru-RU" dirty="0" err="1"/>
              <a:t>кровотік</a:t>
            </a:r>
            <a:r>
              <a:rPr lang="ru-RU" dirty="0"/>
              <a:t> </a:t>
            </a:r>
            <a:r>
              <a:rPr lang="ru-RU" dirty="0" err="1"/>
              <a:t>регуляторні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нейрогормони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потрапляють</a:t>
            </a:r>
            <a:r>
              <a:rPr lang="ru-RU" dirty="0"/>
              <a:t> у </a:t>
            </a:r>
            <a:r>
              <a:rPr lang="ru-RU" dirty="0" err="1"/>
              <a:t>передню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гіпофіза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</a:t>
            </a:r>
            <a:r>
              <a:rPr lang="ru-RU" dirty="0" err="1"/>
              <a:t>гіпофіз</a:t>
            </a:r>
            <a:r>
              <a:rPr lang="ru-RU" dirty="0"/>
              <a:t> </a:t>
            </a:r>
            <a:r>
              <a:rPr lang="ru-RU" dirty="0" err="1"/>
              <a:t>синтезує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тропні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гормони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стимулюють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ендокринних</a:t>
            </a:r>
            <a:r>
              <a:rPr lang="ru-RU" dirty="0"/>
              <a:t> </a:t>
            </a:r>
            <a:r>
              <a:rPr lang="ru-RU" dirty="0" err="1"/>
              <a:t>залоз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/>
              <a:t>гормони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секретують</a:t>
            </a:r>
            <a:r>
              <a:rPr lang="ru-RU" dirty="0"/>
              <a:t> </a:t>
            </a:r>
            <a:r>
              <a:rPr lang="ru-RU" dirty="0" err="1"/>
              <a:t>ендокринні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,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боку, </a:t>
            </a:r>
            <a:r>
              <a:rPr lang="ru-RU" dirty="0" err="1"/>
              <a:t>впливають</a:t>
            </a:r>
            <a:r>
              <a:rPr lang="ru-RU" dirty="0"/>
              <a:t> на стан та </a:t>
            </a:r>
            <a:r>
              <a:rPr lang="ru-RU" dirty="0" err="1"/>
              <a:t>активність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гіпоталамо­-гіпофізарній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системі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робота </a:t>
            </a:r>
            <a:r>
              <a:rPr lang="ru-RU" dirty="0" err="1"/>
              <a:t>ендокринної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перебудовуватись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та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сприймають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рецептори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874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28472"/>
          <a:stretch/>
        </p:blipFill>
        <p:spPr>
          <a:xfrm>
            <a:off x="234228" y="736647"/>
            <a:ext cx="6410325" cy="4271771"/>
          </a:xfrm>
          <a:prstGeom prst="rect">
            <a:avLst/>
          </a:prstGeom>
        </p:spPr>
      </p:pic>
      <p:sp>
        <p:nvSpPr>
          <p:cNvPr id="2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Регуляція діяльності ендокринної системи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64382" y="736647"/>
            <a:ext cx="3159034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Функціонування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гіпоталамо-гіпофізарної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системи</a:t>
            </a:r>
            <a:r>
              <a:rPr lang="ru-RU" sz="1300" dirty="0"/>
              <a:t>: 1 – </a:t>
            </a:r>
            <a:r>
              <a:rPr lang="ru-RU" sz="1300" dirty="0" err="1"/>
              <a:t>головний</a:t>
            </a:r>
            <a:r>
              <a:rPr lang="ru-RU" sz="1300" dirty="0"/>
              <a:t> </a:t>
            </a:r>
            <a:r>
              <a:rPr lang="ru-RU" sz="1300" dirty="0" err="1"/>
              <a:t>мозок</a:t>
            </a:r>
            <a:r>
              <a:rPr lang="ru-RU" sz="1300" dirty="0"/>
              <a:t>; 2 – </a:t>
            </a:r>
            <a:r>
              <a:rPr lang="ru-RU" sz="1300" dirty="0" err="1"/>
              <a:t>гіпоталамус</a:t>
            </a:r>
            <a:r>
              <a:rPr lang="ru-RU" sz="1300" dirty="0"/>
              <a:t>; 3 – </a:t>
            </a:r>
            <a:r>
              <a:rPr lang="ru-RU" sz="1300" dirty="0" err="1"/>
              <a:t>нейро-секреторні</a:t>
            </a:r>
            <a:r>
              <a:rPr lang="ru-RU" sz="1300" dirty="0"/>
              <a:t> </a:t>
            </a:r>
            <a:r>
              <a:rPr lang="ru-RU" sz="1300" dirty="0" err="1"/>
              <a:t>нейрони</a:t>
            </a:r>
            <a:r>
              <a:rPr lang="ru-RU" sz="1300" dirty="0"/>
              <a:t> </a:t>
            </a:r>
            <a:r>
              <a:rPr lang="ru-RU" sz="1300" dirty="0" err="1"/>
              <a:t>гіпоталамуса</a:t>
            </a:r>
            <a:r>
              <a:rPr lang="ru-RU" sz="1300" dirty="0"/>
              <a:t>; 4 – </a:t>
            </a:r>
            <a:r>
              <a:rPr lang="ru-RU" sz="1300" dirty="0" err="1"/>
              <a:t>кровоносні</a:t>
            </a:r>
            <a:r>
              <a:rPr lang="ru-RU" sz="1300" dirty="0"/>
              <a:t> </a:t>
            </a:r>
            <a:r>
              <a:rPr lang="ru-RU" sz="1300" dirty="0" err="1"/>
              <a:t>судини</a:t>
            </a:r>
            <a:r>
              <a:rPr lang="ru-RU" sz="1300" dirty="0"/>
              <a:t>; 5 – </a:t>
            </a:r>
            <a:r>
              <a:rPr lang="ru-RU" sz="1300" dirty="0" err="1"/>
              <a:t>секрето-рні</a:t>
            </a:r>
            <a:r>
              <a:rPr lang="ru-RU" sz="1300" dirty="0"/>
              <a:t> </a:t>
            </a:r>
            <a:r>
              <a:rPr lang="ru-RU" sz="1300" dirty="0" err="1"/>
              <a:t>клітини</a:t>
            </a:r>
            <a:r>
              <a:rPr lang="ru-RU" sz="1300" dirty="0"/>
              <a:t> </a:t>
            </a:r>
            <a:r>
              <a:rPr lang="ru-RU" sz="1300" dirty="0" err="1"/>
              <a:t>гіпофіза</a:t>
            </a:r>
            <a:r>
              <a:rPr lang="ru-RU" sz="1300" dirty="0"/>
              <a:t>; 6 – </a:t>
            </a:r>
            <a:r>
              <a:rPr lang="ru-RU" sz="1300" dirty="0" err="1"/>
              <a:t>передня</a:t>
            </a:r>
            <a:r>
              <a:rPr lang="ru-RU" sz="1300" dirty="0"/>
              <a:t> </a:t>
            </a:r>
            <a:r>
              <a:rPr lang="ru-RU" sz="1300" dirty="0" err="1"/>
              <a:t>частка</a:t>
            </a:r>
            <a:r>
              <a:rPr lang="ru-RU" sz="1300" dirty="0"/>
              <a:t> </a:t>
            </a:r>
            <a:r>
              <a:rPr lang="ru-RU" sz="1300" dirty="0" err="1"/>
              <a:t>гіпофіза</a:t>
            </a:r>
            <a:r>
              <a:rPr lang="ru-RU" sz="1300" dirty="0"/>
              <a:t>; 7 – </a:t>
            </a:r>
            <a:r>
              <a:rPr lang="ru-RU" sz="1300" dirty="0" err="1"/>
              <a:t>задня</a:t>
            </a:r>
            <a:r>
              <a:rPr lang="ru-RU" sz="1300" dirty="0"/>
              <a:t> </a:t>
            </a:r>
            <a:r>
              <a:rPr lang="ru-RU" sz="1300" dirty="0" err="1"/>
              <a:t>частка</a:t>
            </a:r>
            <a:r>
              <a:rPr lang="ru-RU" sz="1300" dirty="0"/>
              <a:t> </a:t>
            </a:r>
            <a:r>
              <a:rPr lang="ru-RU" sz="1300" dirty="0" err="1"/>
              <a:t>гіпофіза</a:t>
            </a:r>
            <a:r>
              <a:rPr lang="ru-RU" sz="1300" dirty="0"/>
              <a:t>; 8 – вена; 9 – </a:t>
            </a:r>
            <a:r>
              <a:rPr lang="ru-RU" sz="1300" dirty="0" err="1"/>
              <a:t>м’язи</a:t>
            </a:r>
            <a:r>
              <a:rPr lang="ru-RU" sz="1300" dirty="0"/>
              <a:t>; 10 – </a:t>
            </a:r>
            <a:r>
              <a:rPr lang="ru-RU" sz="1300" dirty="0" err="1"/>
              <a:t>шкіра</a:t>
            </a:r>
            <a:r>
              <a:rPr lang="ru-RU" sz="1300" dirty="0"/>
              <a:t>; 11 – </a:t>
            </a:r>
            <a:r>
              <a:rPr lang="ru-RU" sz="1300" dirty="0" err="1"/>
              <a:t>нирка</a:t>
            </a:r>
            <a:r>
              <a:rPr lang="ru-RU" sz="1300" dirty="0"/>
              <a:t>; 12 – </a:t>
            </a:r>
            <a:r>
              <a:rPr lang="ru-RU" sz="1300" dirty="0" err="1"/>
              <a:t>грудна</a:t>
            </a:r>
            <a:r>
              <a:rPr lang="ru-RU" sz="1300" dirty="0"/>
              <a:t> </a:t>
            </a:r>
            <a:r>
              <a:rPr lang="ru-RU" sz="1300" dirty="0" err="1"/>
              <a:t>залоза</a:t>
            </a:r>
            <a:r>
              <a:rPr lang="ru-RU" sz="1300" dirty="0"/>
              <a:t>, яка </a:t>
            </a:r>
            <a:r>
              <a:rPr lang="ru-RU" sz="1300" dirty="0" err="1"/>
              <a:t>секретує</a:t>
            </a:r>
            <a:r>
              <a:rPr lang="ru-RU" sz="1300" dirty="0"/>
              <a:t> молоко для </a:t>
            </a:r>
            <a:r>
              <a:rPr lang="ru-RU" sz="1300" dirty="0" err="1"/>
              <a:t>вигодовування</a:t>
            </a:r>
            <a:r>
              <a:rPr lang="ru-RU" sz="1300" dirty="0"/>
              <a:t> </a:t>
            </a:r>
            <a:r>
              <a:rPr lang="ru-RU" sz="1300" dirty="0" err="1"/>
              <a:t>немовлят</a:t>
            </a:r>
            <a:r>
              <a:rPr lang="ru-RU" sz="1300" dirty="0"/>
              <a:t>; 13 – над-</a:t>
            </a:r>
            <a:r>
              <a:rPr lang="ru-RU" sz="1300" dirty="0" err="1"/>
              <a:t>ниркова</a:t>
            </a:r>
            <a:r>
              <a:rPr lang="ru-RU" sz="1300" dirty="0"/>
              <a:t> </a:t>
            </a:r>
            <a:r>
              <a:rPr lang="ru-RU" sz="1300" dirty="0" err="1"/>
              <a:t>залоза</a:t>
            </a:r>
            <a:r>
              <a:rPr lang="ru-RU" sz="1300" dirty="0"/>
              <a:t>; 14 – </a:t>
            </a:r>
            <a:r>
              <a:rPr lang="ru-RU" sz="1300" dirty="0" err="1"/>
              <a:t>кістка</a:t>
            </a:r>
            <a:r>
              <a:rPr lang="ru-RU" sz="1300" dirty="0"/>
              <a:t>; 15 – </a:t>
            </a:r>
            <a:r>
              <a:rPr lang="ru-RU" sz="1300" dirty="0" err="1"/>
              <a:t>щитоподібна</a:t>
            </a:r>
            <a:r>
              <a:rPr lang="ru-RU" sz="1300" dirty="0"/>
              <a:t> </a:t>
            </a:r>
            <a:r>
              <a:rPr lang="ru-RU" sz="1300" dirty="0" err="1"/>
              <a:t>залоза</a:t>
            </a:r>
            <a:r>
              <a:rPr lang="ru-RU" sz="1300" dirty="0"/>
              <a:t>; 16 – </a:t>
            </a:r>
            <a:r>
              <a:rPr lang="ru-RU" sz="1300" dirty="0" err="1"/>
              <a:t>сім’яник</a:t>
            </a:r>
            <a:r>
              <a:rPr lang="ru-RU" sz="1300" dirty="0"/>
              <a:t> (</a:t>
            </a:r>
            <a:r>
              <a:rPr lang="ru-RU" sz="1300" dirty="0" err="1"/>
              <a:t>яєчко</a:t>
            </a:r>
            <a:r>
              <a:rPr lang="ru-RU" sz="1300" dirty="0"/>
              <a:t>); 17 – </a:t>
            </a:r>
            <a:r>
              <a:rPr lang="ru-RU" sz="1300" dirty="0" err="1"/>
              <a:t>яєчник</a:t>
            </a:r>
            <a:r>
              <a:rPr lang="ru-RU" sz="1300" dirty="0"/>
              <a:t>. </a:t>
            </a:r>
          </a:p>
          <a:p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Тропні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</a:rPr>
              <a:t>гормони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300" dirty="0"/>
              <a:t>(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sz="1300" dirty="0"/>
              <a:t>):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ІІ</a:t>
            </a:r>
            <a:r>
              <a:rPr lang="ru-RU" sz="1300" dirty="0"/>
              <a:t> – гормон</a:t>
            </a:r>
          </a:p>
          <a:p>
            <a:r>
              <a:rPr lang="ru-RU" sz="1300" dirty="0"/>
              <a:t>росту;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ІІІ</a:t>
            </a:r>
            <a:r>
              <a:rPr lang="ru-RU" sz="1300" dirty="0"/>
              <a:t> – </a:t>
            </a:r>
            <a:r>
              <a:rPr lang="ru-RU" sz="1300" dirty="0" err="1"/>
              <a:t>адренокортикотропний</a:t>
            </a:r>
            <a:r>
              <a:rPr lang="ru-RU" sz="1300" dirty="0"/>
              <a:t> гормон;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en-US" sz="1300" dirty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en-US" sz="1300" dirty="0"/>
              <a:t> – </a:t>
            </a:r>
            <a:r>
              <a:rPr lang="ru-RU" sz="1300" dirty="0" err="1"/>
              <a:t>антидіуретичний</a:t>
            </a:r>
            <a:r>
              <a:rPr lang="ru-RU" sz="1300" dirty="0"/>
              <a:t> гормон; </a:t>
            </a:r>
            <a:r>
              <a:rPr lang="en-US" sz="1300" dirty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en-US" sz="1300" dirty="0"/>
              <a:t> – </a:t>
            </a:r>
            <a:r>
              <a:rPr lang="ru-RU" sz="1300" dirty="0"/>
              <a:t>окситоцин, пролактин; </a:t>
            </a:r>
          </a:p>
          <a:p>
            <a:r>
              <a:rPr lang="en-US" sz="1300" dirty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sz="1300" dirty="0"/>
              <a:t> – </a:t>
            </a:r>
            <a:r>
              <a:rPr lang="ru-RU" sz="1300" dirty="0" err="1"/>
              <a:t>гонадотропні</a:t>
            </a:r>
            <a:r>
              <a:rPr lang="ru-RU" sz="1300" dirty="0"/>
              <a:t> </a:t>
            </a:r>
            <a:r>
              <a:rPr lang="ru-RU" sz="1300" dirty="0" err="1"/>
              <a:t>гормони</a:t>
            </a:r>
            <a:r>
              <a:rPr lang="ru-RU" sz="1300" dirty="0"/>
              <a:t>; </a:t>
            </a:r>
          </a:p>
          <a:p>
            <a:r>
              <a:rPr lang="en-US" sz="1300" dirty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ІІ</a:t>
            </a:r>
            <a:r>
              <a:rPr lang="ru-RU" sz="1300" dirty="0"/>
              <a:t> – </a:t>
            </a:r>
            <a:r>
              <a:rPr lang="ru-RU" sz="1300" dirty="0" err="1"/>
              <a:t>меланотропін</a:t>
            </a:r>
            <a:r>
              <a:rPr lang="ru-RU" sz="1300" dirty="0"/>
              <a:t> (</a:t>
            </a:r>
            <a:r>
              <a:rPr lang="ru-RU" sz="1300" dirty="0" err="1"/>
              <a:t>секретується</a:t>
            </a:r>
            <a:endParaRPr lang="ru-RU" sz="1300" dirty="0"/>
          </a:p>
          <a:p>
            <a:r>
              <a:rPr lang="ru-RU" sz="1300" dirty="0" err="1"/>
              <a:t>середньою</a:t>
            </a:r>
            <a:r>
              <a:rPr lang="ru-RU" sz="1300" dirty="0"/>
              <a:t> </a:t>
            </a:r>
            <a:r>
              <a:rPr lang="ru-RU" sz="1300" dirty="0" err="1"/>
              <a:t>часткою</a:t>
            </a:r>
            <a:r>
              <a:rPr lang="ru-RU" sz="1300" dirty="0"/>
              <a:t> </a:t>
            </a:r>
            <a:r>
              <a:rPr lang="ru-RU" sz="1300" dirty="0" err="1"/>
              <a:t>гіпофіза</a:t>
            </a:r>
            <a:r>
              <a:rPr lang="ru-RU" sz="1300" dirty="0"/>
              <a:t>); </a:t>
            </a:r>
          </a:p>
          <a:p>
            <a:r>
              <a:rPr lang="en-US" sz="1300" dirty="0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>ІІІ </a:t>
            </a:r>
            <a:r>
              <a:rPr lang="ru-RU" sz="1300" dirty="0"/>
              <a:t>– </a:t>
            </a:r>
            <a:r>
              <a:rPr lang="ru-RU" sz="1300" dirty="0" err="1"/>
              <a:t>тиреотропний</a:t>
            </a:r>
            <a:r>
              <a:rPr lang="ru-RU" sz="1300" dirty="0"/>
              <a:t> гормон</a:t>
            </a:r>
          </a:p>
        </p:txBody>
      </p:sp>
    </p:spTree>
    <p:extLst>
      <p:ext uri="{BB962C8B-B14F-4D97-AF65-F5344CB8AC3E}">
        <p14:creationId xmlns:p14="http://schemas.microsoft.com/office/powerpoint/2010/main" val="3579321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6"/>
          <p:cNvSpPr txBox="1"/>
          <p:nvPr/>
        </p:nvSpPr>
        <p:spPr>
          <a:xfrm>
            <a:off x="1493998" y="12983"/>
            <a:ext cx="701490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16. ЗАЛОЗИ ЗМІШАНОЇ СЕКРЕЦІЇ. ВЗАЄМОДІЯ РЕГУЛЯТОРНИХ СИСТЕМ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Значення </a:t>
            </a:r>
            <a:r>
              <a:rPr lang="uk-UA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гіпоталамо-гіпофізарної</a:t>
            </a:r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системи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822" y="844203"/>
            <a:ext cx="4262717" cy="41846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9431" y="774337"/>
            <a:ext cx="4442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Гіпоталамус</a:t>
            </a:r>
            <a:r>
              <a:rPr lang="ru-RU" dirty="0"/>
              <a:t> </a:t>
            </a:r>
            <a:r>
              <a:rPr lang="ru-RU" dirty="0" err="1"/>
              <a:t>синте­зує</a:t>
            </a:r>
            <a:r>
              <a:rPr lang="ru-RU" dirty="0"/>
              <a:t> </a:t>
            </a:r>
            <a:r>
              <a:rPr lang="ru-RU" dirty="0" err="1"/>
              <a:t>нейрогормони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надходять</a:t>
            </a:r>
            <a:r>
              <a:rPr lang="ru-RU" dirty="0"/>
              <a:t> у </a:t>
            </a:r>
            <a:r>
              <a:rPr lang="ru-RU" dirty="0" err="1"/>
              <a:t>задню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гіпофіза</a:t>
            </a:r>
            <a:r>
              <a:rPr lang="ru-RU" dirty="0"/>
              <a:t> (</a:t>
            </a:r>
            <a:r>
              <a:rPr lang="ru-RU" dirty="0" err="1"/>
              <a:t>вазопресин</a:t>
            </a:r>
            <a:r>
              <a:rPr lang="ru-RU" dirty="0"/>
              <a:t> (</a:t>
            </a:r>
            <a:r>
              <a:rPr lang="ru-RU" err="1"/>
              <a:t>антидіуретичний</a:t>
            </a:r>
            <a:r>
              <a:rPr lang="ru-RU"/>
              <a:t> гормон), окситоцин).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4852" y="2538852"/>
            <a:ext cx="135325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200" b="1" cap="all" dirty="0">
                <a:solidFill>
                  <a:schemeClr val="accent1">
                    <a:lumMod val="50000"/>
                  </a:schemeClr>
                </a:solidFill>
              </a:rPr>
              <a:t>Гіпоталамус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169228" y="2552863"/>
            <a:ext cx="1246074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b="1" cap="all" dirty="0">
                <a:solidFill>
                  <a:schemeClr val="accent1">
                    <a:lumMod val="50000"/>
                  </a:schemeClr>
                </a:solidFill>
              </a:rPr>
              <a:t>Гіпофіз</a:t>
            </a:r>
            <a:r>
              <a:rPr lang="uk-UA" dirty="0"/>
              <a:t> 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800307" y="2014925"/>
            <a:ext cx="472204" cy="446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160470" y="1704274"/>
            <a:ext cx="2831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секретує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біологічно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активні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сполуки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 algn="ctr"/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посилюють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навпаки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 algn="ctr"/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пригнічують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секреторну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функцію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917373" y="2915593"/>
            <a:ext cx="358099" cy="413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160470" y="3118331"/>
            <a:ext cx="2831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виробляє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й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виділяє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в кров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тропні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гормони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контролюють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діяльність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інших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ендокринних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залоз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831977" y="1982038"/>
            <a:ext cx="319804" cy="504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906499" y="2923703"/>
            <a:ext cx="337302" cy="405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530867" y="4356400"/>
            <a:ext cx="348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tx1"/>
                </a:solidFill>
              </a:rPr>
              <a:t>Знайдіть</a:t>
            </a:r>
            <a:r>
              <a:rPr lang="ru-RU" sz="1200" dirty="0">
                <a:solidFill>
                  <a:schemeClr val="tx1"/>
                </a:solidFill>
              </a:rPr>
              <a:t> на </a:t>
            </a:r>
            <a:r>
              <a:rPr lang="ru-RU" sz="1200" dirty="0">
                <a:solidFill>
                  <a:schemeClr val="tx1"/>
                </a:solidFill>
                <a:hlinkClick r:id="rId3"/>
              </a:rPr>
              <a:t>мал. 16.1 </a:t>
            </a:r>
            <a:r>
              <a:rPr lang="ru-RU" sz="1200" dirty="0" err="1">
                <a:solidFill>
                  <a:schemeClr val="tx1"/>
                </a:solidFill>
              </a:rPr>
              <a:t>тропні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гормони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</a:p>
          <a:p>
            <a:r>
              <a:rPr lang="ru-RU" sz="1200" dirty="0" err="1">
                <a:solidFill>
                  <a:schemeClr val="tx1"/>
                </a:solidFill>
              </a:rPr>
              <a:t>які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секретує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гіпофіз</a:t>
            </a:r>
            <a:r>
              <a:rPr lang="ru-RU" sz="1200" dirty="0">
                <a:solidFill>
                  <a:schemeClr val="tx1"/>
                </a:solidFill>
              </a:rPr>
              <a:t>, та </a:t>
            </a:r>
            <a:r>
              <a:rPr lang="ru-RU" sz="1200" dirty="0" err="1">
                <a:solidFill>
                  <a:schemeClr val="tx1"/>
                </a:solidFill>
              </a:rPr>
              <a:t>ендокринні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залози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діяльність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яких</a:t>
            </a:r>
            <a:r>
              <a:rPr lang="ru-RU" sz="1200" dirty="0">
                <a:solidFill>
                  <a:schemeClr val="tx1"/>
                </a:solidFill>
              </a:rPr>
              <a:t> вони </a:t>
            </a:r>
            <a:r>
              <a:rPr lang="ru-RU" sz="1200" dirty="0" err="1">
                <a:solidFill>
                  <a:schemeClr val="tx1"/>
                </a:solidFill>
              </a:rPr>
              <a:t>регулюють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7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6499" y="4358654"/>
            <a:ext cx="609201" cy="60182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67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4090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1945</Words>
  <Application>Microsoft Office PowerPoint</Application>
  <PresentationFormat>Екран (16:9)</PresentationFormat>
  <Paragraphs>180</Paragraphs>
  <Slides>17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Alegreya</vt:lpstr>
      <vt:lpstr>Arial</vt:lpstr>
      <vt:lpstr>Wingdings</vt:lpstr>
      <vt:lpstr>Comic Sans MS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Nazar</dc:creator>
  <cp:lastModifiedBy>Ludmila Mialkivska</cp:lastModifiedBy>
  <cp:revision>272</cp:revision>
  <dcterms:modified xsi:type="dcterms:W3CDTF">2025-08-21T08:44:53Z</dcterms:modified>
</cp:coreProperties>
</file>