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4630400" cy="8229600"/>
  <p:notesSz cx="8229600" cy="14630400"/>
  <p:embeddedFontLst>
    <p:embeddedFont>
      <p:font typeface="Nunito Semi Bold"/>
      <p:regular r:id="rId27"/>
    </p:embeddedFont>
    <p:embeddedFont>
      <p:font typeface="Nunito Semi Bold"/>
      <p:regular r:id="rId28"/>
    </p:embeddedFont>
    <p:embeddedFont>
      <p:font typeface="Nunito Semi Bold"/>
      <p:regular r:id="rId29"/>
    </p:embeddedFont>
    <p:embeddedFont>
      <p:font typeface="Nunito Semi Bold"/>
      <p:regular r:id="rId30"/>
    </p:embeddedFont>
    <p:embeddedFont>
      <p:font typeface="PT Sans"/>
      <p:regular r:id="rId31"/>
    </p:embeddedFont>
    <p:embeddedFont>
      <p:font typeface="PT Sans"/>
      <p:regular r:id="rId32"/>
    </p:embeddedFont>
    <p:embeddedFont>
      <p:font typeface="PT Sans"/>
      <p:regular r:id="rId33"/>
    </p:embeddedFont>
    <p:embeddedFont>
      <p:font typeface="PT Sans"/>
      <p:regular r:id="rId3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openxmlformats.org/officeDocument/2006/relationships/font" Target="fonts/font1.fntdata"/><Relationship Id="rId28" Type="http://schemas.openxmlformats.org/officeDocument/2006/relationships/font" Target="fonts/font2.fntdata"/><Relationship Id="rId29" Type="http://schemas.openxmlformats.org/officeDocument/2006/relationships/font" Target="fonts/font3.fntdata"/><Relationship Id="rId30" Type="http://schemas.openxmlformats.org/officeDocument/2006/relationships/font" Target="fonts/font4.fntdata"/><Relationship Id="rId31" Type="http://schemas.openxmlformats.org/officeDocument/2006/relationships/font" Target="fonts/font5.fntdata"/><Relationship Id="rId32" Type="http://schemas.openxmlformats.org/officeDocument/2006/relationships/font" Target="fonts/font6.fntdata"/><Relationship Id="rId33" Type="http://schemas.openxmlformats.org/officeDocument/2006/relationships/font" Target="fonts/font7.fntdata"/><Relationship Id="rId3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9-1.png"/><Relationship Id="rId2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0-1.png"/><Relationship Id="rId2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1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image" Target="../media/image-11-6.png"/><Relationship Id="rId7" Type="http://schemas.openxmlformats.org/officeDocument/2006/relationships/image" Target="../media/image-11-7.svg"/><Relationship Id="rId8" Type="http://schemas.openxmlformats.org/officeDocument/2006/relationships/image" Target="../media/image-11-8.png"/><Relationship Id="rId9" Type="http://schemas.openxmlformats.org/officeDocument/2006/relationships/image" Target="../media/image-11-9.svg"/><Relationship Id="rId10" Type="http://schemas.openxmlformats.org/officeDocument/2006/relationships/slideLayout" Target="../slideLayouts/slideLayout12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image" Target="../media/image-12-8.png"/><Relationship Id="rId9" Type="http://schemas.openxmlformats.org/officeDocument/2006/relationships/image" Target="../media/image-12-9.svg"/><Relationship Id="rId10" Type="http://schemas.openxmlformats.org/officeDocument/2006/relationships/slideLayout" Target="../slideLayouts/slideLayout13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5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6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slideLayout" Target="../slideLayouts/slideLayout17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sv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sv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sv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sv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sv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png"/><Relationship Id="rId18" Type="http://schemas.openxmlformats.org/officeDocument/2006/relationships/image" Target="../media/image-18-18.svg"/><Relationship Id="rId19" Type="http://schemas.openxmlformats.org/officeDocument/2006/relationships/slideLayout" Target="../slideLayouts/slideLayout19.xml"/><Relationship Id="rId2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sv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sv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svg"/><Relationship Id="rId10" Type="http://schemas.openxmlformats.org/officeDocument/2006/relationships/image" Target="../media/image-20-10.png"/><Relationship Id="rId11" Type="http://schemas.openxmlformats.org/officeDocument/2006/relationships/image" Target="../media/image-20-11.png"/><Relationship Id="rId12" Type="http://schemas.openxmlformats.org/officeDocument/2006/relationships/image" Target="../media/image-20-12.svg"/><Relationship Id="rId13" Type="http://schemas.openxmlformats.org/officeDocument/2006/relationships/image" Target="../media/image-20-13.png"/><Relationship Id="rId14" Type="http://schemas.openxmlformats.org/officeDocument/2006/relationships/image" Target="../media/image-20-14.png"/><Relationship Id="rId15" Type="http://schemas.openxmlformats.org/officeDocument/2006/relationships/image" Target="../media/image-20-15.svg"/><Relationship Id="rId16" Type="http://schemas.openxmlformats.org/officeDocument/2006/relationships/image" Target="../media/image-20-16.png"/><Relationship Id="rId17" Type="http://schemas.openxmlformats.org/officeDocument/2006/relationships/image" Target="../media/image-20-17.png"/><Relationship Id="rId18" Type="http://schemas.openxmlformats.org/officeDocument/2006/relationships/image" Target="../media/image-20-18.svg"/><Relationship Id="rId19" Type="http://schemas.openxmlformats.org/officeDocument/2006/relationships/slideLayout" Target="../slideLayouts/slideLayout21.xml"/><Relationship Id="rId20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496264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Геймефікований урок: Правила поведінки в різних ситуаціях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967288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Вітаємо вас у захоплюючій пригоді, де ми разом навчимося правильно поводитися в різних місцях!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7118" y="594836"/>
            <a:ext cx="9942671" cy="636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Привітання та знайомство з героями гри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57118" y="1771769"/>
            <a:ext cx="5785128" cy="381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Познайомтеся з нашими провідниками!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57118" y="2369820"/>
            <a:ext cx="6294239" cy="1038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Сьогодні ви станете справжніми героями пригодницької гри. Разом ми відвідаємо шість різних локацій та навчимося правильно поводитися в кожній з них.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7118" y="3602831"/>
            <a:ext cx="6294239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 правильні відповіді та гарну поведінку ви отримуватимете бали та спеціальні нагороди!</a:t>
            </a:r>
            <a:endParaRPr lang="en-US" sz="17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6663" y="1798796"/>
            <a:ext cx="6294239" cy="62942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43464"/>
            <a:ext cx="1178659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Правила нашої пригоди: як заробляти бали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226231"/>
            <a:ext cx="6357818" cy="2360295"/>
          </a:xfrm>
          <a:prstGeom prst="roundRect">
            <a:avLst>
              <a:gd name="adj" fmla="val 15213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99899" y="2488406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2D4DF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7305" y="2685812"/>
            <a:ext cx="323136" cy="3231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9899" y="3445788"/>
            <a:ext cx="305085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 правильні відповіді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99899" y="3941326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Кожна правильна відповідь = 10 балів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7434858" y="2226231"/>
            <a:ext cx="6357818" cy="2360295"/>
          </a:xfrm>
          <a:prstGeom prst="roundRect">
            <a:avLst>
              <a:gd name="adj" fmla="val 15213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97033" y="2488406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018CE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439" y="2685812"/>
            <a:ext cx="323136" cy="32313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97033" y="344578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 гарну поведінку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7697033" y="3941326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Ввічливість та допомога = 15 балів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837724" y="4825841"/>
            <a:ext cx="6357818" cy="2360295"/>
          </a:xfrm>
          <a:prstGeom prst="roundRect">
            <a:avLst>
              <a:gd name="adj" fmla="val 15213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099899" y="5088017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DA33BF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97305" y="5285423"/>
            <a:ext cx="323136" cy="32313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99899" y="6045398"/>
            <a:ext cx="303537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 виконання завдань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1099899" y="6540937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Успішне проходження квесту = 20 балів</a:t>
            </a:r>
            <a:endParaRPr lang="en-US" sz="1850" dirty="0"/>
          </a:p>
        </p:txBody>
      </p:sp>
      <p:sp>
        <p:nvSpPr>
          <p:cNvPr id="18" name="Shape 13"/>
          <p:cNvSpPr/>
          <p:nvPr/>
        </p:nvSpPr>
        <p:spPr>
          <a:xfrm>
            <a:off x="7434858" y="4825841"/>
            <a:ext cx="6357818" cy="2360295"/>
          </a:xfrm>
          <a:prstGeom prst="roundRect">
            <a:avLst>
              <a:gd name="adj" fmla="val 15213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697033" y="5088017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2D4DF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94439" y="5285423"/>
            <a:ext cx="323136" cy="32313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97033" y="604539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 командну роботу</a:t>
            </a:r>
            <a:endParaRPr lang="en-US" sz="2200" dirty="0"/>
          </a:p>
        </p:txBody>
      </p:sp>
      <p:sp>
        <p:nvSpPr>
          <p:cNvPr id="22" name="Text 16"/>
          <p:cNvSpPr/>
          <p:nvPr/>
        </p:nvSpPr>
        <p:spPr>
          <a:xfrm>
            <a:off x="7697033" y="6540937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Співпраця з друзями = 25 балів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11894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Перша локація: Вдома з родиною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2885956"/>
            <a:ext cx="7468553" cy="2184202"/>
          </a:xfrm>
          <a:prstGeom prst="roundRect">
            <a:avLst>
              <a:gd name="adj" fmla="val 16439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7519" y="3155752"/>
            <a:ext cx="28374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Чому дім особливий?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107519" y="3651290"/>
            <a:ext cx="692896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Вдома ми проводимо багато часу з рідними людьми. Тут важливо бути ввічливими, допомагати батькам та поважати всіх членів родини.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837724" y="5309473"/>
            <a:ext cx="7468553" cy="1801177"/>
          </a:xfrm>
          <a:prstGeom prst="roundRect">
            <a:avLst>
              <a:gd name="adj" fmla="val 19935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018C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07519" y="557926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Наше завдання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107519" y="6074807"/>
            <a:ext cx="692896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Давайте навчимося правильно поводитися за столом та допомагати у домашніх справах!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597223"/>
            <a:ext cx="1110674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Міні-гра: Допоможи мамі накрити на стіл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779990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01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37724" y="3156347"/>
            <a:ext cx="6357818" cy="30480"/>
          </a:xfrm>
          <a:prstGeom prst="rect">
            <a:avLst/>
          </a:prstGeom>
          <a:solidFill>
            <a:srgbClr val="2D4DF2"/>
          </a:solidFill>
          <a:ln/>
        </p:spPr>
      </p:sp>
      <p:sp>
        <p:nvSpPr>
          <p:cNvPr id="5" name="Text 3"/>
          <p:cNvSpPr/>
          <p:nvPr/>
        </p:nvSpPr>
        <p:spPr>
          <a:xfrm>
            <a:off x="837724" y="333696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Помий руки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37724" y="3832503"/>
            <a:ext cx="635781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Перед тим як допомагати на кухні, обов'язково вимий руки з милом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434858" y="2779990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02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7434858" y="3156347"/>
            <a:ext cx="6357818" cy="30480"/>
          </a:xfrm>
          <a:prstGeom prst="rect">
            <a:avLst/>
          </a:prstGeom>
          <a:solidFill>
            <a:srgbClr val="018CE1"/>
          </a:solidFill>
          <a:ln/>
        </p:spPr>
      </p:sp>
      <p:sp>
        <p:nvSpPr>
          <p:cNvPr id="9" name="Text 7"/>
          <p:cNvSpPr/>
          <p:nvPr/>
        </p:nvSpPr>
        <p:spPr>
          <a:xfrm>
            <a:off x="7434858" y="333696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Постав тарілки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434858" y="3832503"/>
            <a:ext cx="635781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Акуратно розстав тарілки для кожного члена родини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37724" y="5017294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03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837724" y="5393650"/>
            <a:ext cx="6357818" cy="30480"/>
          </a:xfrm>
          <a:prstGeom prst="rect">
            <a:avLst/>
          </a:prstGeom>
          <a:solidFill>
            <a:srgbClr val="DA33BF"/>
          </a:solidFill>
          <a:ln/>
        </p:spPr>
      </p:sp>
      <p:sp>
        <p:nvSpPr>
          <p:cNvPr id="13" name="Text 11"/>
          <p:cNvSpPr/>
          <p:nvPr/>
        </p:nvSpPr>
        <p:spPr>
          <a:xfrm>
            <a:off x="837724" y="5574268"/>
            <a:ext cx="357997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Розклади столові прибори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37724" y="6069806"/>
            <a:ext cx="635781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Виделка - зліва, ніж та ложка - справа від тарілки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434858" y="5017294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04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7434858" y="5393650"/>
            <a:ext cx="6357818" cy="30480"/>
          </a:xfrm>
          <a:prstGeom prst="rect">
            <a:avLst/>
          </a:prstGeom>
          <a:solidFill>
            <a:srgbClr val="2D4DF2"/>
          </a:solidFill>
          <a:ln/>
        </p:spPr>
      </p:sp>
      <p:sp>
        <p:nvSpPr>
          <p:cNvPr id="17" name="Text 15"/>
          <p:cNvSpPr/>
          <p:nvPr/>
        </p:nvSpPr>
        <p:spPr>
          <a:xfrm>
            <a:off x="7434858" y="5574268"/>
            <a:ext cx="344936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Принеси хліб та серветки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434858" y="6069806"/>
            <a:ext cx="635781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 забудь про серветки - вони завжди потрібні за столом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98327"/>
            <a:ext cx="833770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Правила ввічливості за столом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724" y="2230517"/>
            <a:ext cx="4831556" cy="483155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60783" y="2357616"/>
            <a:ext cx="119658" cy="119658"/>
          </a:xfrm>
          <a:prstGeom prst="roundRect">
            <a:avLst>
              <a:gd name="adj" fmla="val 382089"/>
            </a:avLst>
          </a:prstGeom>
          <a:solidFill>
            <a:srgbClr val="2D4DF2"/>
          </a:solidFill>
          <a:ln/>
        </p:spPr>
      </p:sp>
      <p:sp>
        <p:nvSpPr>
          <p:cNvPr id="5" name="Text 2"/>
          <p:cNvSpPr/>
          <p:nvPr/>
        </p:nvSpPr>
        <p:spPr>
          <a:xfrm>
            <a:off x="6619756" y="223051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Перед їжею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619756" y="2821781"/>
            <a:ext cx="326112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Скажи "Смачного!" всім присутнім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180082" y="2357616"/>
            <a:ext cx="119658" cy="119658"/>
          </a:xfrm>
          <a:prstGeom prst="roundRect">
            <a:avLst>
              <a:gd name="adj" fmla="val 382089"/>
            </a:avLst>
          </a:prstGeom>
          <a:solidFill>
            <a:srgbClr val="018CE1"/>
          </a:solidFill>
          <a:ln/>
        </p:spPr>
      </p:sp>
      <p:sp>
        <p:nvSpPr>
          <p:cNvPr id="8" name="Text 5"/>
          <p:cNvSpPr/>
          <p:nvPr/>
        </p:nvSpPr>
        <p:spPr>
          <a:xfrm>
            <a:off x="10539055" y="223051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Під час їжі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539055" y="2821781"/>
            <a:ext cx="326112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Їж акуратно, не розмовляй з повним ротом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260783" y="4193679"/>
            <a:ext cx="119658" cy="119658"/>
          </a:xfrm>
          <a:prstGeom prst="roundRect">
            <a:avLst>
              <a:gd name="adj" fmla="val 382089"/>
            </a:avLst>
          </a:prstGeom>
          <a:solidFill>
            <a:srgbClr val="DA33BF"/>
          </a:solidFill>
          <a:ln/>
        </p:spPr>
      </p:sp>
      <p:sp>
        <p:nvSpPr>
          <p:cNvPr id="11" name="Text 8"/>
          <p:cNvSpPr/>
          <p:nvPr/>
        </p:nvSpPr>
        <p:spPr>
          <a:xfrm>
            <a:off x="6619756" y="406658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Після їжі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619756" y="4657844"/>
            <a:ext cx="718042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Скажи "Дякую" і прибери свою тарілку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8429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Друга локація: У школі з друзями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2751296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Школа - це місце, де ми вчимося, спілкуємося з друзями та вчителями. Тут важливо дотримуватися особливих правил, щоб усім було комфортно навчатися разом.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837724" y="4169569"/>
            <a:ext cx="7468553" cy="1418153"/>
          </a:xfrm>
          <a:prstGeom prst="roundRect">
            <a:avLst>
              <a:gd name="adj" fmla="val 10317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2D4DF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07244" y="4169569"/>
            <a:ext cx="121920" cy="1418153"/>
          </a:xfrm>
          <a:prstGeom prst="roundRect">
            <a:avLst>
              <a:gd name="adj" fmla="val 294514"/>
            </a:avLst>
          </a:prstGeom>
          <a:solidFill>
            <a:srgbClr val="2D4DF2"/>
          </a:solidFill>
          <a:ln/>
        </p:spPr>
      </p:sp>
      <p:sp>
        <p:nvSpPr>
          <p:cNvPr id="7" name="Text 4"/>
          <p:cNvSpPr/>
          <p:nvPr/>
        </p:nvSpPr>
        <p:spPr>
          <a:xfrm>
            <a:off x="1198959" y="443936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На уроці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198959" y="4934903"/>
            <a:ext cx="683752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Слухай вчителя, піднімай руку перед відповіддю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837724" y="5827038"/>
            <a:ext cx="7468553" cy="1418153"/>
          </a:xfrm>
          <a:prstGeom prst="roundRect">
            <a:avLst>
              <a:gd name="adj" fmla="val 10317"/>
            </a:avLst>
          </a:prstGeom>
          <a:solidFill>
            <a:srgbClr val="F3F3FF">
              <a:alpha val="75000"/>
            </a:srgbClr>
          </a:solidFill>
          <a:ln w="30480">
            <a:solidFill>
              <a:srgbClr val="018CE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07244" y="5827038"/>
            <a:ext cx="121920" cy="1418153"/>
          </a:xfrm>
          <a:prstGeom prst="roundRect">
            <a:avLst>
              <a:gd name="adj" fmla="val 294514"/>
            </a:avLst>
          </a:prstGeom>
          <a:solidFill>
            <a:srgbClr val="018CE1"/>
          </a:solidFill>
          <a:ln/>
        </p:spPr>
      </p:sp>
      <p:sp>
        <p:nvSpPr>
          <p:cNvPr id="11" name="Text 8"/>
          <p:cNvSpPr/>
          <p:nvPr/>
        </p:nvSpPr>
        <p:spPr>
          <a:xfrm>
            <a:off x="1198959" y="609683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На перерві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198959" y="6592372"/>
            <a:ext cx="683752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Граї дружно, не штовхайся, не кричи у коридорах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772966"/>
            <a:ext cx="1167955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Квест: Знайди правильну поведінку в класі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41950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Підніми руку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690586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Хочеш відповісти? Підніми руку і зачекай, поки вчитель тебе запитає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5255776" y="41950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Слухай уважно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255776" y="4690586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Уважно слухай пояснення вчителя - так ти краще все зрозумієш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673828" y="41950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Допомагай друзям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673828" y="4690586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Якщо хтось не зрозумів - допоможи йому після уроку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677841"/>
            <a:ext cx="70040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Як поводитися на перерві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4740831"/>
            <a:ext cx="6357818" cy="2803088"/>
          </a:xfrm>
          <a:prstGeom prst="roundRect">
            <a:avLst>
              <a:gd name="adj" fmla="val 12810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9899" y="500300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✓ Можна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99899" y="5498544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Гратися в спокійні ігри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99899" y="5965269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Спілкуватися з друзями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99899" y="6431994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Поїсти принесену їжу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99899" y="6898719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Підготуватися до наступного уроку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7434858" y="4740831"/>
            <a:ext cx="6357818" cy="2803088"/>
          </a:xfrm>
          <a:prstGeom prst="roundRect">
            <a:avLst>
              <a:gd name="adj" fmla="val 12810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97033" y="500300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✗ Не можна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697033" y="5498544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Бігати коридорами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697033" y="5965269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Кричати і заважати іншим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7697033" y="6431994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Штовхатися і битися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7697033" y="6898719"/>
            <a:ext cx="583346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Псувати шкільне майно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052751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Третя локація: На вулиці міста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683097" y="3088958"/>
            <a:ext cx="7109579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Вулиця - це місце, де потрібно бути особливо уважним і обережним. Дотримання правил на вулиці допоможе тобі залишатися в безпеці!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6324124" y="2819757"/>
            <a:ext cx="30480" cy="1687473"/>
          </a:xfrm>
          <a:prstGeom prst="rect">
            <a:avLst/>
          </a:prstGeom>
          <a:solidFill>
            <a:srgbClr val="2D4DF2"/>
          </a:solidFill>
          <a:ln/>
        </p:spPr>
      </p:sp>
      <p:sp>
        <p:nvSpPr>
          <p:cNvPr id="6" name="Shape 3"/>
          <p:cNvSpPr/>
          <p:nvPr/>
        </p:nvSpPr>
        <p:spPr>
          <a:xfrm>
            <a:off x="6324124" y="4776430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24374" y="4834414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101959" y="485870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Будь уважним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01959" y="5354241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Завжди дивися по сторонах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6216015"/>
            <a:ext cx="538520" cy="538520"/>
          </a:xfrm>
          <a:prstGeom prst="roundRect">
            <a:avLst>
              <a:gd name="adj" fmla="val 66677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24374" y="6273998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7101959" y="629828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Дотримуйся правил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01959" y="6793825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Переходь дорогу тільки на зелене світло</a:t>
            </a:r>
            <a:endParaRPr lang="en-US" sz="1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31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8752" y="567571"/>
            <a:ext cx="7699296" cy="1213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Пригода: Переходимо дорогу безпечно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415207" y="2400657"/>
            <a:ext cx="206335" cy="928807"/>
          </a:xfrm>
          <a:prstGeom prst="roundRect">
            <a:avLst>
              <a:gd name="adj" fmla="val 150059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08752" y="2265164"/>
            <a:ext cx="619244" cy="619244"/>
          </a:xfrm>
          <a:prstGeom prst="roundRect">
            <a:avLst>
              <a:gd name="adj" fmla="val 7383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3533" y="2420064"/>
            <a:ext cx="309562" cy="3095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034332" y="2297430"/>
            <a:ext cx="2428399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Зупинись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7034332" y="2724864"/>
            <a:ext cx="6873716" cy="330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Підійди до переходу і зупинись на тротуарі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6724769" y="3845481"/>
            <a:ext cx="206335" cy="928807"/>
          </a:xfrm>
          <a:prstGeom prst="roundRect">
            <a:avLst>
              <a:gd name="adj" fmla="val 150059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6518315" y="3709988"/>
            <a:ext cx="619244" cy="619244"/>
          </a:xfrm>
          <a:prstGeom prst="roundRect">
            <a:avLst>
              <a:gd name="adj" fmla="val 73832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73096" y="3864888"/>
            <a:ext cx="309562" cy="3095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343894" y="3742253"/>
            <a:ext cx="2428399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Подивись</a:t>
            </a:r>
            <a:endParaRPr lang="en-US" sz="1900" dirty="0"/>
          </a:p>
        </p:txBody>
      </p:sp>
      <p:sp>
        <p:nvSpPr>
          <p:cNvPr id="13" name="Text 8"/>
          <p:cNvSpPr/>
          <p:nvPr/>
        </p:nvSpPr>
        <p:spPr>
          <a:xfrm>
            <a:off x="7343894" y="4169688"/>
            <a:ext cx="6564154" cy="330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Спочатку подивись ліворуч, потім праворуч, потім знову ліворуч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7034451" y="5290304"/>
            <a:ext cx="206335" cy="928807"/>
          </a:xfrm>
          <a:prstGeom prst="roundRect">
            <a:avLst>
              <a:gd name="adj" fmla="val 150059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827996" y="5154811"/>
            <a:ext cx="619244" cy="619244"/>
          </a:xfrm>
          <a:prstGeom prst="roundRect">
            <a:avLst>
              <a:gd name="adj" fmla="val 73832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82778" y="5309711"/>
            <a:ext cx="309562" cy="30956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653576" y="5187077"/>
            <a:ext cx="2428399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Послухай</a:t>
            </a:r>
            <a:endParaRPr lang="en-US" sz="1900" dirty="0"/>
          </a:p>
        </p:txBody>
      </p:sp>
      <p:sp>
        <p:nvSpPr>
          <p:cNvPr id="18" name="Text 12"/>
          <p:cNvSpPr/>
          <p:nvPr/>
        </p:nvSpPr>
        <p:spPr>
          <a:xfrm>
            <a:off x="7653576" y="5614511"/>
            <a:ext cx="6254472" cy="330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Переконайся, що не чути звуків машин, що наближаються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7344013" y="6735127"/>
            <a:ext cx="206335" cy="928807"/>
          </a:xfrm>
          <a:prstGeom prst="roundRect">
            <a:avLst>
              <a:gd name="adj" fmla="val 150059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137559" y="6599634"/>
            <a:ext cx="619244" cy="619244"/>
          </a:xfrm>
          <a:prstGeom prst="roundRect">
            <a:avLst>
              <a:gd name="adj" fmla="val 73832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92340" y="6754535"/>
            <a:ext cx="309562" cy="309563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963138" y="6631900"/>
            <a:ext cx="2428399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Йди швидко</a:t>
            </a:r>
            <a:endParaRPr lang="en-US" sz="1900" dirty="0"/>
          </a:p>
        </p:txBody>
      </p:sp>
      <p:sp>
        <p:nvSpPr>
          <p:cNvPr id="23" name="Text 16"/>
          <p:cNvSpPr/>
          <p:nvPr/>
        </p:nvSpPr>
        <p:spPr>
          <a:xfrm>
            <a:off x="7963138" y="7059335"/>
            <a:ext cx="5944910" cy="330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Переходь дорогу швидким кроком, але не біжи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7118" y="594836"/>
            <a:ext cx="11515963" cy="636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Правила поведінки в громадському транспорті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118" y="1798796"/>
            <a:ext cx="6294239" cy="629423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7744" y="1805464"/>
            <a:ext cx="324445" cy="3244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89727" y="1798796"/>
            <a:ext cx="2545199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 вході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8289727" y="2333268"/>
            <a:ext cx="5591175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Пропусти тих, хто виходить, потім заходь сам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7744" y="3118723"/>
            <a:ext cx="324445" cy="32444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89727" y="3112056"/>
            <a:ext cx="2545199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 салоні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8289727" y="3646527"/>
            <a:ext cx="5591175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Поступись місцем людям похилого віку та вагітним жінкам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67744" y="4431983"/>
            <a:ext cx="324445" cy="32444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89727" y="4425315"/>
            <a:ext cx="2545199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Під час поїздки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8289727" y="4959787"/>
            <a:ext cx="5591175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Тримайся за поручні, не кричи, не їж і не смітіти</a:t>
            </a:r>
            <a:endParaRPr lang="en-US" sz="17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67744" y="5745242"/>
            <a:ext cx="324445" cy="32444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289727" y="5738574"/>
            <a:ext cx="2545199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 виході</a:t>
            </a:r>
            <a:endParaRPr lang="en-US" sz="2000" dirty="0"/>
          </a:p>
        </p:txBody>
      </p:sp>
      <p:sp>
        <p:nvSpPr>
          <p:cNvPr id="15" name="Text 8"/>
          <p:cNvSpPr/>
          <p:nvPr/>
        </p:nvSpPr>
        <p:spPr>
          <a:xfrm>
            <a:off x="8289727" y="6273046"/>
            <a:ext cx="5591175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Заздалегідь готуйся до виходу, попередь людей "Вибачте, дозвольте"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0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3914" y="655201"/>
            <a:ext cx="7476173" cy="1401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Четверта локація: У магазині з батьками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3914" y="2771418"/>
            <a:ext cx="3618905" cy="2470071"/>
          </a:xfrm>
          <a:prstGeom prst="roundRect">
            <a:avLst>
              <a:gd name="adj" fmla="val 5923"/>
            </a:avLst>
          </a:prstGeom>
          <a:solidFill>
            <a:srgbClr val="F3F3FF">
              <a:alpha val="75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833914" y="2740938"/>
            <a:ext cx="3618905" cy="121920"/>
          </a:xfrm>
          <a:prstGeom prst="roundRect">
            <a:avLst>
              <a:gd name="adj" fmla="val 293157"/>
            </a:avLst>
          </a:prstGeom>
          <a:solidFill>
            <a:srgbClr val="2D4DF2"/>
          </a:solidFill>
          <a:ln/>
        </p:spPr>
      </p:sp>
      <p:sp>
        <p:nvSpPr>
          <p:cNvPr id="6" name="Shape 3"/>
          <p:cNvSpPr/>
          <p:nvPr/>
        </p:nvSpPr>
        <p:spPr>
          <a:xfrm>
            <a:off x="2285940" y="2414111"/>
            <a:ext cx="714732" cy="714732"/>
          </a:xfrm>
          <a:prstGeom prst="roundRect">
            <a:avLst>
              <a:gd name="adj" fmla="val 127936"/>
            </a:avLst>
          </a:prstGeom>
          <a:solidFill>
            <a:srgbClr val="2D4DF2"/>
          </a:solidFill>
          <a:ln/>
        </p:spPr>
      </p:sp>
      <p:sp>
        <p:nvSpPr>
          <p:cNvPr id="7" name="Text 4"/>
          <p:cNvSpPr/>
          <p:nvPr/>
        </p:nvSpPr>
        <p:spPr>
          <a:xfrm>
            <a:off x="2500372" y="2592824"/>
            <a:ext cx="285869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1102638" y="3367088"/>
            <a:ext cx="2990374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Не відходь від батьків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102638" y="3860244"/>
            <a:ext cx="3081457" cy="762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Завжди залишайся поруч з мамою чи татом у магазині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4691063" y="2771418"/>
            <a:ext cx="3619024" cy="2470071"/>
          </a:xfrm>
          <a:prstGeom prst="roundRect">
            <a:avLst>
              <a:gd name="adj" fmla="val 5923"/>
            </a:avLst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4691063" y="2740938"/>
            <a:ext cx="3619024" cy="121920"/>
          </a:xfrm>
          <a:prstGeom prst="roundRect">
            <a:avLst>
              <a:gd name="adj" fmla="val 293157"/>
            </a:avLst>
          </a:prstGeom>
          <a:solidFill>
            <a:srgbClr val="018CE1"/>
          </a:solidFill>
          <a:ln/>
        </p:spPr>
      </p:sp>
      <p:sp>
        <p:nvSpPr>
          <p:cNvPr id="12" name="Shape 9"/>
          <p:cNvSpPr/>
          <p:nvPr/>
        </p:nvSpPr>
        <p:spPr>
          <a:xfrm>
            <a:off x="6143208" y="2414111"/>
            <a:ext cx="714732" cy="714732"/>
          </a:xfrm>
          <a:prstGeom prst="roundRect">
            <a:avLst>
              <a:gd name="adj" fmla="val 127936"/>
            </a:avLst>
          </a:prstGeom>
          <a:solidFill>
            <a:srgbClr val="2D4DF2"/>
          </a:solidFill>
          <a:ln/>
        </p:spPr>
      </p:sp>
      <p:sp>
        <p:nvSpPr>
          <p:cNvPr id="13" name="Text 10"/>
          <p:cNvSpPr/>
          <p:nvPr/>
        </p:nvSpPr>
        <p:spPr>
          <a:xfrm>
            <a:off x="6357640" y="2592824"/>
            <a:ext cx="285869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4959787" y="3367088"/>
            <a:ext cx="3081576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Не чіпай товари без дозволу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959787" y="4210526"/>
            <a:ext cx="3081576" cy="762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Запитай дозволу, перш ніж взяти щось з полиці</a:t>
            </a:r>
            <a:endParaRPr lang="en-US" sz="1850" dirty="0"/>
          </a:p>
        </p:txBody>
      </p:sp>
      <p:sp>
        <p:nvSpPr>
          <p:cNvPr id="16" name="Shape 13"/>
          <p:cNvSpPr/>
          <p:nvPr/>
        </p:nvSpPr>
        <p:spPr>
          <a:xfrm>
            <a:off x="833914" y="5837039"/>
            <a:ext cx="7476173" cy="1738670"/>
          </a:xfrm>
          <a:prstGeom prst="roundRect">
            <a:avLst>
              <a:gd name="adj" fmla="val 8415"/>
            </a:avLst>
          </a:prstGeom>
          <a:solidFill>
            <a:srgbClr val="F3F3FF">
              <a:alpha val="7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833914" y="5806559"/>
            <a:ext cx="7476173" cy="121920"/>
          </a:xfrm>
          <a:prstGeom prst="roundRect">
            <a:avLst>
              <a:gd name="adj" fmla="val 293157"/>
            </a:avLst>
          </a:prstGeom>
          <a:solidFill>
            <a:srgbClr val="DA33BF"/>
          </a:solidFill>
          <a:ln/>
        </p:spPr>
      </p:sp>
      <p:sp>
        <p:nvSpPr>
          <p:cNvPr id="18" name="Shape 15"/>
          <p:cNvSpPr/>
          <p:nvPr/>
        </p:nvSpPr>
        <p:spPr>
          <a:xfrm>
            <a:off x="4214634" y="5479733"/>
            <a:ext cx="714732" cy="714732"/>
          </a:xfrm>
          <a:prstGeom prst="roundRect">
            <a:avLst>
              <a:gd name="adj" fmla="val 127936"/>
            </a:avLst>
          </a:prstGeom>
          <a:solidFill>
            <a:srgbClr val="2D4DF2"/>
          </a:solidFill>
          <a:ln/>
        </p:spPr>
      </p:sp>
      <p:sp>
        <p:nvSpPr>
          <p:cNvPr id="19" name="Text 16"/>
          <p:cNvSpPr/>
          <p:nvPr/>
        </p:nvSpPr>
        <p:spPr>
          <a:xfrm>
            <a:off x="4429065" y="5658445"/>
            <a:ext cx="285869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250" dirty="0"/>
          </a:p>
        </p:txBody>
      </p:sp>
      <p:sp>
        <p:nvSpPr>
          <p:cNvPr id="20" name="Text 17"/>
          <p:cNvSpPr/>
          <p:nvPr/>
        </p:nvSpPr>
        <p:spPr>
          <a:xfrm>
            <a:off x="1102638" y="6432709"/>
            <a:ext cx="2803208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Не кричи і не бігай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1102638" y="6925866"/>
            <a:ext cx="6938724" cy="381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 магазині багато людей - поводься спокійно</a:t>
            </a:r>
            <a:endParaRPr lang="en-US" sz="1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4825" y="396597"/>
            <a:ext cx="5476161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Рольова гра: Ввічливий покупець</a:t>
            </a:r>
            <a:endParaRPr lang="en-US" sz="2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25" y="1109186"/>
            <a:ext cx="4540210" cy="5768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9010" y="1830229"/>
            <a:ext cx="1696879" cy="212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Привітайся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49010" y="2128718"/>
            <a:ext cx="4251841" cy="23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Скажи "Добрий день" продавцю</a:t>
            </a:r>
            <a:endParaRPr lang="en-US" sz="1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035" y="1109186"/>
            <a:ext cx="4540210" cy="5768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189220" y="1830229"/>
            <a:ext cx="1696879" cy="212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Попроси ввічливо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5189220" y="2128718"/>
            <a:ext cx="4251841" cy="23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"Будь ласка, дайте мені..."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246" y="1109186"/>
            <a:ext cx="4540329" cy="5768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29430" y="1830229"/>
            <a:ext cx="1696879" cy="212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Подякуй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9729430" y="2128718"/>
            <a:ext cx="4251960" cy="23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"Дякую" і "До побачення"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504825" y="2809875"/>
            <a:ext cx="2036326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Чарівні слова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504825" y="3208496"/>
            <a:ext cx="6634401" cy="23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Будь ласка</a:t>
            </a:r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- коли щось просиш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4825" y="3489603"/>
            <a:ext cx="6634401" cy="23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Дякую</a:t>
            </a:r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- коли отримав допомогу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504825" y="3770709"/>
            <a:ext cx="6634401" cy="23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Вибачте</a:t>
            </a:r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- якщо завадив комусь</a:t>
            </a:r>
            <a:endParaRPr lang="en-US" sz="11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794" y="2827853"/>
            <a:ext cx="6634401" cy="663440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668792"/>
            <a:ext cx="840986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П'ята локація: В гостях у бабусі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731782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Відвідування бабусі та дідуся - це особлива радість! Вони завжди раді тебе бачити, тому важливо показати їм свою любов та повагу.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837724" y="5767030"/>
            <a:ext cx="4158734" cy="1785938"/>
          </a:xfrm>
          <a:prstGeom prst="roundRect">
            <a:avLst>
              <a:gd name="adj" fmla="val 32169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99899" y="6029206"/>
            <a:ext cx="307169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Привітайся з обіймами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99899" y="6524744"/>
            <a:ext cx="36343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Обійми бабусю і дідуся, скажи як ти скучив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5235773" y="5767030"/>
            <a:ext cx="4158734" cy="1785938"/>
          </a:xfrm>
          <a:prstGeom prst="roundRect">
            <a:avLst>
              <a:gd name="adj" fmla="val 32169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97949" y="6029206"/>
            <a:ext cx="337708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Розкажи про свої справи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497949" y="6524744"/>
            <a:ext cx="36343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Поділися новинами зі школи та своїми успіхами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9633823" y="5767030"/>
            <a:ext cx="4158853" cy="1785938"/>
          </a:xfrm>
          <a:prstGeom prst="roundRect">
            <a:avLst>
              <a:gd name="adj" fmla="val 32169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95999" y="6029206"/>
            <a:ext cx="300835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Запропонуй допомогу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9895999" y="6524744"/>
            <a:ext cx="363450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Спитай, чим ти можеш допомогти</a:t>
            </a:r>
            <a:endParaRPr lang="en-US" sz="1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217063"/>
            <a:ext cx="779371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Завдання: Поважай старших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7724" y="3399830"/>
            <a:ext cx="718066" cy="71806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54994" y="36017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Слухай уважно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854994" y="4097298"/>
            <a:ext cx="3101578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Коли старші люди розповідають тобі щось, уважно слухай і не перебивай. Їхні історії дуже цікаві та повчальні!</a:t>
            </a:r>
            <a:endParaRPr lang="en-US" sz="18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5776" y="3399830"/>
            <a:ext cx="718066" cy="7180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73046" y="3601760"/>
            <a:ext cx="310157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Допомагай без прохання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6273046" y="4449247"/>
            <a:ext cx="310157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Бачиш, що бабусі важко щось підняти? Допоможи їй! Не чекай, поки тебе попросять.</a:t>
            </a:r>
            <a:endParaRPr lang="en-US" sz="1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3828" y="3399830"/>
            <a:ext cx="718066" cy="7180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691098" y="36017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Телефонуй частіше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691098" y="4097298"/>
            <a:ext cx="3101578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Старші люди дуже радіють, коли їм телефонують. Зателефонуй бабусі просто так, щоб сказати "Люблю"!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3523" y="807482"/>
            <a:ext cx="7549753" cy="1339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Шоста локація: На дитячому майданчику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6283523" y="2716530"/>
            <a:ext cx="3091696" cy="803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Правила дружньої гри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283523" y="3748207"/>
            <a:ext cx="3091696" cy="1821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Дитячий майданчик - це місце веселощів та нових друзів. Тут ми граємось разом, діляться іграшками та дотримуємось правил безпеки.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9938623" y="2865953"/>
            <a:ext cx="113824" cy="113824"/>
          </a:xfrm>
          <a:prstGeom prst="roundRect">
            <a:avLst>
              <a:gd name="adj" fmla="val 401673"/>
            </a:avLst>
          </a:prstGeom>
          <a:solidFill>
            <a:srgbClr val="2D4DF2"/>
          </a:solidFill>
          <a:ln/>
        </p:spPr>
      </p:sp>
      <p:sp>
        <p:nvSpPr>
          <p:cNvPr id="7" name="Text 4"/>
          <p:cNvSpPr/>
          <p:nvPr/>
        </p:nvSpPr>
        <p:spPr>
          <a:xfrm>
            <a:off x="10280213" y="2744986"/>
            <a:ext cx="267974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Черговість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0280213" y="3307675"/>
            <a:ext cx="3560564" cy="7286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Дай покататися на гойдалці іншим дітям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9938623" y="4612838"/>
            <a:ext cx="113824" cy="113824"/>
          </a:xfrm>
          <a:prstGeom prst="roundRect">
            <a:avLst>
              <a:gd name="adj" fmla="val 401673"/>
            </a:avLst>
          </a:prstGeom>
          <a:solidFill>
            <a:srgbClr val="018CE1"/>
          </a:solidFill>
          <a:ln/>
        </p:spPr>
      </p:sp>
      <p:sp>
        <p:nvSpPr>
          <p:cNvPr id="10" name="Text 7"/>
          <p:cNvSpPr/>
          <p:nvPr/>
        </p:nvSpPr>
        <p:spPr>
          <a:xfrm>
            <a:off x="10280213" y="4491871"/>
            <a:ext cx="267974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Безпека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0280213" y="5054560"/>
            <a:ext cx="3560564" cy="7286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 штовхай інших, не кидайся піском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938623" y="6359723"/>
            <a:ext cx="113824" cy="113824"/>
          </a:xfrm>
          <a:prstGeom prst="roundRect">
            <a:avLst>
              <a:gd name="adj" fmla="val 401673"/>
            </a:avLst>
          </a:prstGeom>
          <a:solidFill>
            <a:srgbClr val="DA33BF"/>
          </a:solidFill>
          <a:ln/>
        </p:spPr>
      </p:sp>
      <p:sp>
        <p:nvSpPr>
          <p:cNvPr id="13" name="Text 10"/>
          <p:cNvSpPr/>
          <p:nvPr/>
        </p:nvSpPr>
        <p:spPr>
          <a:xfrm>
            <a:off x="10280213" y="6238756"/>
            <a:ext cx="267974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Дружба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0280213" y="6801445"/>
            <a:ext cx="3560564" cy="364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Запроси нових дітей гратися разом</a:t>
            </a:r>
            <a:endParaRPr lang="en-US" sz="1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994719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Командна гра: Граємо разом дружно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231946" y="250817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Ділися іграшками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003709"/>
            <a:ext cx="421040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Діли свої іграшки з іншими - так веселіше!</a:t>
            </a:r>
            <a:endParaRPr lang="en-US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2963" y="3526631"/>
            <a:ext cx="336590" cy="3365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82269" y="26996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Грай чесно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582269" y="3195161"/>
            <a:ext cx="421040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Дотримуйся правил гри і не хитруй</a:t>
            </a:r>
            <a:endParaRPr lang="en-US" sz="1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30609" y="3526631"/>
            <a:ext cx="336590" cy="33659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61019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Запрошуй всіх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61019" y="4762381"/>
            <a:ext cx="373165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Нехай усі діти зможуть погратися разом</a:t>
            </a:r>
            <a:endParaRPr lang="en-US" sz="18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14373" y="4537829"/>
            <a:ext cx="336590" cy="33659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582269" y="602551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Чекай свою чергу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582269" y="6521053"/>
            <a:ext cx="421040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Якщо когось багато, терплячо почекай</a:t>
            </a:r>
            <a:endParaRPr lang="en-US" sz="18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30609" y="5548908"/>
            <a:ext cx="336590" cy="33659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231946" y="602551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Радій за інших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837724" y="6521053"/>
            <a:ext cx="421040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Якщо хтось виграв - привітай його</a:t>
            </a:r>
            <a:endParaRPr lang="en-US" sz="18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62963" y="5548908"/>
            <a:ext cx="336590" cy="336590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753195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Допомагай</a:t>
            </a:r>
            <a:endParaRPr lang="en-US" sz="2200" dirty="0"/>
          </a:p>
        </p:txBody>
      </p:sp>
      <p:sp>
        <p:nvSpPr>
          <p:cNvPr id="24" name="Text 12"/>
          <p:cNvSpPr/>
          <p:nvPr/>
        </p:nvSpPr>
        <p:spPr>
          <a:xfrm>
            <a:off x="837724" y="4762381"/>
            <a:ext cx="373165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Якщо хтось впав - допоможи підвестися</a:t>
            </a:r>
            <a:endParaRPr lang="en-US" sz="18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79200" y="4537829"/>
            <a:ext cx="336590" cy="3365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28067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Підрахунок балів та нагородження переможців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2614732"/>
            <a:ext cx="22900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6200"/>
              </a:lnSpc>
              <a:buNone/>
            </a:pPr>
            <a:r>
              <a:rPr lang="en-US" sz="6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100+</a:t>
            </a:r>
            <a:endParaRPr lang="en-US" sz="6200" dirty="0"/>
          </a:p>
        </p:txBody>
      </p:sp>
      <p:sp>
        <p:nvSpPr>
          <p:cNvPr id="5" name="Text 2"/>
          <p:cNvSpPr/>
          <p:nvPr/>
        </p:nvSpPr>
        <p:spPr>
          <a:xfrm>
            <a:off x="837724" y="3703677"/>
            <a:ext cx="22900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Супергерой ввічливості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37724" y="4551164"/>
            <a:ext cx="2290048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Золота медаль та диплом найввічливішого учня!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3426976" y="2614732"/>
            <a:ext cx="22900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6200"/>
              </a:lnSpc>
              <a:buNone/>
            </a:pPr>
            <a:r>
              <a:rPr lang="en-US" sz="6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75+</a:t>
            </a:r>
            <a:endParaRPr lang="en-US" sz="6200" dirty="0"/>
          </a:p>
        </p:txBody>
      </p:sp>
      <p:sp>
        <p:nvSpPr>
          <p:cNvPr id="8" name="Text 5"/>
          <p:cNvSpPr/>
          <p:nvPr/>
        </p:nvSpPr>
        <p:spPr>
          <a:xfrm>
            <a:off x="3426976" y="3703677"/>
            <a:ext cx="22900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Майстер хороших манер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3426976" y="4551164"/>
            <a:ext cx="22900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Срібна медаль за чудові знання правил!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016228" y="2614732"/>
            <a:ext cx="22900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6200"/>
              </a:lnSpc>
              <a:buNone/>
            </a:pPr>
            <a:r>
              <a:rPr lang="en-US" sz="6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50+</a:t>
            </a:r>
            <a:endParaRPr lang="en-US" sz="6200" dirty="0"/>
          </a:p>
        </p:txBody>
      </p:sp>
      <p:sp>
        <p:nvSpPr>
          <p:cNvPr id="11" name="Text 8"/>
          <p:cNvSpPr/>
          <p:nvPr/>
        </p:nvSpPr>
        <p:spPr>
          <a:xfrm>
            <a:off x="6016228" y="3703677"/>
            <a:ext cx="229004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Знавець етикету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016228" y="4199215"/>
            <a:ext cx="22900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Бронзова медаль за старання та участь!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37724" y="6352461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Усі учасники отримують спеціальні наклейки та подяку за активність!</a:t>
            </a:r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Пам'ятайте: найголовніше - це не бали, а ті знання, які ви отримали сьогодні.</a:t>
            </a:r>
            <a:endParaRPr lang="en-US" sz="1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9981" y="628531"/>
            <a:ext cx="6923723" cy="672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42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Що ми сьогодні навчилися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2117288" y="1801297"/>
            <a:ext cx="2689146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Вдома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99981" y="2274451"/>
            <a:ext cx="400645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Допомагати батькам і бути ввічливими за столом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4915" y="1757839"/>
            <a:ext cx="4560570" cy="4560570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45972" y="2484656"/>
            <a:ext cx="341948" cy="34194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23966" y="1801297"/>
            <a:ext cx="2689146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 школі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9823966" y="2274451"/>
            <a:ext cx="400645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Слухати вчителя і дружити з однокласниками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915" y="1757839"/>
            <a:ext cx="4560570" cy="4560570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2243" y="2484656"/>
            <a:ext cx="341948" cy="34194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2566" y="3435668"/>
            <a:ext cx="2689146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На вулиці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10052566" y="3908822"/>
            <a:ext cx="377785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Дотримуватися правил безпеки та переходити дорогу правильно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15" y="1757839"/>
            <a:ext cx="4560570" cy="4560570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40319" y="3867090"/>
            <a:ext cx="341948" cy="34194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823966" y="5070158"/>
            <a:ext cx="2689146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У магазині</a:t>
            </a:r>
            <a:endParaRPr lang="en-US" sz="2100" dirty="0"/>
          </a:p>
        </p:txBody>
      </p:sp>
      <p:sp>
        <p:nvSpPr>
          <p:cNvPr id="16" name="Text 8"/>
          <p:cNvSpPr/>
          <p:nvPr/>
        </p:nvSpPr>
        <p:spPr>
          <a:xfrm>
            <a:off x="9823966" y="5543312"/>
            <a:ext cx="400645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Поводитися спокійно та використовувати ввічливі слова</a:t>
            </a:r>
            <a:endParaRPr lang="en-US" sz="17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4915" y="1757839"/>
            <a:ext cx="4560570" cy="4560570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42243" y="5249406"/>
            <a:ext cx="341948" cy="341948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117288" y="5253038"/>
            <a:ext cx="2689146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В гостях</a:t>
            </a:r>
            <a:endParaRPr lang="en-US" sz="2100" dirty="0"/>
          </a:p>
        </p:txBody>
      </p:sp>
      <p:sp>
        <p:nvSpPr>
          <p:cNvPr id="20" name="Text 10"/>
          <p:cNvSpPr/>
          <p:nvPr/>
        </p:nvSpPr>
        <p:spPr>
          <a:xfrm>
            <a:off x="799981" y="5726192"/>
            <a:ext cx="4006453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Поважати старших та допомагати їм</a:t>
            </a:r>
            <a:endParaRPr lang="en-US" sz="17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34915" y="1757839"/>
            <a:ext cx="4560570" cy="4560570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45972" y="5249406"/>
            <a:ext cx="341948" cy="341948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888688" y="3435668"/>
            <a:ext cx="2689146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60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На майданчику</a:t>
            </a:r>
            <a:endParaRPr lang="en-US" sz="2100" dirty="0"/>
          </a:p>
        </p:txBody>
      </p:sp>
      <p:sp>
        <p:nvSpPr>
          <p:cNvPr id="24" name="Text 12"/>
          <p:cNvSpPr/>
          <p:nvPr/>
        </p:nvSpPr>
        <p:spPr>
          <a:xfrm>
            <a:off x="799981" y="3908822"/>
            <a:ext cx="377785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Гратися дружно, ділитися і дотримуватися черги</a:t>
            </a:r>
            <a:endParaRPr lang="en-US" sz="17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34915" y="1757839"/>
            <a:ext cx="4560570" cy="4560570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47896" y="3867090"/>
            <a:ext cx="341948" cy="341948"/>
          </a:xfrm>
          <a:prstGeom prst="rect">
            <a:avLst/>
          </a:prstGeom>
        </p:spPr>
      </p:pic>
      <p:sp>
        <p:nvSpPr>
          <p:cNvPr id="27" name="Text 13"/>
          <p:cNvSpPr/>
          <p:nvPr/>
        </p:nvSpPr>
        <p:spPr>
          <a:xfrm>
            <a:off x="1142762" y="6832521"/>
            <a:ext cx="12687657" cy="739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Пам'ятайте: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гарні манери та ввічлива поведінка роблять світ кращим і допомагають знаходити нових друзів! Продовжуйте практикувати ці правила щодня!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🌟</a:t>
            </a:r>
            <a:endParaRPr lang="en-US" sz="1750" dirty="0"/>
          </a:p>
        </p:txBody>
      </p:sp>
      <p:sp>
        <p:nvSpPr>
          <p:cNvPr id="28" name="Shape 14"/>
          <p:cNvSpPr/>
          <p:nvPr/>
        </p:nvSpPr>
        <p:spPr>
          <a:xfrm>
            <a:off x="799981" y="6575465"/>
            <a:ext cx="30480" cy="1253252"/>
          </a:xfrm>
          <a:prstGeom prst="rect">
            <a:avLst/>
          </a:prstGeom>
          <a:solidFill>
            <a:srgbClr val="2D4DF2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2025-10-23T12:35:35Z</dcterms:created>
  <dcterms:modified xsi:type="dcterms:W3CDTF">2025-10-23T12:35:35Z</dcterms:modified>
</cp:coreProperties>
</file>