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3" r:id="rId8"/>
    <p:sldId id="264" r:id="rId9"/>
    <p:sldId id="265" r:id="rId10"/>
  </p:sldIdLst>
  <p:sldSz cx="14630400" cy="8229600"/>
  <p:notesSz cx="8229600" cy="14630400"/>
  <p:embeddedFontLst>
    <p:embeddedFont>
      <p:font typeface="Calibri" panose="020F0502020204030204" pitchFamily="34" charset="0"/>
      <p:regular r:id="rId12"/>
      <p:bold r:id="rId13"/>
      <p:italic r:id="rId14"/>
      <p:boldItalic r:id="rId15"/>
    </p:embeddedFont>
    <p:embeddedFont>
      <p:font typeface="Fraunces Extra Bold" panose="020B0604020202020204" charset="0"/>
      <p:regular r:id="rId16"/>
    </p:embeddedFont>
    <p:embeddedFont>
      <p:font typeface="Nobile" panose="020B0604020202020204" charset="0"/>
      <p:regular r:id="rId17"/>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7" d="100"/>
          <a:sy n="57"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33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80968"/>
            <a:ext cx="7556421" cy="3912870"/>
          </a:xfrm>
          <a:prstGeom prst="rect">
            <a:avLst/>
          </a:prstGeom>
          <a:noFill/>
          <a:ln/>
        </p:spPr>
        <p:txBody>
          <a:bodyPr wrap="square" lIns="0" tIns="0" rIns="0" bIns="0" rtlCol="0" anchor="t"/>
          <a:lstStyle/>
          <a:p>
            <a:pPr marL="0" indent="0">
              <a:lnSpc>
                <a:spcPts val="7700"/>
              </a:lnSpc>
              <a:buNone/>
            </a:pPr>
            <a:r>
              <a:rPr lang="en-US" sz="6150" b="1" dirty="0">
                <a:solidFill>
                  <a:srgbClr val="3B4540"/>
                </a:solidFill>
                <a:latin typeface="Fraunces Extra Bold" pitchFamily="34" charset="0"/>
                <a:ea typeface="Fraunces Extra Bold" pitchFamily="34" charset="-122"/>
                <a:cs typeface="Fraunces Extra Bold" pitchFamily="34" charset="-120"/>
              </a:rPr>
              <a:t>Причини правопорушень серед підлітків та їх попередження</a:t>
            </a:r>
            <a:endParaRPr lang="en-US" sz="6150" dirty="0"/>
          </a:p>
        </p:txBody>
      </p:sp>
      <p:sp>
        <p:nvSpPr>
          <p:cNvPr id="4" name="Text 1"/>
          <p:cNvSpPr/>
          <p:nvPr/>
        </p:nvSpPr>
        <p:spPr>
          <a:xfrm>
            <a:off x="793790" y="5334000"/>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Розуміння причин, що спонукають підлітків до правопорушень, та ефективні способи їх запобігання є важливими кроками для створення безпечного та справедливого суспільства. Разом ми можемо допомогти молодим людям знайти правильний шлях та реалізувати свій потенціал.</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621274"/>
            <a:ext cx="7217093"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Наші права та обов'язки</a:t>
            </a:r>
            <a:endParaRPr lang="en-US" sz="4450" dirty="0"/>
          </a:p>
        </p:txBody>
      </p:sp>
      <p:pic>
        <p:nvPicPr>
          <p:cNvPr id="3" name="Image 0" descr="preencoded.png"/>
          <p:cNvPicPr>
            <a:picLocks noChangeAspect="1"/>
          </p:cNvPicPr>
          <p:nvPr/>
        </p:nvPicPr>
        <p:blipFill>
          <a:blip r:embed="rId3"/>
          <a:stretch>
            <a:fillRect/>
          </a:stretch>
        </p:blipFill>
        <p:spPr>
          <a:xfrm>
            <a:off x="793790" y="2783681"/>
            <a:ext cx="566976" cy="566976"/>
          </a:xfrm>
          <a:prstGeom prst="rect">
            <a:avLst/>
          </a:prstGeom>
        </p:spPr>
      </p:pic>
      <p:sp>
        <p:nvSpPr>
          <p:cNvPr id="4" name="Text 1"/>
          <p:cNvSpPr/>
          <p:nvPr/>
        </p:nvSpPr>
        <p:spPr>
          <a:xfrm>
            <a:off x="793790" y="357747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Права</a:t>
            </a:r>
            <a:endParaRPr lang="en-US" sz="2200" dirty="0"/>
          </a:p>
        </p:txBody>
      </p:sp>
      <p:sp>
        <p:nvSpPr>
          <p:cNvPr id="5" name="Text 2"/>
          <p:cNvSpPr/>
          <p:nvPr/>
        </p:nvSpPr>
        <p:spPr>
          <a:xfrm>
            <a:off x="793790" y="4067889"/>
            <a:ext cx="4120753" cy="217741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Кожен підліток має право на освіту, охорону здоров'я, захист від дискримінації та насильства. Важливо пам'ятати, що ви маєте право на справедливе ставлення та можливість для самореалізації.</a:t>
            </a:r>
            <a:endParaRPr lang="en-US" sz="1750" dirty="0"/>
          </a:p>
        </p:txBody>
      </p:sp>
      <p:pic>
        <p:nvPicPr>
          <p:cNvPr id="6" name="Image 1" descr="preencoded.png"/>
          <p:cNvPicPr>
            <a:picLocks noChangeAspect="1"/>
          </p:cNvPicPr>
          <p:nvPr/>
        </p:nvPicPr>
        <p:blipFill>
          <a:blip r:embed="rId4"/>
          <a:stretch>
            <a:fillRect/>
          </a:stretch>
        </p:blipFill>
        <p:spPr>
          <a:xfrm>
            <a:off x="5254704" y="2783681"/>
            <a:ext cx="566976" cy="566976"/>
          </a:xfrm>
          <a:prstGeom prst="rect">
            <a:avLst/>
          </a:prstGeom>
        </p:spPr>
      </p:pic>
      <p:sp>
        <p:nvSpPr>
          <p:cNvPr id="7" name="Text 3"/>
          <p:cNvSpPr/>
          <p:nvPr/>
        </p:nvSpPr>
        <p:spPr>
          <a:xfrm>
            <a:off x="5254704" y="357747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Обов'язки</a:t>
            </a:r>
            <a:endParaRPr lang="en-US" sz="2200" dirty="0"/>
          </a:p>
        </p:txBody>
      </p:sp>
      <p:sp>
        <p:nvSpPr>
          <p:cNvPr id="8" name="Text 4"/>
          <p:cNvSpPr/>
          <p:nvPr/>
        </p:nvSpPr>
        <p:spPr>
          <a:xfrm>
            <a:off x="5254704" y="4067889"/>
            <a:ext cx="4120872" cy="217741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Ми зобов'язані дотримуватися законів, поважати права інших, не завдавати шкоди навколишньому середовищу. Важливо нести відповідальність за свої вчинки, як і за свої слова.</a:t>
            </a:r>
            <a:endParaRPr lang="en-US" sz="1750" dirty="0"/>
          </a:p>
        </p:txBody>
      </p:sp>
      <p:pic>
        <p:nvPicPr>
          <p:cNvPr id="9" name="Image 2" descr="preencoded.png"/>
          <p:cNvPicPr>
            <a:picLocks noChangeAspect="1"/>
          </p:cNvPicPr>
          <p:nvPr/>
        </p:nvPicPr>
        <p:blipFill>
          <a:blip r:embed="rId5"/>
          <a:stretch>
            <a:fillRect/>
          </a:stretch>
        </p:blipFill>
        <p:spPr>
          <a:xfrm>
            <a:off x="9715738" y="2783681"/>
            <a:ext cx="566976" cy="566976"/>
          </a:xfrm>
          <a:prstGeom prst="rect">
            <a:avLst/>
          </a:prstGeom>
        </p:spPr>
      </p:pic>
      <p:sp>
        <p:nvSpPr>
          <p:cNvPr id="10" name="Text 5"/>
          <p:cNvSpPr/>
          <p:nvPr/>
        </p:nvSpPr>
        <p:spPr>
          <a:xfrm>
            <a:off x="9715738" y="357747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Баланс</a:t>
            </a:r>
            <a:endParaRPr lang="en-US" sz="2200" dirty="0"/>
          </a:p>
        </p:txBody>
      </p:sp>
      <p:sp>
        <p:nvSpPr>
          <p:cNvPr id="11" name="Text 6"/>
          <p:cNvSpPr/>
          <p:nvPr/>
        </p:nvSpPr>
        <p:spPr>
          <a:xfrm>
            <a:off x="9715738" y="4067889"/>
            <a:ext cx="4120753" cy="2540318"/>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Знаючи свої права та обов'язки, ми можемо побудувати здорове суспільство, де кожен відчуває захищеність і відповідальність. Це допоможе уникнути правопорушень та створити кращі умови для розвитку.</a:t>
            </a:r>
            <a:endParaRPr lang="en-US" sz="1750" dirty="0"/>
          </a:p>
        </p:txBody>
      </p:sp>
      <p:pic>
        <p:nvPicPr>
          <p:cNvPr id="13" name="Рисунок 12">
            <a:extLst>
              <a:ext uri="{FF2B5EF4-FFF2-40B4-BE49-F238E27FC236}">
                <a16:creationId xmlns:a16="http://schemas.microsoft.com/office/drawing/2014/main" id="{C9187F16-17DC-77E1-8040-043ADDCA93CE}"/>
              </a:ext>
            </a:extLst>
          </p:cNvPr>
          <p:cNvPicPr>
            <a:picLocks noChangeAspect="1"/>
          </p:cNvPicPr>
          <p:nvPr/>
        </p:nvPicPr>
        <p:blipFill>
          <a:blip r:embed="rId6"/>
          <a:stretch>
            <a:fillRect/>
          </a:stretch>
        </p:blipFill>
        <p:spPr>
          <a:xfrm>
            <a:off x="11505764" y="7486546"/>
            <a:ext cx="3124636" cy="7430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550682"/>
            <a:ext cx="10517624"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Причини скоєння правопорушення</a:t>
            </a:r>
            <a:endParaRPr lang="en-US" sz="4450" dirty="0"/>
          </a:p>
        </p:txBody>
      </p:sp>
      <p:sp>
        <p:nvSpPr>
          <p:cNvPr id="4" name="Shape 1"/>
          <p:cNvSpPr/>
          <p:nvPr/>
        </p:nvSpPr>
        <p:spPr>
          <a:xfrm>
            <a:off x="793790" y="4854773"/>
            <a:ext cx="510302" cy="510302"/>
          </a:xfrm>
          <a:prstGeom prst="roundRect">
            <a:avLst>
              <a:gd name="adj" fmla="val 40005"/>
            </a:avLst>
          </a:prstGeom>
          <a:solidFill>
            <a:srgbClr val="E8F3E8"/>
          </a:solidFill>
          <a:ln/>
        </p:spPr>
      </p:sp>
      <p:sp>
        <p:nvSpPr>
          <p:cNvPr id="5" name="Text 2"/>
          <p:cNvSpPr/>
          <p:nvPr/>
        </p:nvSpPr>
        <p:spPr>
          <a:xfrm>
            <a:off x="964049" y="4939784"/>
            <a:ext cx="169783" cy="340281"/>
          </a:xfrm>
          <a:prstGeom prst="rect">
            <a:avLst/>
          </a:prstGeom>
          <a:noFill/>
          <a:ln/>
        </p:spPr>
        <p:txBody>
          <a:bodyPr wrap="none" lIns="0" tIns="0" rIns="0" bIns="0" rtlCol="0" anchor="t"/>
          <a:lstStyle/>
          <a:p>
            <a:pPr marL="0" indent="0" algn="ctr">
              <a:lnSpc>
                <a:spcPts val="2650"/>
              </a:lnSpc>
              <a:buNone/>
            </a:pPr>
            <a:r>
              <a:rPr lang="en-US" sz="2650" b="1" dirty="0">
                <a:solidFill>
                  <a:srgbClr val="405449"/>
                </a:solidFill>
                <a:latin typeface="Fraunces Extra Bold" pitchFamily="34" charset="0"/>
                <a:ea typeface="Fraunces Extra Bold" pitchFamily="34" charset="-122"/>
                <a:cs typeface="Fraunces Extra Bold" pitchFamily="34" charset="-120"/>
              </a:rPr>
              <a:t>1</a:t>
            </a:r>
            <a:endParaRPr lang="en-US" sz="2650" dirty="0"/>
          </a:p>
        </p:txBody>
      </p:sp>
      <p:sp>
        <p:nvSpPr>
          <p:cNvPr id="6" name="Text 3"/>
          <p:cNvSpPr/>
          <p:nvPr/>
        </p:nvSpPr>
        <p:spPr>
          <a:xfrm>
            <a:off x="1530906" y="4854773"/>
            <a:ext cx="3140035" cy="354330"/>
          </a:xfrm>
          <a:prstGeom prst="rect">
            <a:avLst/>
          </a:prstGeom>
          <a:noFill/>
          <a:ln/>
        </p:spPr>
        <p:txBody>
          <a:bodyPr wrap="non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Незнання інформації</a:t>
            </a:r>
            <a:endParaRPr lang="en-US" sz="2200" dirty="0"/>
          </a:p>
        </p:txBody>
      </p:sp>
      <p:sp>
        <p:nvSpPr>
          <p:cNvPr id="7" name="Text 4"/>
          <p:cNvSpPr/>
          <p:nvPr/>
        </p:nvSpPr>
        <p:spPr>
          <a:xfrm>
            <a:off x="1530906" y="5345192"/>
            <a:ext cx="3459242" cy="1814513"/>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Недостатня обізнаність про закони та наслідки правопорушень може призвести до необдуманих дій.</a:t>
            </a:r>
            <a:endParaRPr lang="en-US" sz="1750" dirty="0"/>
          </a:p>
        </p:txBody>
      </p:sp>
      <p:sp>
        <p:nvSpPr>
          <p:cNvPr id="8" name="Shape 5"/>
          <p:cNvSpPr/>
          <p:nvPr/>
        </p:nvSpPr>
        <p:spPr>
          <a:xfrm>
            <a:off x="5216962" y="4854773"/>
            <a:ext cx="510302" cy="510302"/>
          </a:xfrm>
          <a:prstGeom prst="roundRect">
            <a:avLst>
              <a:gd name="adj" fmla="val 40005"/>
            </a:avLst>
          </a:prstGeom>
          <a:solidFill>
            <a:srgbClr val="E8F3E8"/>
          </a:solidFill>
          <a:ln/>
        </p:spPr>
      </p:sp>
      <p:sp>
        <p:nvSpPr>
          <p:cNvPr id="9" name="Text 6"/>
          <p:cNvSpPr/>
          <p:nvPr/>
        </p:nvSpPr>
        <p:spPr>
          <a:xfrm>
            <a:off x="5360908" y="4939784"/>
            <a:ext cx="222409" cy="340281"/>
          </a:xfrm>
          <a:prstGeom prst="rect">
            <a:avLst/>
          </a:prstGeom>
          <a:noFill/>
          <a:ln/>
        </p:spPr>
        <p:txBody>
          <a:bodyPr wrap="none" lIns="0" tIns="0" rIns="0" bIns="0" rtlCol="0" anchor="t"/>
          <a:lstStyle/>
          <a:p>
            <a:pPr marL="0" indent="0" algn="ctr">
              <a:lnSpc>
                <a:spcPts val="2650"/>
              </a:lnSpc>
              <a:buNone/>
            </a:pPr>
            <a:r>
              <a:rPr lang="en-US" sz="2650" b="1" dirty="0">
                <a:solidFill>
                  <a:srgbClr val="405449"/>
                </a:solidFill>
                <a:latin typeface="Fraunces Extra Bold" pitchFamily="34" charset="0"/>
                <a:ea typeface="Fraunces Extra Bold" pitchFamily="34" charset="-122"/>
                <a:cs typeface="Fraunces Extra Bold" pitchFamily="34" charset="-120"/>
              </a:rPr>
              <a:t>2</a:t>
            </a:r>
            <a:endParaRPr lang="en-US" sz="2650" dirty="0"/>
          </a:p>
        </p:txBody>
      </p:sp>
      <p:sp>
        <p:nvSpPr>
          <p:cNvPr id="10" name="Text 7"/>
          <p:cNvSpPr/>
          <p:nvPr/>
        </p:nvSpPr>
        <p:spPr>
          <a:xfrm>
            <a:off x="5954078" y="4854773"/>
            <a:ext cx="3459242" cy="708660"/>
          </a:xfrm>
          <a:prstGeom prst="rect">
            <a:avLst/>
          </a:prstGeom>
          <a:noFill/>
          <a:ln/>
        </p:spPr>
        <p:txBody>
          <a:bodyPr wrap="squar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Невміння керувати емоціями</a:t>
            </a:r>
            <a:endParaRPr lang="en-US" sz="2200" dirty="0"/>
          </a:p>
        </p:txBody>
      </p:sp>
      <p:sp>
        <p:nvSpPr>
          <p:cNvPr id="11" name="Text 8"/>
          <p:cNvSpPr/>
          <p:nvPr/>
        </p:nvSpPr>
        <p:spPr>
          <a:xfrm>
            <a:off x="5954078" y="5699522"/>
            <a:ext cx="3459242" cy="1814513"/>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Складні почуття, такі як злість, фрустрація чи депресія, можуть штовхати підлітків на протиправні вчинки.</a:t>
            </a:r>
            <a:endParaRPr lang="en-US" sz="1750" dirty="0"/>
          </a:p>
        </p:txBody>
      </p:sp>
      <p:sp>
        <p:nvSpPr>
          <p:cNvPr id="12" name="Shape 9"/>
          <p:cNvSpPr/>
          <p:nvPr/>
        </p:nvSpPr>
        <p:spPr>
          <a:xfrm>
            <a:off x="9640133" y="4854773"/>
            <a:ext cx="510302" cy="510302"/>
          </a:xfrm>
          <a:prstGeom prst="roundRect">
            <a:avLst>
              <a:gd name="adj" fmla="val 40005"/>
            </a:avLst>
          </a:prstGeom>
          <a:solidFill>
            <a:srgbClr val="E8F3E8"/>
          </a:solidFill>
          <a:ln/>
        </p:spPr>
      </p:sp>
      <p:sp>
        <p:nvSpPr>
          <p:cNvPr id="13" name="Text 10"/>
          <p:cNvSpPr/>
          <p:nvPr/>
        </p:nvSpPr>
        <p:spPr>
          <a:xfrm>
            <a:off x="9792533" y="4939784"/>
            <a:ext cx="205502" cy="340281"/>
          </a:xfrm>
          <a:prstGeom prst="rect">
            <a:avLst/>
          </a:prstGeom>
          <a:noFill/>
          <a:ln/>
        </p:spPr>
        <p:txBody>
          <a:bodyPr wrap="none" lIns="0" tIns="0" rIns="0" bIns="0" rtlCol="0" anchor="t"/>
          <a:lstStyle/>
          <a:p>
            <a:pPr marL="0" indent="0" algn="ctr">
              <a:lnSpc>
                <a:spcPts val="2650"/>
              </a:lnSpc>
              <a:buNone/>
            </a:pPr>
            <a:r>
              <a:rPr lang="en-US" sz="2650" b="1" dirty="0">
                <a:solidFill>
                  <a:srgbClr val="405449"/>
                </a:solidFill>
                <a:latin typeface="Fraunces Extra Bold" pitchFamily="34" charset="0"/>
                <a:ea typeface="Fraunces Extra Bold" pitchFamily="34" charset="-122"/>
                <a:cs typeface="Fraunces Extra Bold" pitchFamily="34" charset="-120"/>
              </a:rPr>
              <a:t>3</a:t>
            </a:r>
            <a:endParaRPr lang="en-US" sz="2650" dirty="0"/>
          </a:p>
        </p:txBody>
      </p:sp>
      <p:sp>
        <p:nvSpPr>
          <p:cNvPr id="14" name="Text 11"/>
          <p:cNvSpPr/>
          <p:nvPr/>
        </p:nvSpPr>
        <p:spPr>
          <a:xfrm>
            <a:off x="10377249" y="485477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Вплив оточення</a:t>
            </a:r>
            <a:endParaRPr lang="en-US" sz="2200" dirty="0"/>
          </a:p>
        </p:txBody>
      </p:sp>
      <p:sp>
        <p:nvSpPr>
          <p:cNvPr id="15" name="Text 12"/>
          <p:cNvSpPr/>
          <p:nvPr/>
        </p:nvSpPr>
        <p:spPr>
          <a:xfrm>
            <a:off x="10377249" y="5345192"/>
            <a:ext cx="3459242" cy="1814513"/>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Негативний вплив однолітків, сім'ї чи соціальних умов може стати каталізатором для правопорушень.</a:t>
            </a:r>
            <a:endParaRPr lang="en-US" sz="1750" dirty="0"/>
          </a:p>
        </p:txBody>
      </p:sp>
      <p:pic>
        <p:nvPicPr>
          <p:cNvPr id="17" name="Рисунок 16">
            <a:extLst>
              <a:ext uri="{FF2B5EF4-FFF2-40B4-BE49-F238E27FC236}">
                <a16:creationId xmlns:a16="http://schemas.microsoft.com/office/drawing/2014/main" id="{C3108E8E-A2B3-ECD9-DC5B-7EB6885D134A}"/>
              </a:ext>
            </a:extLst>
          </p:cNvPr>
          <p:cNvPicPr>
            <a:picLocks noChangeAspect="1"/>
          </p:cNvPicPr>
          <p:nvPr/>
        </p:nvPicPr>
        <p:blipFill>
          <a:blip r:embed="rId4"/>
          <a:stretch>
            <a:fillRect/>
          </a:stretch>
        </p:blipFill>
        <p:spPr>
          <a:xfrm>
            <a:off x="11505764" y="7486546"/>
            <a:ext cx="3124636" cy="7430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7471" y="728662"/>
            <a:ext cx="7709059" cy="1281351"/>
          </a:xfrm>
          <a:prstGeom prst="rect">
            <a:avLst/>
          </a:prstGeom>
          <a:noFill/>
          <a:ln/>
        </p:spPr>
        <p:txBody>
          <a:bodyPr wrap="square" lIns="0" tIns="0" rIns="0" bIns="0" rtlCol="0" anchor="t"/>
          <a:lstStyle/>
          <a:p>
            <a:pPr marL="0" indent="0">
              <a:lnSpc>
                <a:spcPts val="5000"/>
              </a:lnSpc>
              <a:buNone/>
            </a:pPr>
            <a:r>
              <a:rPr lang="en-US" sz="4000" b="1" dirty="0">
                <a:solidFill>
                  <a:srgbClr val="3B4540"/>
                </a:solidFill>
                <a:latin typeface="Fraunces Extra Bold" pitchFamily="34" charset="0"/>
                <a:ea typeface="Fraunces Extra Bold" pitchFamily="34" charset="-122"/>
                <a:cs typeface="Fraunces Extra Bold" pitchFamily="34" charset="-120"/>
              </a:rPr>
              <a:t>Незнання інформації як причина правопорушень</a:t>
            </a:r>
            <a:endParaRPr lang="en-US" sz="4000" dirty="0"/>
          </a:p>
        </p:txBody>
      </p:sp>
      <p:sp>
        <p:nvSpPr>
          <p:cNvPr id="4" name="Shape 1"/>
          <p:cNvSpPr/>
          <p:nvPr/>
        </p:nvSpPr>
        <p:spPr>
          <a:xfrm>
            <a:off x="717471" y="2317433"/>
            <a:ext cx="3752136" cy="2813447"/>
          </a:xfrm>
          <a:prstGeom prst="roundRect">
            <a:avLst>
              <a:gd name="adj" fmla="val 6558"/>
            </a:avLst>
          </a:prstGeom>
          <a:solidFill>
            <a:srgbClr val="E8F3E8"/>
          </a:solidFill>
          <a:ln/>
        </p:spPr>
      </p:sp>
      <p:sp>
        <p:nvSpPr>
          <p:cNvPr id="5" name="Text 2"/>
          <p:cNvSpPr/>
          <p:nvPr/>
        </p:nvSpPr>
        <p:spPr>
          <a:xfrm>
            <a:off x="922377" y="2522339"/>
            <a:ext cx="2925485" cy="320278"/>
          </a:xfrm>
          <a:prstGeom prst="rect">
            <a:avLst/>
          </a:prstGeom>
          <a:noFill/>
          <a:ln/>
        </p:spPr>
        <p:txBody>
          <a:bodyPr wrap="none" lIns="0" tIns="0" rIns="0" bIns="0" rtlCol="0" anchor="t"/>
          <a:lstStyle/>
          <a:p>
            <a:pPr marL="0" indent="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Обізнаність у законах</a:t>
            </a:r>
            <a:endParaRPr lang="en-US" sz="2000" dirty="0"/>
          </a:p>
        </p:txBody>
      </p:sp>
      <p:sp>
        <p:nvSpPr>
          <p:cNvPr id="6" name="Text 3"/>
          <p:cNvSpPr/>
          <p:nvPr/>
        </p:nvSpPr>
        <p:spPr>
          <a:xfrm>
            <a:off x="922377" y="2965609"/>
            <a:ext cx="3342322" cy="1312069"/>
          </a:xfrm>
          <a:prstGeom prst="rect">
            <a:avLst/>
          </a:prstGeom>
          <a:noFill/>
          <a:ln/>
        </p:spPr>
        <p:txBody>
          <a:bodyPr wrap="square" lIns="0" tIns="0" rIns="0" bIns="0" rtlCol="0" anchor="t"/>
          <a:lstStyle/>
          <a:p>
            <a:pPr marL="0" indent="0">
              <a:lnSpc>
                <a:spcPts val="2550"/>
              </a:lnSpc>
              <a:buNone/>
            </a:pPr>
            <a:r>
              <a:rPr lang="en-US" sz="1600" dirty="0">
                <a:solidFill>
                  <a:srgbClr val="405449"/>
                </a:solidFill>
                <a:latin typeface="Nobile" pitchFamily="34" charset="0"/>
                <a:ea typeface="Nobile" pitchFamily="34" charset="-122"/>
                <a:cs typeface="Nobile" pitchFamily="34" charset="-120"/>
              </a:rPr>
              <a:t>Брак знань про правові норми та наслідки їх порушення може спонукати підлітків до необачних дій.</a:t>
            </a:r>
            <a:endParaRPr lang="en-US" sz="1600" dirty="0"/>
          </a:p>
        </p:txBody>
      </p:sp>
      <p:sp>
        <p:nvSpPr>
          <p:cNvPr id="7" name="Shape 4"/>
          <p:cNvSpPr/>
          <p:nvPr/>
        </p:nvSpPr>
        <p:spPr>
          <a:xfrm>
            <a:off x="4674513" y="2317433"/>
            <a:ext cx="3752136" cy="2813447"/>
          </a:xfrm>
          <a:prstGeom prst="roundRect">
            <a:avLst>
              <a:gd name="adj" fmla="val 6558"/>
            </a:avLst>
          </a:prstGeom>
          <a:solidFill>
            <a:srgbClr val="E8F3E8"/>
          </a:solidFill>
          <a:ln/>
        </p:spPr>
      </p:sp>
      <p:sp>
        <p:nvSpPr>
          <p:cNvPr id="8" name="Text 5"/>
          <p:cNvSpPr/>
          <p:nvPr/>
        </p:nvSpPr>
        <p:spPr>
          <a:xfrm>
            <a:off x="4879419" y="2522339"/>
            <a:ext cx="3342322" cy="640556"/>
          </a:xfrm>
          <a:prstGeom prst="rect">
            <a:avLst/>
          </a:prstGeom>
          <a:noFill/>
          <a:ln/>
        </p:spPr>
        <p:txBody>
          <a:bodyPr wrap="square" lIns="0" tIns="0" rIns="0" bIns="0" rtlCol="0" anchor="t"/>
          <a:lstStyle/>
          <a:p>
            <a:pPr marL="0" indent="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Усвідомлення відповідальності</a:t>
            </a:r>
            <a:endParaRPr lang="en-US" sz="2000" dirty="0"/>
          </a:p>
        </p:txBody>
      </p:sp>
      <p:sp>
        <p:nvSpPr>
          <p:cNvPr id="9" name="Text 6"/>
          <p:cNvSpPr/>
          <p:nvPr/>
        </p:nvSpPr>
        <p:spPr>
          <a:xfrm>
            <a:off x="4879419" y="3285887"/>
            <a:ext cx="3342322" cy="1640086"/>
          </a:xfrm>
          <a:prstGeom prst="rect">
            <a:avLst/>
          </a:prstGeom>
          <a:noFill/>
          <a:ln/>
        </p:spPr>
        <p:txBody>
          <a:bodyPr wrap="square" lIns="0" tIns="0" rIns="0" bIns="0" rtlCol="0" anchor="t"/>
          <a:lstStyle/>
          <a:p>
            <a:pPr marL="0" indent="0">
              <a:lnSpc>
                <a:spcPts val="2550"/>
              </a:lnSpc>
              <a:buNone/>
            </a:pPr>
            <a:r>
              <a:rPr lang="en-US" sz="1600" dirty="0">
                <a:solidFill>
                  <a:srgbClr val="405449"/>
                </a:solidFill>
                <a:latin typeface="Nobile" pitchFamily="34" charset="0"/>
                <a:ea typeface="Nobile" pitchFamily="34" charset="-122"/>
                <a:cs typeface="Nobile" pitchFamily="34" charset="-120"/>
              </a:rPr>
              <a:t>Непорозуміння щодо кримінальної та адміністративної відповідальності часто стає причиною правопорушень.</a:t>
            </a:r>
            <a:endParaRPr lang="en-US" sz="1600" dirty="0"/>
          </a:p>
        </p:txBody>
      </p:sp>
      <p:sp>
        <p:nvSpPr>
          <p:cNvPr id="10" name="Shape 7"/>
          <p:cNvSpPr/>
          <p:nvPr/>
        </p:nvSpPr>
        <p:spPr>
          <a:xfrm>
            <a:off x="717471" y="5335786"/>
            <a:ext cx="3752136" cy="2165152"/>
          </a:xfrm>
          <a:prstGeom prst="roundRect">
            <a:avLst>
              <a:gd name="adj" fmla="val 8522"/>
            </a:avLst>
          </a:prstGeom>
          <a:solidFill>
            <a:srgbClr val="E8F3E8"/>
          </a:solidFill>
          <a:ln/>
        </p:spPr>
      </p:sp>
      <p:sp>
        <p:nvSpPr>
          <p:cNvPr id="11" name="Text 8"/>
          <p:cNvSpPr/>
          <p:nvPr/>
        </p:nvSpPr>
        <p:spPr>
          <a:xfrm>
            <a:off x="922377" y="5540693"/>
            <a:ext cx="2856547" cy="320278"/>
          </a:xfrm>
          <a:prstGeom prst="rect">
            <a:avLst/>
          </a:prstGeom>
          <a:noFill/>
          <a:ln/>
        </p:spPr>
        <p:txBody>
          <a:bodyPr wrap="none" lIns="0" tIns="0" rIns="0" bIns="0" rtlCol="0" anchor="t"/>
          <a:lstStyle/>
          <a:p>
            <a:pPr marL="0" indent="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Доступ до інформації</a:t>
            </a:r>
            <a:endParaRPr lang="en-US" sz="2000" dirty="0"/>
          </a:p>
        </p:txBody>
      </p:sp>
      <p:sp>
        <p:nvSpPr>
          <p:cNvPr id="12" name="Text 9"/>
          <p:cNvSpPr/>
          <p:nvPr/>
        </p:nvSpPr>
        <p:spPr>
          <a:xfrm>
            <a:off x="922377" y="5983962"/>
            <a:ext cx="3342322" cy="1312069"/>
          </a:xfrm>
          <a:prstGeom prst="rect">
            <a:avLst/>
          </a:prstGeom>
          <a:noFill/>
          <a:ln/>
        </p:spPr>
        <p:txBody>
          <a:bodyPr wrap="square" lIns="0" tIns="0" rIns="0" bIns="0" rtlCol="0" anchor="t"/>
          <a:lstStyle/>
          <a:p>
            <a:pPr marL="0" indent="0">
              <a:lnSpc>
                <a:spcPts val="2550"/>
              </a:lnSpc>
              <a:buNone/>
            </a:pPr>
            <a:r>
              <a:rPr lang="en-US" sz="1600" dirty="0">
                <a:solidFill>
                  <a:srgbClr val="405449"/>
                </a:solidFill>
                <a:latin typeface="Nobile" pitchFamily="34" charset="0"/>
                <a:ea typeface="Nobile" pitchFamily="34" charset="-122"/>
                <a:cs typeface="Nobile" pitchFamily="34" charset="-120"/>
              </a:rPr>
              <a:t>Недостатній доступ до достовірної інформації про права та обов'язки громадян ускладнює правову обізнаність.</a:t>
            </a:r>
            <a:endParaRPr lang="en-US" sz="1600" dirty="0"/>
          </a:p>
        </p:txBody>
      </p:sp>
      <p:sp>
        <p:nvSpPr>
          <p:cNvPr id="13" name="Shape 10"/>
          <p:cNvSpPr/>
          <p:nvPr/>
        </p:nvSpPr>
        <p:spPr>
          <a:xfrm>
            <a:off x="4674513" y="5335786"/>
            <a:ext cx="3752136" cy="2165152"/>
          </a:xfrm>
          <a:prstGeom prst="roundRect">
            <a:avLst>
              <a:gd name="adj" fmla="val 8522"/>
            </a:avLst>
          </a:prstGeom>
          <a:solidFill>
            <a:srgbClr val="E8F3E8"/>
          </a:solidFill>
          <a:ln/>
        </p:spPr>
      </p:sp>
      <p:sp>
        <p:nvSpPr>
          <p:cNvPr id="14" name="Text 11"/>
          <p:cNvSpPr/>
          <p:nvPr/>
        </p:nvSpPr>
        <p:spPr>
          <a:xfrm>
            <a:off x="4879419" y="5540693"/>
            <a:ext cx="3014067" cy="320278"/>
          </a:xfrm>
          <a:prstGeom prst="rect">
            <a:avLst/>
          </a:prstGeom>
          <a:noFill/>
          <a:ln/>
        </p:spPr>
        <p:txBody>
          <a:bodyPr wrap="none" lIns="0" tIns="0" rIns="0" bIns="0" rtlCol="0" anchor="t"/>
          <a:lstStyle/>
          <a:p>
            <a:pPr marL="0" indent="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Просвітницька робота</a:t>
            </a:r>
            <a:endParaRPr lang="en-US" sz="2000" dirty="0"/>
          </a:p>
        </p:txBody>
      </p:sp>
      <p:sp>
        <p:nvSpPr>
          <p:cNvPr id="15" name="Text 12"/>
          <p:cNvSpPr/>
          <p:nvPr/>
        </p:nvSpPr>
        <p:spPr>
          <a:xfrm>
            <a:off x="4879419" y="5983962"/>
            <a:ext cx="3342322" cy="1312069"/>
          </a:xfrm>
          <a:prstGeom prst="rect">
            <a:avLst/>
          </a:prstGeom>
          <a:noFill/>
          <a:ln/>
        </p:spPr>
        <p:txBody>
          <a:bodyPr wrap="square" lIns="0" tIns="0" rIns="0" bIns="0" rtlCol="0" anchor="t"/>
          <a:lstStyle/>
          <a:p>
            <a:pPr marL="0" indent="0">
              <a:lnSpc>
                <a:spcPts val="2550"/>
              </a:lnSpc>
              <a:buNone/>
            </a:pPr>
            <a:r>
              <a:rPr lang="en-US" sz="1600" dirty="0">
                <a:solidFill>
                  <a:srgbClr val="405449"/>
                </a:solidFill>
                <a:latin typeface="Nobile" pitchFamily="34" charset="0"/>
                <a:ea typeface="Nobile" pitchFamily="34" charset="-122"/>
                <a:cs typeface="Nobile" pitchFamily="34" charset="-120"/>
              </a:rPr>
              <a:t>Активна просвітницька робота серед молоді може суттєво знизити кількість правопорушень.</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110502"/>
          </a:xfrm>
          <a:prstGeom prst="rect">
            <a:avLst/>
          </a:prstGeom>
        </p:spPr>
      </p:pic>
      <p:sp>
        <p:nvSpPr>
          <p:cNvPr id="3" name="Text 0"/>
          <p:cNvSpPr/>
          <p:nvPr/>
        </p:nvSpPr>
        <p:spPr>
          <a:xfrm>
            <a:off x="590907" y="2574727"/>
            <a:ext cx="8197334" cy="527566"/>
          </a:xfrm>
          <a:prstGeom prst="rect">
            <a:avLst/>
          </a:prstGeom>
          <a:noFill/>
          <a:ln/>
        </p:spPr>
        <p:txBody>
          <a:bodyPr wrap="none" lIns="0" tIns="0" rIns="0" bIns="0" rtlCol="0" anchor="t"/>
          <a:lstStyle/>
          <a:p>
            <a:pPr marL="0" indent="0">
              <a:lnSpc>
                <a:spcPts val="4150"/>
              </a:lnSpc>
              <a:buNone/>
            </a:pPr>
            <a:r>
              <a:rPr lang="en-US" sz="3300" b="1" dirty="0">
                <a:solidFill>
                  <a:srgbClr val="3B4540"/>
                </a:solidFill>
                <a:latin typeface="Fraunces Extra Bold" pitchFamily="34" charset="0"/>
                <a:ea typeface="Fraunces Extra Bold" pitchFamily="34" charset="-122"/>
                <a:cs typeface="Fraunces Extra Bold" pitchFamily="34" charset="-120"/>
              </a:rPr>
              <a:t>Невміння керувати своїми емоціями</a:t>
            </a:r>
            <a:endParaRPr lang="en-US" sz="3300" dirty="0"/>
          </a:p>
        </p:txBody>
      </p:sp>
      <p:sp>
        <p:nvSpPr>
          <p:cNvPr id="4" name="Shape 1"/>
          <p:cNvSpPr/>
          <p:nvPr/>
        </p:nvSpPr>
        <p:spPr>
          <a:xfrm>
            <a:off x="590907" y="5560457"/>
            <a:ext cx="13448586" cy="22860"/>
          </a:xfrm>
          <a:prstGeom prst="roundRect">
            <a:avLst>
              <a:gd name="adj" fmla="val 664732"/>
            </a:avLst>
          </a:prstGeom>
          <a:solidFill>
            <a:srgbClr val="CED9CE"/>
          </a:solidFill>
          <a:ln/>
        </p:spPr>
      </p:sp>
      <p:sp>
        <p:nvSpPr>
          <p:cNvPr id="5" name="Shape 2"/>
          <p:cNvSpPr/>
          <p:nvPr/>
        </p:nvSpPr>
        <p:spPr>
          <a:xfrm>
            <a:off x="3899416" y="4969550"/>
            <a:ext cx="22860" cy="590907"/>
          </a:xfrm>
          <a:prstGeom prst="roundRect">
            <a:avLst>
              <a:gd name="adj" fmla="val 664732"/>
            </a:avLst>
          </a:prstGeom>
          <a:solidFill>
            <a:srgbClr val="CED9CE"/>
          </a:solidFill>
          <a:ln/>
        </p:spPr>
      </p:sp>
      <p:sp>
        <p:nvSpPr>
          <p:cNvPr id="6" name="Shape 3"/>
          <p:cNvSpPr/>
          <p:nvPr/>
        </p:nvSpPr>
        <p:spPr>
          <a:xfrm>
            <a:off x="3720941" y="5370552"/>
            <a:ext cx="379809" cy="379809"/>
          </a:xfrm>
          <a:prstGeom prst="roundRect">
            <a:avLst>
              <a:gd name="adj" fmla="val 40009"/>
            </a:avLst>
          </a:prstGeom>
          <a:solidFill>
            <a:srgbClr val="E8F3E8"/>
          </a:solidFill>
          <a:ln/>
        </p:spPr>
      </p:sp>
      <p:sp>
        <p:nvSpPr>
          <p:cNvPr id="7" name="Text 4"/>
          <p:cNvSpPr/>
          <p:nvPr/>
        </p:nvSpPr>
        <p:spPr>
          <a:xfrm>
            <a:off x="3847624" y="5433774"/>
            <a:ext cx="126325" cy="253246"/>
          </a:xfrm>
          <a:prstGeom prst="rect">
            <a:avLst/>
          </a:prstGeom>
          <a:noFill/>
          <a:ln/>
        </p:spPr>
        <p:txBody>
          <a:bodyPr wrap="none" lIns="0" tIns="0" rIns="0" bIns="0" rtlCol="0" anchor="t"/>
          <a:lstStyle/>
          <a:p>
            <a:pPr marL="0" indent="0" algn="ctr">
              <a:lnSpc>
                <a:spcPts val="1950"/>
              </a:lnSpc>
              <a:buNone/>
            </a:pPr>
            <a:r>
              <a:rPr lang="en-US" sz="1950" b="1" dirty="0">
                <a:solidFill>
                  <a:srgbClr val="405449"/>
                </a:solidFill>
                <a:latin typeface="Fraunces Extra Bold" pitchFamily="34" charset="0"/>
                <a:ea typeface="Fraunces Extra Bold" pitchFamily="34" charset="-122"/>
                <a:cs typeface="Fraunces Extra Bold" pitchFamily="34" charset="-120"/>
              </a:rPr>
              <a:t>1</a:t>
            </a:r>
            <a:endParaRPr lang="en-US" sz="1950" dirty="0"/>
          </a:p>
        </p:txBody>
      </p:sp>
      <p:sp>
        <p:nvSpPr>
          <p:cNvPr id="8" name="Text 5"/>
          <p:cNvSpPr/>
          <p:nvPr/>
        </p:nvSpPr>
        <p:spPr>
          <a:xfrm>
            <a:off x="2855595" y="3355538"/>
            <a:ext cx="2110502" cy="263843"/>
          </a:xfrm>
          <a:prstGeom prst="rect">
            <a:avLst/>
          </a:prstGeom>
          <a:noFill/>
          <a:ln/>
        </p:spPr>
        <p:txBody>
          <a:bodyPr wrap="none" lIns="0" tIns="0" rIns="0" bIns="0" rtlCol="0" anchor="t"/>
          <a:lstStyle/>
          <a:p>
            <a:pPr marL="0" indent="0" algn="ctr">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Емпатія</a:t>
            </a:r>
            <a:endParaRPr lang="en-US" sz="1650" dirty="0"/>
          </a:p>
        </p:txBody>
      </p:sp>
      <p:sp>
        <p:nvSpPr>
          <p:cNvPr id="9" name="Text 6"/>
          <p:cNvSpPr/>
          <p:nvPr/>
        </p:nvSpPr>
        <p:spPr>
          <a:xfrm>
            <a:off x="759738" y="3720584"/>
            <a:ext cx="6302216" cy="1080135"/>
          </a:xfrm>
          <a:prstGeom prst="rect">
            <a:avLst/>
          </a:prstGeom>
          <a:noFill/>
          <a:ln/>
        </p:spPr>
        <p:txBody>
          <a:bodyPr wrap="square" lIns="0" tIns="0" rIns="0" bIns="0" rtlCol="0" anchor="t"/>
          <a:lstStyle/>
          <a:p>
            <a:pPr marL="0" indent="0" algn="ctr">
              <a:lnSpc>
                <a:spcPts val="2100"/>
              </a:lnSpc>
              <a:buNone/>
            </a:pPr>
            <a:r>
              <a:rPr lang="en-US" sz="1300" dirty="0">
                <a:solidFill>
                  <a:srgbClr val="405449"/>
                </a:solidFill>
                <a:latin typeface="Nobile" pitchFamily="34" charset="0"/>
                <a:ea typeface="Nobile" pitchFamily="34" charset="-122"/>
                <a:cs typeface="Nobile" pitchFamily="34" charset="-120"/>
              </a:rPr>
              <a:t>Важливо розуміти свої почуття, щоб контролювати імпульсивні дії, які можуть призвести до правопорушень. Безконтрольні емоції можуть штовхнути підлітка на необдумані вчинки, про які він потім шкодуватиме.</a:t>
            </a:r>
            <a:endParaRPr lang="en-US" sz="1300" dirty="0"/>
          </a:p>
        </p:txBody>
      </p:sp>
      <p:sp>
        <p:nvSpPr>
          <p:cNvPr id="10" name="Shape 7"/>
          <p:cNvSpPr/>
          <p:nvPr/>
        </p:nvSpPr>
        <p:spPr>
          <a:xfrm>
            <a:off x="7303770" y="5560457"/>
            <a:ext cx="22860" cy="590907"/>
          </a:xfrm>
          <a:prstGeom prst="roundRect">
            <a:avLst>
              <a:gd name="adj" fmla="val 664732"/>
            </a:avLst>
          </a:prstGeom>
          <a:solidFill>
            <a:srgbClr val="CED9CE"/>
          </a:solidFill>
          <a:ln/>
        </p:spPr>
      </p:sp>
      <p:sp>
        <p:nvSpPr>
          <p:cNvPr id="11" name="Shape 8"/>
          <p:cNvSpPr/>
          <p:nvPr/>
        </p:nvSpPr>
        <p:spPr>
          <a:xfrm>
            <a:off x="7125295" y="5370552"/>
            <a:ext cx="379809" cy="379809"/>
          </a:xfrm>
          <a:prstGeom prst="roundRect">
            <a:avLst>
              <a:gd name="adj" fmla="val 40009"/>
            </a:avLst>
          </a:prstGeom>
          <a:solidFill>
            <a:srgbClr val="E8F3E8"/>
          </a:solidFill>
          <a:ln/>
        </p:spPr>
      </p:sp>
      <p:sp>
        <p:nvSpPr>
          <p:cNvPr id="12" name="Text 9"/>
          <p:cNvSpPr/>
          <p:nvPr/>
        </p:nvSpPr>
        <p:spPr>
          <a:xfrm>
            <a:off x="7232452" y="5433774"/>
            <a:ext cx="165497" cy="253246"/>
          </a:xfrm>
          <a:prstGeom prst="rect">
            <a:avLst/>
          </a:prstGeom>
          <a:noFill/>
          <a:ln/>
        </p:spPr>
        <p:txBody>
          <a:bodyPr wrap="none" lIns="0" tIns="0" rIns="0" bIns="0" rtlCol="0" anchor="t"/>
          <a:lstStyle/>
          <a:p>
            <a:pPr marL="0" indent="0" algn="ctr">
              <a:lnSpc>
                <a:spcPts val="1950"/>
              </a:lnSpc>
              <a:buNone/>
            </a:pPr>
            <a:r>
              <a:rPr lang="en-US" sz="1950" b="1" dirty="0">
                <a:solidFill>
                  <a:srgbClr val="405449"/>
                </a:solidFill>
                <a:latin typeface="Fraunces Extra Bold" pitchFamily="34" charset="0"/>
                <a:ea typeface="Fraunces Extra Bold" pitchFamily="34" charset="-122"/>
                <a:cs typeface="Fraunces Extra Bold" pitchFamily="34" charset="-120"/>
              </a:rPr>
              <a:t>2</a:t>
            </a:r>
            <a:endParaRPr lang="en-US" sz="1950" dirty="0"/>
          </a:p>
        </p:txBody>
      </p:sp>
      <p:sp>
        <p:nvSpPr>
          <p:cNvPr id="13" name="Text 10"/>
          <p:cNvSpPr/>
          <p:nvPr/>
        </p:nvSpPr>
        <p:spPr>
          <a:xfrm>
            <a:off x="6259949" y="6320195"/>
            <a:ext cx="2110502" cy="263843"/>
          </a:xfrm>
          <a:prstGeom prst="rect">
            <a:avLst/>
          </a:prstGeom>
          <a:noFill/>
          <a:ln/>
        </p:spPr>
        <p:txBody>
          <a:bodyPr wrap="none" lIns="0" tIns="0" rIns="0" bIns="0" rtlCol="0" anchor="t"/>
          <a:lstStyle/>
          <a:p>
            <a:pPr marL="0" indent="0" algn="ctr">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Саморегуляція</a:t>
            </a:r>
            <a:endParaRPr lang="en-US" sz="1650" dirty="0"/>
          </a:p>
        </p:txBody>
      </p:sp>
      <p:sp>
        <p:nvSpPr>
          <p:cNvPr id="14" name="Text 11"/>
          <p:cNvSpPr/>
          <p:nvPr/>
        </p:nvSpPr>
        <p:spPr>
          <a:xfrm>
            <a:off x="4164092" y="6685240"/>
            <a:ext cx="6302216" cy="1080135"/>
          </a:xfrm>
          <a:prstGeom prst="rect">
            <a:avLst/>
          </a:prstGeom>
          <a:noFill/>
          <a:ln/>
        </p:spPr>
        <p:txBody>
          <a:bodyPr wrap="square" lIns="0" tIns="0" rIns="0" bIns="0" rtlCol="0" anchor="t"/>
          <a:lstStyle/>
          <a:p>
            <a:pPr marL="0" indent="0" algn="ctr">
              <a:lnSpc>
                <a:spcPts val="2100"/>
              </a:lnSpc>
              <a:buNone/>
            </a:pPr>
            <a:r>
              <a:rPr lang="en-US" sz="1300" dirty="0">
                <a:solidFill>
                  <a:srgbClr val="405449"/>
                </a:solidFill>
                <a:latin typeface="Nobile" pitchFamily="34" charset="0"/>
                <a:ea typeface="Nobile" pitchFamily="34" charset="-122"/>
                <a:cs typeface="Nobile" pitchFamily="34" charset="-120"/>
              </a:rPr>
              <a:t>Вчіться правильно виражати свої емоції, щоб знизити ризик правопорушень. Складна ситуація - не привід для порушення закону. Навчіться розпізнавати свої емоції, знаходите здорові шляхи їх вираження, і тоді ви зможете уникати неприємних наслідків.</a:t>
            </a:r>
            <a:endParaRPr lang="en-US" sz="1300" dirty="0"/>
          </a:p>
        </p:txBody>
      </p:sp>
      <p:sp>
        <p:nvSpPr>
          <p:cNvPr id="15" name="Shape 12"/>
          <p:cNvSpPr/>
          <p:nvPr/>
        </p:nvSpPr>
        <p:spPr>
          <a:xfrm>
            <a:off x="10708124" y="4969550"/>
            <a:ext cx="22860" cy="590907"/>
          </a:xfrm>
          <a:prstGeom prst="roundRect">
            <a:avLst>
              <a:gd name="adj" fmla="val 664732"/>
            </a:avLst>
          </a:prstGeom>
          <a:solidFill>
            <a:srgbClr val="CED9CE"/>
          </a:solidFill>
          <a:ln/>
        </p:spPr>
      </p:sp>
      <p:sp>
        <p:nvSpPr>
          <p:cNvPr id="16" name="Shape 13"/>
          <p:cNvSpPr/>
          <p:nvPr/>
        </p:nvSpPr>
        <p:spPr>
          <a:xfrm>
            <a:off x="10529649" y="5370552"/>
            <a:ext cx="379809" cy="379809"/>
          </a:xfrm>
          <a:prstGeom prst="roundRect">
            <a:avLst>
              <a:gd name="adj" fmla="val 40009"/>
            </a:avLst>
          </a:prstGeom>
          <a:solidFill>
            <a:srgbClr val="E8F3E8"/>
          </a:solidFill>
          <a:ln/>
        </p:spPr>
      </p:sp>
      <p:sp>
        <p:nvSpPr>
          <p:cNvPr id="17" name="Text 14"/>
          <p:cNvSpPr/>
          <p:nvPr/>
        </p:nvSpPr>
        <p:spPr>
          <a:xfrm>
            <a:off x="10642997" y="5433774"/>
            <a:ext cx="152995" cy="253246"/>
          </a:xfrm>
          <a:prstGeom prst="rect">
            <a:avLst/>
          </a:prstGeom>
          <a:noFill/>
          <a:ln/>
        </p:spPr>
        <p:txBody>
          <a:bodyPr wrap="none" lIns="0" tIns="0" rIns="0" bIns="0" rtlCol="0" anchor="t"/>
          <a:lstStyle/>
          <a:p>
            <a:pPr marL="0" indent="0" algn="ctr">
              <a:lnSpc>
                <a:spcPts val="1950"/>
              </a:lnSpc>
              <a:buNone/>
            </a:pPr>
            <a:r>
              <a:rPr lang="en-US" sz="1950" b="1" dirty="0">
                <a:solidFill>
                  <a:srgbClr val="405449"/>
                </a:solidFill>
                <a:latin typeface="Fraunces Extra Bold" pitchFamily="34" charset="0"/>
                <a:ea typeface="Fraunces Extra Bold" pitchFamily="34" charset="-122"/>
                <a:cs typeface="Fraunces Extra Bold" pitchFamily="34" charset="-120"/>
              </a:rPr>
              <a:t>3</a:t>
            </a:r>
            <a:endParaRPr lang="en-US" sz="1950" dirty="0"/>
          </a:p>
        </p:txBody>
      </p:sp>
      <p:sp>
        <p:nvSpPr>
          <p:cNvPr id="18" name="Text 15"/>
          <p:cNvSpPr/>
          <p:nvPr/>
        </p:nvSpPr>
        <p:spPr>
          <a:xfrm>
            <a:off x="9664303" y="3355538"/>
            <a:ext cx="2110502" cy="263843"/>
          </a:xfrm>
          <a:prstGeom prst="rect">
            <a:avLst/>
          </a:prstGeom>
          <a:noFill/>
          <a:ln/>
        </p:spPr>
        <p:txBody>
          <a:bodyPr wrap="none" lIns="0" tIns="0" rIns="0" bIns="0" rtlCol="0" anchor="t"/>
          <a:lstStyle/>
          <a:p>
            <a:pPr marL="0" indent="0" algn="ctr">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Підтримка</a:t>
            </a:r>
            <a:endParaRPr lang="en-US" sz="1650" dirty="0"/>
          </a:p>
        </p:txBody>
      </p:sp>
      <p:sp>
        <p:nvSpPr>
          <p:cNvPr id="19" name="Text 16"/>
          <p:cNvSpPr/>
          <p:nvPr/>
        </p:nvSpPr>
        <p:spPr>
          <a:xfrm>
            <a:off x="7568446" y="3720584"/>
            <a:ext cx="6302216" cy="1080135"/>
          </a:xfrm>
          <a:prstGeom prst="rect">
            <a:avLst/>
          </a:prstGeom>
          <a:noFill/>
          <a:ln/>
        </p:spPr>
        <p:txBody>
          <a:bodyPr wrap="square" lIns="0" tIns="0" rIns="0" bIns="0" rtlCol="0" anchor="t"/>
          <a:lstStyle/>
          <a:p>
            <a:pPr marL="0" indent="0" algn="ctr">
              <a:lnSpc>
                <a:spcPts val="2100"/>
              </a:lnSpc>
              <a:buNone/>
            </a:pPr>
            <a:r>
              <a:rPr lang="en-US" sz="1300" dirty="0">
                <a:solidFill>
                  <a:srgbClr val="405449"/>
                </a:solidFill>
                <a:latin typeface="Nobile" pitchFamily="34" charset="0"/>
                <a:ea typeface="Nobile" pitchFamily="34" charset="-122"/>
                <a:cs typeface="Nobile" pitchFamily="34" charset="-120"/>
              </a:rPr>
              <a:t>Не соромтеся звертатися за допомогою до батьків, вчителів або фахівців. Якщо ви боретеся з емоціями, не тримайте все в собі. Зверніться до тих, кому довіряєте, щоб отримати підтримку і поради, як керувати своїми почуттями.</a:t>
            </a:r>
            <a:endParaRPr lang="en-US" sz="1300" dirty="0"/>
          </a:p>
        </p:txBody>
      </p:sp>
      <p:pic>
        <p:nvPicPr>
          <p:cNvPr id="21" name="Рисунок 20">
            <a:extLst>
              <a:ext uri="{FF2B5EF4-FFF2-40B4-BE49-F238E27FC236}">
                <a16:creationId xmlns:a16="http://schemas.microsoft.com/office/drawing/2014/main" id="{B87C7B14-256E-E4B1-60AA-53D208225D35}"/>
              </a:ext>
            </a:extLst>
          </p:cNvPr>
          <p:cNvPicPr>
            <a:picLocks noChangeAspect="1"/>
          </p:cNvPicPr>
          <p:nvPr/>
        </p:nvPicPr>
        <p:blipFill>
          <a:blip r:embed="rId4"/>
          <a:stretch>
            <a:fillRect/>
          </a:stretch>
        </p:blipFill>
        <p:spPr>
          <a:xfrm>
            <a:off x="11505764" y="7486546"/>
            <a:ext cx="3124636" cy="7430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92931" y="563166"/>
            <a:ext cx="7958138" cy="1058704"/>
          </a:xfrm>
          <a:prstGeom prst="rect">
            <a:avLst/>
          </a:prstGeom>
          <a:noFill/>
          <a:ln/>
        </p:spPr>
        <p:txBody>
          <a:bodyPr wrap="square" lIns="0" tIns="0" rIns="0" bIns="0" rtlCol="0" anchor="t"/>
          <a:lstStyle/>
          <a:p>
            <a:pPr marL="0" indent="0">
              <a:lnSpc>
                <a:spcPts val="4150"/>
              </a:lnSpc>
              <a:buNone/>
            </a:pPr>
            <a:r>
              <a:rPr lang="en-US" sz="3300" b="1" dirty="0">
                <a:solidFill>
                  <a:srgbClr val="3B4540"/>
                </a:solidFill>
                <a:latin typeface="Fraunces Extra Bold" pitchFamily="34" charset="0"/>
                <a:ea typeface="Fraunces Extra Bold" pitchFamily="34" charset="-122"/>
                <a:cs typeface="Fraunces Extra Bold" pitchFamily="34" charset="-120"/>
              </a:rPr>
              <a:t>Пам'ятайте, що незнання закону не звільняє від відповідальності</a:t>
            </a:r>
            <a:endParaRPr lang="en-US" sz="3300" dirty="0"/>
          </a:p>
        </p:txBody>
      </p:sp>
      <p:pic>
        <p:nvPicPr>
          <p:cNvPr id="4" name="Image 1" descr="preencoded.png"/>
          <p:cNvPicPr>
            <a:picLocks noChangeAspect="1"/>
          </p:cNvPicPr>
          <p:nvPr/>
        </p:nvPicPr>
        <p:blipFill>
          <a:blip r:embed="rId4"/>
          <a:stretch>
            <a:fillRect/>
          </a:stretch>
        </p:blipFill>
        <p:spPr>
          <a:xfrm>
            <a:off x="592931" y="1875949"/>
            <a:ext cx="423505" cy="423505"/>
          </a:xfrm>
          <a:prstGeom prst="rect">
            <a:avLst/>
          </a:prstGeom>
        </p:spPr>
      </p:pic>
      <p:sp>
        <p:nvSpPr>
          <p:cNvPr id="5" name="Text 1"/>
          <p:cNvSpPr/>
          <p:nvPr/>
        </p:nvSpPr>
        <p:spPr>
          <a:xfrm>
            <a:off x="592931" y="2468761"/>
            <a:ext cx="2117646" cy="264676"/>
          </a:xfrm>
          <a:prstGeom prst="rect">
            <a:avLst/>
          </a:prstGeom>
          <a:noFill/>
          <a:ln/>
        </p:spPr>
        <p:txBody>
          <a:bodyPr wrap="none" lIns="0" tIns="0" rIns="0" bIns="0" rtlCol="0" anchor="t"/>
          <a:lstStyle/>
          <a:p>
            <a:pPr marL="0" indent="0" algn="l">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Закон</a:t>
            </a:r>
            <a:endParaRPr lang="en-US" sz="1650" dirty="0"/>
          </a:p>
        </p:txBody>
      </p:sp>
      <p:sp>
        <p:nvSpPr>
          <p:cNvPr id="6" name="Text 2"/>
          <p:cNvSpPr/>
          <p:nvPr/>
        </p:nvSpPr>
        <p:spPr>
          <a:xfrm>
            <a:off x="592931" y="2834997"/>
            <a:ext cx="7958138" cy="541972"/>
          </a:xfrm>
          <a:prstGeom prst="rect">
            <a:avLst/>
          </a:prstGeom>
          <a:noFill/>
          <a:ln/>
        </p:spPr>
        <p:txBody>
          <a:bodyPr wrap="square" lIns="0" tIns="0" rIns="0" bIns="0" rtlCol="0" anchor="t"/>
          <a:lstStyle/>
          <a:p>
            <a:pPr marL="0" indent="0" algn="l">
              <a:lnSpc>
                <a:spcPts val="2100"/>
              </a:lnSpc>
              <a:buNone/>
            </a:pPr>
            <a:r>
              <a:rPr lang="en-US" sz="1300" dirty="0">
                <a:solidFill>
                  <a:srgbClr val="405449"/>
                </a:solidFill>
                <a:latin typeface="Nobile" pitchFamily="34" charset="0"/>
                <a:ea typeface="Nobile" pitchFamily="34" charset="-122"/>
                <a:cs typeface="Nobile" pitchFamily="34" charset="-120"/>
              </a:rPr>
              <a:t>Незважаючи на те, що ви не знаєте закону, ви все одно відповідаєте за свої дії. Це означає, що ви повинні розуміти, що є правильним, а що ні, і діяти відповідно.</a:t>
            </a:r>
            <a:endParaRPr lang="en-US" sz="1300" dirty="0"/>
          </a:p>
        </p:txBody>
      </p:sp>
      <p:pic>
        <p:nvPicPr>
          <p:cNvPr id="7" name="Image 2" descr="preencoded.png"/>
          <p:cNvPicPr>
            <a:picLocks noChangeAspect="1"/>
          </p:cNvPicPr>
          <p:nvPr/>
        </p:nvPicPr>
        <p:blipFill>
          <a:blip r:embed="rId4"/>
          <a:stretch>
            <a:fillRect/>
          </a:stretch>
        </p:blipFill>
        <p:spPr>
          <a:xfrm>
            <a:off x="592931" y="3885128"/>
            <a:ext cx="423505" cy="423505"/>
          </a:xfrm>
          <a:prstGeom prst="rect">
            <a:avLst/>
          </a:prstGeom>
        </p:spPr>
      </p:pic>
      <p:sp>
        <p:nvSpPr>
          <p:cNvPr id="8" name="Text 3"/>
          <p:cNvSpPr/>
          <p:nvPr/>
        </p:nvSpPr>
        <p:spPr>
          <a:xfrm>
            <a:off x="592931" y="4477941"/>
            <a:ext cx="2117646" cy="264676"/>
          </a:xfrm>
          <a:prstGeom prst="rect">
            <a:avLst/>
          </a:prstGeom>
          <a:noFill/>
          <a:ln/>
        </p:spPr>
        <p:txBody>
          <a:bodyPr wrap="none" lIns="0" tIns="0" rIns="0" bIns="0" rtlCol="0" anchor="t"/>
          <a:lstStyle/>
          <a:p>
            <a:pPr marL="0" indent="0" algn="l">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Справедливість</a:t>
            </a:r>
            <a:endParaRPr lang="en-US" sz="1650" dirty="0"/>
          </a:p>
        </p:txBody>
      </p:sp>
      <p:sp>
        <p:nvSpPr>
          <p:cNvPr id="9" name="Text 4"/>
          <p:cNvSpPr/>
          <p:nvPr/>
        </p:nvSpPr>
        <p:spPr>
          <a:xfrm>
            <a:off x="592931" y="4844177"/>
            <a:ext cx="7958138" cy="541972"/>
          </a:xfrm>
          <a:prstGeom prst="rect">
            <a:avLst/>
          </a:prstGeom>
          <a:noFill/>
          <a:ln/>
        </p:spPr>
        <p:txBody>
          <a:bodyPr wrap="square" lIns="0" tIns="0" rIns="0" bIns="0" rtlCol="0" anchor="t"/>
          <a:lstStyle/>
          <a:p>
            <a:pPr marL="0" indent="0" algn="l">
              <a:lnSpc>
                <a:spcPts val="2100"/>
              </a:lnSpc>
              <a:buNone/>
            </a:pPr>
            <a:r>
              <a:rPr lang="en-US" sz="1300" dirty="0">
                <a:solidFill>
                  <a:srgbClr val="405449"/>
                </a:solidFill>
                <a:latin typeface="Nobile" pitchFamily="34" charset="0"/>
                <a:ea typeface="Nobile" pitchFamily="34" charset="-122"/>
                <a:cs typeface="Nobile" pitchFamily="34" charset="-120"/>
              </a:rPr>
              <a:t>Якщо ви порушуєте закон, ви можете зіткнутися з правовими наслідками. Це може включати штрафи, тюремне ув'язнення або інші покарання, які визначає суд.</a:t>
            </a:r>
            <a:endParaRPr lang="en-US" sz="1300" dirty="0"/>
          </a:p>
        </p:txBody>
      </p:sp>
      <p:pic>
        <p:nvPicPr>
          <p:cNvPr id="10" name="Image 3" descr="preencoded.png"/>
          <p:cNvPicPr>
            <a:picLocks noChangeAspect="1"/>
          </p:cNvPicPr>
          <p:nvPr/>
        </p:nvPicPr>
        <p:blipFill>
          <a:blip r:embed="rId5"/>
          <a:stretch>
            <a:fillRect/>
          </a:stretch>
        </p:blipFill>
        <p:spPr>
          <a:xfrm>
            <a:off x="592931" y="5894308"/>
            <a:ext cx="423505" cy="423505"/>
          </a:xfrm>
          <a:prstGeom prst="rect">
            <a:avLst/>
          </a:prstGeom>
        </p:spPr>
      </p:pic>
      <p:sp>
        <p:nvSpPr>
          <p:cNvPr id="11" name="Text 5"/>
          <p:cNvSpPr/>
          <p:nvPr/>
        </p:nvSpPr>
        <p:spPr>
          <a:xfrm>
            <a:off x="592931" y="6487120"/>
            <a:ext cx="2117646" cy="264676"/>
          </a:xfrm>
          <a:prstGeom prst="rect">
            <a:avLst/>
          </a:prstGeom>
          <a:noFill/>
          <a:ln/>
        </p:spPr>
        <p:txBody>
          <a:bodyPr wrap="none" lIns="0" tIns="0" rIns="0" bIns="0" rtlCol="0" anchor="t"/>
          <a:lstStyle/>
          <a:p>
            <a:pPr marL="0" indent="0" algn="l">
              <a:lnSpc>
                <a:spcPts val="2050"/>
              </a:lnSpc>
              <a:buNone/>
            </a:pPr>
            <a:r>
              <a:rPr lang="en-US" sz="1650" b="1" dirty="0">
                <a:solidFill>
                  <a:srgbClr val="405449"/>
                </a:solidFill>
                <a:latin typeface="Fraunces Extra Bold" pitchFamily="34" charset="0"/>
                <a:ea typeface="Fraunces Extra Bold" pitchFamily="34" charset="-122"/>
                <a:cs typeface="Fraunces Extra Bold" pitchFamily="34" charset="-120"/>
              </a:rPr>
              <a:t>Просвітництво</a:t>
            </a:r>
            <a:endParaRPr lang="en-US" sz="1650" dirty="0"/>
          </a:p>
        </p:txBody>
      </p:sp>
      <p:sp>
        <p:nvSpPr>
          <p:cNvPr id="12" name="Text 6"/>
          <p:cNvSpPr/>
          <p:nvPr/>
        </p:nvSpPr>
        <p:spPr>
          <a:xfrm>
            <a:off x="592931" y="6853357"/>
            <a:ext cx="7958138" cy="812959"/>
          </a:xfrm>
          <a:prstGeom prst="rect">
            <a:avLst/>
          </a:prstGeom>
          <a:noFill/>
          <a:ln/>
        </p:spPr>
        <p:txBody>
          <a:bodyPr wrap="square" lIns="0" tIns="0" rIns="0" bIns="0" rtlCol="0" anchor="t"/>
          <a:lstStyle/>
          <a:p>
            <a:pPr marL="0" indent="0" algn="l">
              <a:lnSpc>
                <a:spcPts val="2100"/>
              </a:lnSpc>
              <a:buNone/>
            </a:pPr>
            <a:r>
              <a:rPr lang="en-US" sz="1300" dirty="0">
                <a:solidFill>
                  <a:srgbClr val="405449"/>
                </a:solidFill>
                <a:latin typeface="Nobile" pitchFamily="34" charset="0"/>
                <a:ea typeface="Nobile" pitchFamily="34" charset="-122"/>
                <a:cs typeface="Nobile" pitchFamily="34" charset="-120"/>
              </a:rPr>
              <a:t>Навчання про закон допоможе вам уникнути правопорушень. Знання закону дасть вам більше можливостей захистити себе та свої права, а також допомагає зробити правильний вибір в складних ситуаціях.</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2552" y="850583"/>
            <a:ext cx="7851696" cy="1153954"/>
          </a:xfrm>
          <a:prstGeom prst="rect">
            <a:avLst/>
          </a:prstGeom>
          <a:noFill/>
          <a:ln/>
        </p:spPr>
        <p:txBody>
          <a:bodyPr wrap="square" lIns="0" tIns="0" rIns="0" bIns="0" rtlCol="0" anchor="t"/>
          <a:lstStyle/>
          <a:p>
            <a:pPr marL="0" indent="0">
              <a:lnSpc>
                <a:spcPts val="4500"/>
              </a:lnSpc>
              <a:buNone/>
            </a:pPr>
            <a:r>
              <a:rPr lang="en-US" sz="3600" b="1" dirty="0">
                <a:solidFill>
                  <a:srgbClr val="3B4540"/>
                </a:solidFill>
                <a:latin typeface="Fraunces Extra Bold" pitchFamily="34" charset="0"/>
                <a:ea typeface="Fraunces Extra Bold" pitchFamily="34" charset="-122"/>
                <a:cs typeface="Fraunces Extra Bold" pitchFamily="34" charset="-120"/>
              </a:rPr>
              <a:t>Роль суспільства у профілактиці правопорушень</a:t>
            </a:r>
            <a:endParaRPr lang="en-US" sz="3600" dirty="0"/>
          </a:p>
        </p:txBody>
      </p:sp>
      <p:sp>
        <p:nvSpPr>
          <p:cNvPr id="4" name="Shape 1"/>
          <p:cNvSpPr/>
          <p:nvPr/>
        </p:nvSpPr>
        <p:spPr>
          <a:xfrm>
            <a:off x="6132552" y="2281476"/>
            <a:ext cx="7851696" cy="5097542"/>
          </a:xfrm>
          <a:prstGeom prst="roundRect">
            <a:avLst>
              <a:gd name="adj" fmla="val 3260"/>
            </a:avLst>
          </a:prstGeom>
          <a:noFill/>
          <a:ln w="7620">
            <a:solidFill>
              <a:srgbClr val="000000">
                <a:alpha val="8000"/>
              </a:srgbClr>
            </a:solidFill>
            <a:prstDash val="solid"/>
          </a:ln>
        </p:spPr>
      </p:sp>
      <p:sp>
        <p:nvSpPr>
          <p:cNvPr id="5" name="Shape 2"/>
          <p:cNvSpPr/>
          <p:nvPr/>
        </p:nvSpPr>
        <p:spPr>
          <a:xfrm>
            <a:off x="6140172" y="2289096"/>
            <a:ext cx="7836456" cy="1418273"/>
          </a:xfrm>
          <a:prstGeom prst="rect">
            <a:avLst/>
          </a:prstGeom>
          <a:solidFill>
            <a:srgbClr val="FFFFFF">
              <a:alpha val="4000"/>
            </a:srgbClr>
          </a:solidFill>
          <a:ln/>
        </p:spPr>
      </p:sp>
      <p:sp>
        <p:nvSpPr>
          <p:cNvPr id="6" name="Text 3"/>
          <p:cNvSpPr/>
          <p:nvPr/>
        </p:nvSpPr>
        <p:spPr>
          <a:xfrm>
            <a:off x="6324719" y="2407444"/>
            <a:ext cx="3545324" cy="295394"/>
          </a:xfrm>
          <a:prstGeom prst="rect">
            <a:avLst/>
          </a:prstGeom>
          <a:noFill/>
          <a:ln/>
        </p:spPr>
        <p:txBody>
          <a:bodyPr wrap="none" lIns="0" tIns="0" rIns="0" bIns="0" rtlCol="0" anchor="t"/>
          <a:lstStyle/>
          <a:p>
            <a:pPr marL="0" indent="0">
              <a:lnSpc>
                <a:spcPts val="2300"/>
              </a:lnSpc>
              <a:buNone/>
            </a:pPr>
            <a:r>
              <a:rPr lang="en-US" sz="1450" dirty="0">
                <a:solidFill>
                  <a:srgbClr val="405449"/>
                </a:solidFill>
                <a:latin typeface="Nobile" pitchFamily="34" charset="0"/>
                <a:ea typeface="Nobile" pitchFamily="34" charset="-122"/>
                <a:cs typeface="Nobile" pitchFamily="34" charset="-120"/>
              </a:rPr>
              <a:t>Освітні установи</a:t>
            </a:r>
            <a:endParaRPr lang="en-US" sz="1450" dirty="0"/>
          </a:p>
        </p:txBody>
      </p:sp>
      <p:sp>
        <p:nvSpPr>
          <p:cNvPr id="7" name="Text 4"/>
          <p:cNvSpPr/>
          <p:nvPr/>
        </p:nvSpPr>
        <p:spPr>
          <a:xfrm>
            <a:off x="10246757" y="2407444"/>
            <a:ext cx="3545324" cy="1181576"/>
          </a:xfrm>
          <a:prstGeom prst="rect">
            <a:avLst/>
          </a:prstGeom>
          <a:noFill/>
          <a:ln/>
        </p:spPr>
        <p:txBody>
          <a:bodyPr wrap="square" lIns="0" tIns="0" rIns="0" bIns="0" rtlCol="0" anchor="t"/>
          <a:lstStyle/>
          <a:p>
            <a:pPr marL="0" indent="0">
              <a:lnSpc>
                <a:spcPts val="2300"/>
              </a:lnSpc>
              <a:buNone/>
            </a:pPr>
            <a:r>
              <a:rPr lang="en-US" sz="1450" dirty="0">
                <a:solidFill>
                  <a:srgbClr val="405449"/>
                </a:solidFill>
                <a:latin typeface="Nobile" pitchFamily="34" charset="0"/>
                <a:ea typeface="Nobile" pitchFamily="34" charset="-122"/>
                <a:cs typeface="Nobile" pitchFamily="34" charset="-120"/>
              </a:rPr>
              <a:t>Правові освітні програми, розвиток емоційного інтелекту, профілактика буллінгу та мирне вирішення конфліктів.</a:t>
            </a:r>
            <a:endParaRPr lang="en-US" sz="1450" dirty="0"/>
          </a:p>
        </p:txBody>
      </p:sp>
      <p:sp>
        <p:nvSpPr>
          <p:cNvPr id="8" name="Shape 5"/>
          <p:cNvSpPr/>
          <p:nvPr/>
        </p:nvSpPr>
        <p:spPr>
          <a:xfrm>
            <a:off x="6140172" y="3707368"/>
            <a:ext cx="7836456" cy="1122878"/>
          </a:xfrm>
          <a:prstGeom prst="rect">
            <a:avLst/>
          </a:prstGeom>
          <a:solidFill>
            <a:srgbClr val="000000">
              <a:alpha val="4000"/>
            </a:srgbClr>
          </a:solidFill>
          <a:ln/>
        </p:spPr>
      </p:sp>
      <p:sp>
        <p:nvSpPr>
          <p:cNvPr id="9" name="Text 6"/>
          <p:cNvSpPr/>
          <p:nvPr/>
        </p:nvSpPr>
        <p:spPr>
          <a:xfrm>
            <a:off x="6324719" y="3825716"/>
            <a:ext cx="3545324" cy="295394"/>
          </a:xfrm>
          <a:prstGeom prst="rect">
            <a:avLst/>
          </a:prstGeom>
          <a:noFill/>
          <a:ln/>
        </p:spPr>
        <p:txBody>
          <a:bodyPr wrap="none" lIns="0" tIns="0" rIns="0" bIns="0" rtlCol="0" anchor="t"/>
          <a:lstStyle/>
          <a:p>
            <a:pPr marL="0" indent="0">
              <a:lnSpc>
                <a:spcPts val="2300"/>
              </a:lnSpc>
              <a:buNone/>
            </a:pPr>
            <a:r>
              <a:rPr lang="en-US" sz="1450" dirty="0">
                <a:solidFill>
                  <a:srgbClr val="405449"/>
                </a:solidFill>
                <a:latin typeface="Nobile" pitchFamily="34" charset="0"/>
                <a:ea typeface="Nobile" pitchFamily="34" charset="-122"/>
                <a:cs typeface="Nobile" pitchFamily="34" charset="-120"/>
              </a:rPr>
              <a:t>Сім'я</a:t>
            </a:r>
            <a:endParaRPr lang="en-US" sz="1450" dirty="0"/>
          </a:p>
        </p:txBody>
      </p:sp>
      <p:sp>
        <p:nvSpPr>
          <p:cNvPr id="10" name="Text 7"/>
          <p:cNvSpPr/>
          <p:nvPr/>
        </p:nvSpPr>
        <p:spPr>
          <a:xfrm>
            <a:off x="10246757" y="3825716"/>
            <a:ext cx="3545324" cy="886182"/>
          </a:xfrm>
          <a:prstGeom prst="rect">
            <a:avLst/>
          </a:prstGeom>
          <a:noFill/>
          <a:ln/>
        </p:spPr>
        <p:txBody>
          <a:bodyPr wrap="square" lIns="0" tIns="0" rIns="0" bIns="0" rtlCol="0" anchor="t"/>
          <a:lstStyle/>
          <a:p>
            <a:pPr marL="0" indent="0">
              <a:lnSpc>
                <a:spcPts val="2300"/>
              </a:lnSpc>
              <a:buNone/>
            </a:pPr>
            <a:r>
              <a:rPr lang="en-US" sz="1450" dirty="0">
                <a:solidFill>
                  <a:srgbClr val="405449"/>
                </a:solidFill>
                <a:latin typeface="Nobile" pitchFamily="34" charset="0"/>
                <a:ea typeface="Nobile" pitchFamily="34" charset="-122"/>
                <a:cs typeface="Nobile" pitchFamily="34" charset="-120"/>
              </a:rPr>
              <a:t>Здорові сімейні цінності, відкрита комунікація, підтримка та безпека для підлітків.</a:t>
            </a:r>
            <a:endParaRPr lang="en-US" sz="1450" dirty="0"/>
          </a:p>
        </p:txBody>
      </p:sp>
      <p:sp>
        <p:nvSpPr>
          <p:cNvPr id="11" name="Shape 8"/>
          <p:cNvSpPr/>
          <p:nvPr/>
        </p:nvSpPr>
        <p:spPr>
          <a:xfrm>
            <a:off x="6140172" y="4830247"/>
            <a:ext cx="7836456" cy="1122878"/>
          </a:xfrm>
          <a:prstGeom prst="rect">
            <a:avLst/>
          </a:prstGeom>
          <a:solidFill>
            <a:srgbClr val="FFFFFF">
              <a:alpha val="4000"/>
            </a:srgbClr>
          </a:solidFill>
          <a:ln/>
        </p:spPr>
      </p:sp>
      <p:sp>
        <p:nvSpPr>
          <p:cNvPr id="12" name="Text 9"/>
          <p:cNvSpPr/>
          <p:nvPr/>
        </p:nvSpPr>
        <p:spPr>
          <a:xfrm>
            <a:off x="6324719" y="4948595"/>
            <a:ext cx="3545324" cy="295394"/>
          </a:xfrm>
          <a:prstGeom prst="rect">
            <a:avLst/>
          </a:prstGeom>
          <a:noFill/>
          <a:ln/>
        </p:spPr>
        <p:txBody>
          <a:bodyPr wrap="none" lIns="0" tIns="0" rIns="0" bIns="0" rtlCol="0" anchor="t"/>
          <a:lstStyle/>
          <a:p>
            <a:pPr marL="0" indent="0">
              <a:lnSpc>
                <a:spcPts val="2300"/>
              </a:lnSpc>
              <a:buNone/>
            </a:pPr>
            <a:r>
              <a:rPr lang="en-US" sz="1450" dirty="0">
                <a:solidFill>
                  <a:srgbClr val="405449"/>
                </a:solidFill>
                <a:latin typeface="Nobile" pitchFamily="34" charset="0"/>
                <a:ea typeface="Nobile" pitchFamily="34" charset="-122"/>
                <a:cs typeface="Nobile" pitchFamily="34" charset="-120"/>
              </a:rPr>
              <a:t>Громадські організації</a:t>
            </a:r>
            <a:endParaRPr lang="en-US" sz="1450" dirty="0"/>
          </a:p>
        </p:txBody>
      </p:sp>
      <p:sp>
        <p:nvSpPr>
          <p:cNvPr id="13" name="Text 10"/>
          <p:cNvSpPr/>
          <p:nvPr/>
        </p:nvSpPr>
        <p:spPr>
          <a:xfrm>
            <a:off x="10246757" y="4948595"/>
            <a:ext cx="3545324" cy="886182"/>
          </a:xfrm>
          <a:prstGeom prst="rect">
            <a:avLst/>
          </a:prstGeom>
          <a:noFill/>
          <a:ln/>
        </p:spPr>
        <p:txBody>
          <a:bodyPr wrap="square" lIns="0" tIns="0" rIns="0" bIns="0" rtlCol="0" anchor="t"/>
          <a:lstStyle/>
          <a:p>
            <a:pPr marL="0" indent="0">
              <a:lnSpc>
                <a:spcPts val="2300"/>
              </a:lnSpc>
              <a:buNone/>
            </a:pPr>
            <a:r>
              <a:rPr lang="en-US" sz="1450" dirty="0">
                <a:solidFill>
                  <a:srgbClr val="405449"/>
                </a:solidFill>
                <a:latin typeface="Nobile" pitchFamily="34" charset="0"/>
                <a:ea typeface="Nobile" pitchFamily="34" charset="-122"/>
                <a:cs typeface="Nobile" pitchFamily="34" charset="-120"/>
              </a:rPr>
              <a:t>Соціально-корисні активності, підтримка та наставництво для підлітків у складних ситуаціях.</a:t>
            </a:r>
            <a:endParaRPr lang="en-US" sz="1450" dirty="0"/>
          </a:p>
        </p:txBody>
      </p:sp>
      <p:sp>
        <p:nvSpPr>
          <p:cNvPr id="14" name="Shape 11"/>
          <p:cNvSpPr/>
          <p:nvPr/>
        </p:nvSpPr>
        <p:spPr>
          <a:xfrm>
            <a:off x="6140172" y="5953125"/>
            <a:ext cx="7836456" cy="1418273"/>
          </a:xfrm>
          <a:prstGeom prst="rect">
            <a:avLst/>
          </a:prstGeom>
          <a:solidFill>
            <a:srgbClr val="000000">
              <a:alpha val="4000"/>
            </a:srgbClr>
          </a:solidFill>
          <a:ln/>
        </p:spPr>
      </p:sp>
      <p:sp>
        <p:nvSpPr>
          <p:cNvPr id="15" name="Text 12"/>
          <p:cNvSpPr/>
          <p:nvPr/>
        </p:nvSpPr>
        <p:spPr>
          <a:xfrm>
            <a:off x="6324719" y="6071473"/>
            <a:ext cx="3545324" cy="295394"/>
          </a:xfrm>
          <a:prstGeom prst="rect">
            <a:avLst/>
          </a:prstGeom>
          <a:noFill/>
          <a:ln/>
        </p:spPr>
        <p:txBody>
          <a:bodyPr wrap="none" lIns="0" tIns="0" rIns="0" bIns="0" rtlCol="0" anchor="t"/>
          <a:lstStyle/>
          <a:p>
            <a:pPr marL="0" indent="0">
              <a:lnSpc>
                <a:spcPts val="2300"/>
              </a:lnSpc>
              <a:buNone/>
            </a:pPr>
            <a:r>
              <a:rPr lang="en-US" sz="1450" dirty="0">
                <a:solidFill>
                  <a:srgbClr val="405449"/>
                </a:solidFill>
                <a:latin typeface="Nobile" pitchFamily="34" charset="0"/>
                <a:ea typeface="Nobile" pitchFamily="34" charset="-122"/>
                <a:cs typeface="Nobile" pitchFamily="34" charset="-120"/>
              </a:rPr>
              <a:t>Влада</a:t>
            </a:r>
            <a:endParaRPr lang="en-US" sz="1450" dirty="0"/>
          </a:p>
        </p:txBody>
      </p:sp>
      <p:sp>
        <p:nvSpPr>
          <p:cNvPr id="16" name="Text 13"/>
          <p:cNvSpPr/>
          <p:nvPr/>
        </p:nvSpPr>
        <p:spPr>
          <a:xfrm>
            <a:off x="10246757" y="6071473"/>
            <a:ext cx="3545324" cy="1181576"/>
          </a:xfrm>
          <a:prstGeom prst="rect">
            <a:avLst/>
          </a:prstGeom>
          <a:noFill/>
          <a:ln/>
        </p:spPr>
        <p:txBody>
          <a:bodyPr wrap="square" lIns="0" tIns="0" rIns="0" bIns="0" rtlCol="0" anchor="t"/>
          <a:lstStyle/>
          <a:p>
            <a:pPr marL="0" indent="0">
              <a:lnSpc>
                <a:spcPts val="2300"/>
              </a:lnSpc>
              <a:buNone/>
            </a:pPr>
            <a:r>
              <a:rPr lang="en-US" sz="1450" dirty="0">
                <a:solidFill>
                  <a:srgbClr val="405449"/>
                </a:solidFill>
                <a:latin typeface="Nobile" pitchFamily="34" charset="0"/>
                <a:ea typeface="Nobile" pitchFamily="34" charset="-122"/>
                <a:cs typeface="Nobile" pitchFamily="34" charset="-120"/>
              </a:rPr>
              <a:t>Ефективна державна політика профілактики правопорушень, доступ до правової допомоги та розвиток молоді.</a:t>
            </a:r>
            <a:endParaRPr lang="en-US" sz="1450" dirty="0"/>
          </a:p>
        </p:txBody>
      </p:sp>
      <p:pic>
        <p:nvPicPr>
          <p:cNvPr id="18" name="Рисунок 17">
            <a:extLst>
              <a:ext uri="{FF2B5EF4-FFF2-40B4-BE49-F238E27FC236}">
                <a16:creationId xmlns:a16="http://schemas.microsoft.com/office/drawing/2014/main" id="{A8AB6F89-105A-7DAA-F248-F52B8199FE0F}"/>
              </a:ext>
            </a:extLst>
          </p:cNvPr>
          <p:cNvPicPr>
            <a:picLocks noChangeAspect="1"/>
          </p:cNvPicPr>
          <p:nvPr/>
        </p:nvPicPr>
        <p:blipFill>
          <a:blip r:embed="rId4"/>
          <a:stretch>
            <a:fillRect/>
          </a:stretch>
        </p:blipFill>
        <p:spPr>
          <a:xfrm>
            <a:off x="11505764" y="7486546"/>
            <a:ext cx="3124636" cy="7430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915353"/>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Відповідальність за скоєні правопорушення</a:t>
            </a:r>
            <a:endParaRPr lang="en-US" sz="4450" dirty="0"/>
          </a:p>
        </p:txBody>
      </p:sp>
      <p:sp>
        <p:nvSpPr>
          <p:cNvPr id="3" name="Text 1"/>
          <p:cNvSpPr/>
          <p:nvPr/>
        </p:nvSpPr>
        <p:spPr>
          <a:xfrm>
            <a:off x="793790" y="2899886"/>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Дисциплінарна</a:t>
            </a:r>
            <a:endParaRPr lang="en-US" sz="2200" dirty="0"/>
          </a:p>
        </p:txBody>
      </p:sp>
      <p:sp>
        <p:nvSpPr>
          <p:cNvPr id="4" name="Text 2"/>
          <p:cNvSpPr/>
          <p:nvPr/>
        </p:nvSpPr>
        <p:spPr>
          <a:xfrm>
            <a:off x="793790" y="3481030"/>
            <a:ext cx="3978116" cy="3629025"/>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Покарання, що застосовуються в школах, навчальних закладах та на робочому місці, включають попередження, догану, виключення з навчального закладу, звільнення з роботи. Такі заходи спрямовані на виправлення поведінки та запобігання подальшим порушенням.</a:t>
            </a:r>
            <a:endParaRPr lang="en-US" sz="1750" dirty="0"/>
          </a:p>
        </p:txBody>
      </p:sp>
      <p:sp>
        <p:nvSpPr>
          <p:cNvPr id="5" name="Text 3"/>
          <p:cNvSpPr/>
          <p:nvPr/>
        </p:nvSpPr>
        <p:spPr>
          <a:xfrm>
            <a:off x="5332928" y="2899886"/>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Адміністративна</a:t>
            </a:r>
            <a:endParaRPr lang="en-US" sz="2200" dirty="0"/>
          </a:p>
        </p:txBody>
      </p:sp>
      <p:sp>
        <p:nvSpPr>
          <p:cNvPr id="6" name="Text 4"/>
          <p:cNvSpPr/>
          <p:nvPr/>
        </p:nvSpPr>
        <p:spPr>
          <a:xfrm>
            <a:off x="5332928" y="3481030"/>
            <a:ext cx="3978116" cy="3629025"/>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Стягнення, накладені органами державної влади за незначні правопорушення, можуть включати штрафи, конфіскацію майна, адміністративний арешт. Прикладами адміністративних правопорушень є дрібне хуліганство, порушення правил дорожнього руху, незаконне зберігання зброї.</a:t>
            </a:r>
            <a:endParaRPr lang="en-US" sz="1750" dirty="0"/>
          </a:p>
        </p:txBody>
      </p:sp>
      <p:sp>
        <p:nvSpPr>
          <p:cNvPr id="7" name="Text 5"/>
          <p:cNvSpPr/>
          <p:nvPr/>
        </p:nvSpPr>
        <p:spPr>
          <a:xfrm>
            <a:off x="9872067" y="2899886"/>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Кримінальна</a:t>
            </a:r>
            <a:endParaRPr lang="en-US" sz="2200" dirty="0"/>
          </a:p>
        </p:txBody>
      </p:sp>
      <p:sp>
        <p:nvSpPr>
          <p:cNvPr id="8" name="Text 6"/>
          <p:cNvSpPr/>
          <p:nvPr/>
        </p:nvSpPr>
        <p:spPr>
          <a:xfrm>
            <a:off x="9872067" y="3481030"/>
            <a:ext cx="3978116" cy="3266123"/>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Найсерйозніші покарання, що передбачені Кримінальним кодексом за тяжкі злочини, включають позбавлення волі, штрафи, конфіскацію майна. Кримінальна відповідальність настає за скоєння таких злочинів, як крадіжка, розбій, вбивство, наркоторгівля.</a:t>
            </a:r>
            <a:endParaRPr lang="en-US" sz="1750" dirty="0"/>
          </a:p>
        </p:txBody>
      </p:sp>
      <p:pic>
        <p:nvPicPr>
          <p:cNvPr id="10" name="Рисунок 9">
            <a:extLst>
              <a:ext uri="{FF2B5EF4-FFF2-40B4-BE49-F238E27FC236}">
                <a16:creationId xmlns:a16="http://schemas.microsoft.com/office/drawing/2014/main" id="{11AEA0C8-D3D1-8924-B6E3-FB8559679236}"/>
              </a:ext>
            </a:extLst>
          </p:cNvPr>
          <p:cNvPicPr>
            <a:picLocks noChangeAspect="1"/>
          </p:cNvPicPr>
          <p:nvPr/>
        </p:nvPicPr>
        <p:blipFill>
          <a:blip r:embed="rId3"/>
          <a:stretch>
            <a:fillRect/>
          </a:stretch>
        </p:blipFill>
        <p:spPr>
          <a:xfrm>
            <a:off x="11505764" y="7486546"/>
            <a:ext cx="3124636" cy="7430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38394"/>
            <a:ext cx="7556421" cy="2835116"/>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Висновок: шляхи попередження правопорушень серед молоді</a:t>
            </a:r>
            <a:endParaRPr lang="en-US" sz="4450" dirty="0"/>
          </a:p>
        </p:txBody>
      </p:sp>
      <p:sp>
        <p:nvSpPr>
          <p:cNvPr id="4" name="Text 1"/>
          <p:cNvSpPr/>
          <p:nvPr/>
        </p:nvSpPr>
        <p:spPr>
          <a:xfrm>
            <a:off x="793790" y="4613672"/>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Попередження правопорушень серед підлітків вимагає комплексного підходу, що поєднує освіту, підтримку, виявлення факторів ризику та активну співпрацю усіх членів суспільства. Спільні зусилля допоможуть молодим людям усвідомити цінність законності та соціальної відповідальності, а також розвинути навички, необхідні для успішної самореалізації.</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741</Words>
  <Application>Microsoft Office PowerPoint</Application>
  <PresentationFormat>Произвольный</PresentationFormat>
  <Paragraphs>72</Paragraphs>
  <Slides>9</Slides>
  <Notes>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Calibri</vt:lpstr>
      <vt:lpstr>Fraunces Extra Bold</vt:lpstr>
      <vt:lpstr>Nobile</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HP_1</cp:lastModifiedBy>
  <cp:revision>3</cp:revision>
  <dcterms:created xsi:type="dcterms:W3CDTF">2024-10-22T11:27:37Z</dcterms:created>
  <dcterms:modified xsi:type="dcterms:W3CDTF">2025-10-29T12:58:59Z</dcterms:modified>
</cp:coreProperties>
</file>