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3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0" r:id="rId17"/>
    <p:sldId id="282" r:id="rId18"/>
    <p:sldId id="283" r:id="rId19"/>
    <p:sldId id="284" r:id="rId20"/>
    <p:sldId id="285" r:id="rId21"/>
    <p:sldId id="286" r:id="rId22"/>
    <p:sldId id="333" r:id="rId23"/>
    <p:sldId id="334" r:id="rId24"/>
    <p:sldId id="335" r:id="rId25"/>
    <p:sldId id="266" r:id="rId26"/>
    <p:sldId id="267" r:id="rId27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Vinnytsia Sans" panose="00000500000000000000" pitchFamily="2" charset="0"/>
      <p:regular r:id="rId34"/>
      <p:bold r:id="rId3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083"/>
    <a:srgbClr val="4472C4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79FE2-0F29-4569-A51C-902608DB2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570D0ED-220E-4F2C-A890-E8C861562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CF37D9-7BB0-4469-BE4C-C5AD9E3A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D21C-F4F7-4419-AEED-494A79833E6F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20F40E-E43D-4C3E-914D-5064F931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121BFF-65F8-4374-9682-41222BC2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12A7-D166-4070-A20A-1659176125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15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1FB5-309E-46AB-9C36-C846D000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4C1E9E7-3691-4E7F-80B4-31E1E8A6F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561C61-2F40-4DAB-9560-B51308D8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D21C-F4F7-4419-AEED-494A79833E6F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772EA6-2440-4F15-AE4A-15887205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BA33F4-E2C9-47C0-BB9B-0AECC792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12A7-D166-4070-A20A-1659176125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128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5AB36E-6C42-4DE6-A168-106B0AA35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A06C07-B720-410F-BA86-800042612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79FE8D-4B82-47FA-86CB-1B828D4C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D21C-F4F7-4419-AEED-494A79833E6F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65694D-4AAE-4B15-BF3B-0A03A851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D73592-5F9A-4D80-8049-3EEF8AE6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12A7-D166-4070-A20A-1659176125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97800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83DAA-B939-4A4F-87B0-FF62A076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A9598B-E999-4CEC-80A2-32BBCF901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EEB5FE-5583-4743-B021-FBFE89F1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D21C-F4F7-4419-AEED-494A79833E6F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1771D2-2732-4035-9645-A48A8DA7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229553-8773-4167-B000-E1BD1AE9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12A7-D166-4070-A20A-1659176125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0513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93AE4-6698-43F5-8FFB-3D4AD954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6DF44D-A2CB-4CED-A8D1-0161907D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FA4EF-61A0-46CB-BDD4-26C8790F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D21C-F4F7-4419-AEED-494A79833E6F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5A475B-91F7-44D6-94F8-2E1B4951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BD985D-F580-4B8E-9B0E-105A03E1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12A7-D166-4070-A20A-1659176125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964303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10A85-945D-49A3-8913-DCFA090A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2580D2-BBC4-4C7A-A811-5DCF6735B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B73754-5123-4FA9-BF5A-EF300CB31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AD1E59-2E7A-4925-90A3-B52F1500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D21C-F4F7-4419-AEED-494A79833E6F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BA5CB1-14EF-44EE-93A5-1141B65C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3F048C-3D55-4BF6-AEE5-A149D3E0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12A7-D166-4070-A20A-1659176125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713539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4932-61C7-4234-8A55-FCA2CCCA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E1FFAD2-373B-4465-97C7-F59DBC80C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C7E4E1-580E-4A09-904D-85C2B2D17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1BC4F37-1103-4FEB-8E12-AB679A250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EE4692E-1D28-4453-8817-308BCE938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68251-45A5-4ED1-8EEB-A5B228FC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D21C-F4F7-4419-AEED-494A79833E6F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70ACFCE-E686-497D-963E-8A049A37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BB1B08A-BBC6-4CB0-89B6-270A101A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12A7-D166-4070-A20A-1659176125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3435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19667-A56D-446D-A394-F99D518C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12CE524-2213-4347-A8AC-DFB92E49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D21C-F4F7-4419-AEED-494A79833E6F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B1CB526-C706-4D76-92D1-666FDB13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3A6510A-4FFE-4134-9DDC-CDA3AF51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12A7-D166-4070-A20A-1659176125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4637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D3DEE00-F077-4801-98F5-86F94760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D21C-F4F7-4419-AEED-494A79833E6F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0AF13F-4552-4414-91FB-5420C059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C2D43CC-A738-4598-BDCA-EA05CBF4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12A7-D166-4070-A20A-1659176125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59280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0B2FA-DE7D-4366-841A-50C55F13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916AC8-607B-4930-91EC-B0485A2A0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C18062B-176B-4D59-BCCC-25A0B692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6C6427-6EE6-4CED-B22D-351B3425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D21C-F4F7-4419-AEED-494A79833E6F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BAD39-6004-4FA9-8401-40E6CA8C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47FB62-E7A1-486C-B5A8-3A1CAD79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12A7-D166-4070-A20A-1659176125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05690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A747D-C539-4B77-8443-9FF9486A8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7CD8CB8-1747-413B-94A2-C334D6C3D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DC25FB-548A-4FAB-BB21-47BF20756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E20A14-A317-4BBD-9D6D-A66DAAB3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D21C-F4F7-4419-AEED-494A79833E6F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AC81CD-8E90-4546-93D5-ED350911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FFDD9FE-BFD0-4D44-8A62-E65EBE46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12A7-D166-4070-A20A-1659176125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28919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24E0B12-4395-41E6-AFBD-C8532A9C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F5E4FCE-0350-4249-A3C8-9FA693F86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CF9C75-B9E6-4BCD-828B-E80FDFD4E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D21C-F4F7-4419-AEED-494A79833E6F}" type="datetimeFigureOut">
              <a:rPr lang="uk-UA" smtClean="0"/>
              <a:t>20.08.2025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250ABB-8867-4080-B9F6-50DAAC293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7D4BDB-F5D1-49D5-9F76-889537B6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912A7-D166-4070-A20A-1659176125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832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493D64-11F4-4DA1-9B47-7CDCFC232D26}"/>
              </a:ext>
            </a:extLst>
          </p:cNvPr>
          <p:cNvSpPr txBox="1"/>
          <p:nvPr/>
        </p:nvSpPr>
        <p:spPr>
          <a:xfrm>
            <a:off x="5913122" y="967933"/>
            <a:ext cx="56279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4800" b="1" dirty="0">
                <a:solidFill>
                  <a:srgbClr val="3F2083"/>
                </a:solidFill>
                <a:latin typeface="Vinnytsia Sans" panose="00000500000000000000" pitchFamily="2" charset="0"/>
              </a:rPr>
              <a:t>Комп'ютерні</a:t>
            </a:r>
            <a:r>
              <a:rPr lang="ru-RU" sz="1400" b="1" dirty="0">
                <a:solidFill>
                  <a:srgbClr val="3F2083"/>
                </a:solidFill>
                <a:latin typeface="Vinnytsia Sans" panose="00000500000000000000" pitchFamily="2" charset="0"/>
              </a:rPr>
              <a:t> </a:t>
            </a:r>
            <a:r>
              <a:rPr lang="uk-UA" sz="4800" b="1" dirty="0">
                <a:solidFill>
                  <a:srgbClr val="3F2083"/>
                </a:solidFill>
                <a:latin typeface="Vinnytsia Sans" panose="00000500000000000000" pitchFamily="2" charset="0"/>
              </a:rPr>
              <a:t>програми</a:t>
            </a:r>
            <a:endParaRPr lang="uk-UA" sz="1400" b="1" dirty="0">
              <a:solidFill>
                <a:srgbClr val="3F208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DCE81-8301-4F0E-BA66-7AFC00105A3B}"/>
              </a:ext>
            </a:extLst>
          </p:cNvPr>
          <p:cNvSpPr txBox="1"/>
          <p:nvPr/>
        </p:nvSpPr>
        <p:spPr>
          <a:xfrm>
            <a:off x="5282039" y="4502153"/>
            <a:ext cx="6255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4800" b="1" dirty="0">
                <a:solidFill>
                  <a:srgbClr val="3F2083"/>
                </a:solidFill>
                <a:latin typeface="Vinnytsia Sans" panose="00000500000000000000" pitchFamily="2" charset="0"/>
              </a:rPr>
              <a:t>Мови</a:t>
            </a:r>
            <a:r>
              <a:rPr lang="ru-RU" sz="1400" b="1" dirty="0">
                <a:solidFill>
                  <a:srgbClr val="3F2083"/>
                </a:solidFill>
                <a:latin typeface="Vinnytsia Sans" panose="00000500000000000000" pitchFamily="2" charset="0"/>
              </a:rPr>
              <a:t> </a:t>
            </a:r>
            <a:r>
              <a:rPr lang="uk-UA" sz="4800" b="1" dirty="0">
                <a:solidFill>
                  <a:srgbClr val="3F2083"/>
                </a:solidFill>
                <a:latin typeface="Vinnytsia Sans" panose="00000500000000000000" pitchFamily="2" charset="0"/>
              </a:rPr>
              <a:t>програмування</a:t>
            </a:r>
            <a:endParaRPr lang="uk-UA" sz="1400" b="1" dirty="0">
              <a:solidFill>
                <a:srgbClr val="3F208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5028C-B891-4910-8561-53CDAE7959F1}"/>
              </a:ext>
            </a:extLst>
          </p:cNvPr>
          <p:cNvSpPr txBox="1"/>
          <p:nvPr/>
        </p:nvSpPr>
        <p:spPr>
          <a:xfrm>
            <a:off x="5197139" y="2735043"/>
            <a:ext cx="6340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4800" b="1" dirty="0">
                <a:solidFill>
                  <a:srgbClr val="3F2083"/>
                </a:solidFill>
                <a:latin typeface="Vinnytsia Sans" panose="00000500000000000000" pitchFamily="2" charset="0"/>
              </a:rPr>
              <a:t>Програми-транслятори</a:t>
            </a:r>
            <a:endParaRPr lang="uk-UA" sz="1400" b="1" dirty="0">
              <a:solidFill>
                <a:srgbClr val="3F2083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C10263-F69F-4A19-8637-7347C55D4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5" y="871532"/>
            <a:ext cx="5114936" cy="51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3825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Мови програмування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577"/>
            <a:ext cx="5910944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Перші мови програмування для комп'ютерів з'явилися всередині 40-х років ХХ ст. </a:t>
            </a:r>
            <a:endParaRPr lang="en-US" sz="24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Команди цих мов записувалися числами, які складалися з цифр 0 та 1, і містили код операції, яку потрібно виконати, адреси комірок пам'яті, звідки потрібно взяти дані, адресу комірки пам'яті, куди потрібно помістити результат</a:t>
            </a:r>
            <a:r>
              <a:rPr lang="en-US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.</a:t>
            </a:r>
            <a:endParaRPr lang="uk-UA" sz="24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5C07EABD-FD86-4BCB-9EDD-AC6DE91B8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05"/>
          <a:stretch/>
        </p:blipFill>
        <p:spPr bwMode="auto">
          <a:xfrm>
            <a:off x="7034939" y="1996440"/>
            <a:ext cx="4723220" cy="286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093FB2-2C58-4932-B877-FEAD9F0A7043}"/>
              </a:ext>
            </a:extLst>
          </p:cNvPr>
          <p:cNvSpPr txBox="1"/>
          <p:nvPr/>
        </p:nvSpPr>
        <p:spPr>
          <a:xfrm>
            <a:off x="7616440" y="5041565"/>
            <a:ext cx="3560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/>
              <a:t>Мова асемблера</a:t>
            </a:r>
            <a:r>
              <a:rPr lang="en-US" dirty="0"/>
              <a:t> –</a:t>
            </a:r>
            <a:r>
              <a:rPr lang="uk-UA" dirty="0"/>
              <a:t> одна з перших мов програмування, мова програмування низького рівня</a:t>
            </a:r>
          </a:p>
        </p:txBody>
      </p:sp>
    </p:spTree>
    <p:extLst>
      <p:ext uri="{BB962C8B-B14F-4D97-AF65-F5344CB8AC3E}">
        <p14:creationId xmlns:p14="http://schemas.microsoft.com/office/powerpoint/2010/main" val="328797924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Мови програмування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1577"/>
            <a:ext cx="6024155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Такі мови програмування були орієнтовані на конкретні процесори, тобто одні й ті самі команди для різних процесорів мали різні коди. 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Тому програми, складені для одних процесорів, не могли використовуватися на комп'ютерах з процесором іншого типу. Складання програм такими мовами програмування було справою важкою і тривалою. 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Такі мови називають мовами програмування </a:t>
            </a: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низького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 descr="undefined">
            <a:extLst>
              <a:ext uri="{FF2B5EF4-FFF2-40B4-BE49-F238E27FC236}">
                <a16:creationId xmlns:a16="http://schemas.microsoft.com/office/drawing/2014/main" id="{29268A4C-19E1-4124-BC8C-81CCC8888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05"/>
          <a:stretch/>
        </p:blipFill>
        <p:spPr bwMode="auto">
          <a:xfrm>
            <a:off x="7034939" y="1996440"/>
            <a:ext cx="4723220" cy="286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A79A2-FE8A-4882-8A3C-B8936C746516}"/>
              </a:ext>
            </a:extLst>
          </p:cNvPr>
          <p:cNvSpPr txBox="1"/>
          <p:nvPr/>
        </p:nvSpPr>
        <p:spPr>
          <a:xfrm>
            <a:off x="7616440" y="5041565"/>
            <a:ext cx="3560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/>
              <a:t>Мова асемблера</a:t>
            </a:r>
            <a:r>
              <a:rPr lang="en-US" dirty="0"/>
              <a:t> –</a:t>
            </a:r>
            <a:r>
              <a:rPr lang="uk-UA" dirty="0"/>
              <a:t> одна з перших мов програмування, мова програмування низького рівня</a:t>
            </a:r>
          </a:p>
        </p:txBody>
      </p:sp>
    </p:spTree>
    <p:extLst>
      <p:ext uri="{BB962C8B-B14F-4D97-AF65-F5344CB8AC3E}">
        <p14:creationId xmlns:p14="http://schemas.microsoft.com/office/powerpoint/2010/main" val="418047497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Мови програмування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1577"/>
            <a:ext cx="5057504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Перші мови програмування </a:t>
            </a: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високого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, команди яких використовували не тільки числа, а й спеціальні слова, аналогічні або схожі на слова мов спілкування людей, з'явилися на початку 50-х років ХХ ст. 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Однією з перших була мова програмування </a:t>
            </a:r>
            <a:r>
              <a:rPr lang="en-US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Fortran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C6698-24DB-45CF-9BC7-B1365F898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96" y="2248785"/>
            <a:ext cx="5135881" cy="3351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C541DA-16DD-458E-8261-AFAB14D9D0E4}"/>
              </a:ext>
            </a:extLst>
          </p:cNvPr>
          <p:cNvSpPr txBox="1"/>
          <p:nvPr/>
        </p:nvSpPr>
        <p:spPr>
          <a:xfrm>
            <a:off x="6296296" y="5765979"/>
            <a:ext cx="513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Приклад коду на </a:t>
            </a:r>
            <a:r>
              <a:rPr lang="en-US" sz="18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Fortran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035525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Транслятори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577"/>
            <a:ext cx="5431972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Для того щоб перекласти програму, написану мовою програмування високого рівня, на мову команд процесора, створили спеціальні </a:t>
            </a: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програми-транслятори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Програми-транслятори поділяються на 2 види: </a:t>
            </a: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інтерпретатори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компілятори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Machine Language">
            <a:extLst>
              <a:ext uri="{FF2B5EF4-FFF2-40B4-BE49-F238E27FC236}">
                <a16:creationId xmlns:a16="http://schemas.microsoft.com/office/drawing/2014/main" id="{D4A4A3CC-35EB-4F7E-B5B0-72160962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45" y="3760583"/>
            <a:ext cx="2838868" cy="236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va &quot;Hello World&quot; program inside a grey window, with a purple background.">
            <a:extLst>
              <a:ext uri="{FF2B5EF4-FFF2-40B4-BE49-F238E27FC236}">
                <a16:creationId xmlns:a16="http://schemas.microsoft.com/office/drawing/2014/main" id="{168A49E0-6527-4E34-BB5B-10DF9580B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35640" r="14686" b="28434"/>
          <a:stretch/>
        </p:blipFill>
        <p:spPr bwMode="auto">
          <a:xfrm>
            <a:off x="7024479" y="1505931"/>
            <a:ext cx="4495800" cy="11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ілка: униз 4">
            <a:extLst>
              <a:ext uri="{FF2B5EF4-FFF2-40B4-BE49-F238E27FC236}">
                <a16:creationId xmlns:a16="http://schemas.microsoft.com/office/drawing/2014/main" id="{F151E4F0-616B-4B43-8C5E-8EB4999F528A}"/>
              </a:ext>
            </a:extLst>
          </p:cNvPr>
          <p:cNvSpPr/>
          <p:nvPr/>
        </p:nvSpPr>
        <p:spPr>
          <a:xfrm>
            <a:off x="9045956" y="2926079"/>
            <a:ext cx="452846" cy="896983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47944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Інтерпретатори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1577"/>
            <a:ext cx="6642464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Інтерпретатор</a:t>
            </a: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бере послідовно кожну команду проєкту, написаного мовою програмування високого рівня, і перш за все аналізує її на наявність синтаксичних помилок. </a:t>
            </a: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Якщо такі помилки виявляються, то інтерпретація програми переривається і виводиться повідомлення про помилку, яку потрібно виправити. </a:t>
            </a: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Якщо в команді відсутні синтаксичні помилки, то інтерпретатор перекладає її на мову команд процесора та передає процесору на виконання. І так далі з кожною командою проєкту.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AF572739-68E4-4252-BAEB-7D6C8841C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94" y="2308315"/>
            <a:ext cx="3788229" cy="11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6AECF0-69B6-4F54-A250-F620F6780690}"/>
              </a:ext>
            </a:extLst>
          </p:cNvPr>
          <p:cNvSpPr txBox="1"/>
          <p:nvPr/>
        </p:nvSpPr>
        <p:spPr>
          <a:xfrm>
            <a:off x="7698376" y="3429000"/>
            <a:ext cx="41278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Інтерпретована мова програмування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— мова програмування, в якій початковий код програми не перетворюється попередньо повністю у машинний код для виконання, як у компільованих мовах, а виконується рядок за рядком з допомогою спеціальної програми-інтерпретатора.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є прикладом такої мові.</a:t>
            </a:r>
          </a:p>
        </p:txBody>
      </p:sp>
    </p:spTree>
    <p:extLst>
      <p:ext uri="{BB962C8B-B14F-4D97-AF65-F5344CB8AC3E}">
        <p14:creationId xmlns:p14="http://schemas.microsoft.com/office/powerpoint/2010/main" val="6476820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Інтерпретатори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1577"/>
            <a:ext cx="3193870" cy="390862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Переваги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uk-UA" sz="18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Займає менше місця в оперативній пам'яті комп'ютера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A2D35-7148-4340-AE3A-61C44AB917FD}"/>
              </a:ext>
            </a:extLst>
          </p:cNvPr>
          <p:cNvSpPr txBox="1"/>
          <p:nvPr/>
        </p:nvSpPr>
        <p:spPr>
          <a:xfrm>
            <a:off x="4696099" y="2091577"/>
            <a:ext cx="692113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FF000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Недоліки</a:t>
            </a:r>
            <a:r>
              <a:rPr lang="ru-RU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:</a:t>
            </a:r>
            <a:endParaRPr lang="uk-UA" sz="16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Проєкт, який інтерпретується, виконується повільніше від проєкту, який компілюється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Команди циклу перекладаються (інтерпретуються) стільки разів, скільки вони виконуються. А це збільшує час виконання проєкту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Виконання проєкту може розпочатися, але не за- вершитися отриманням результату, якщо синтаксична помилка в останніх командах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При кожному наступному виконанні проєкту процес інтерпретації розпочинається спочатку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Програма-інтерпретатор повинна бути обов'язково встановлена на тому комп'ютері або сайті, де виконується проєкт</a:t>
            </a:r>
          </a:p>
        </p:txBody>
      </p:sp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D20E0536-2FF0-4F2F-9B9C-A7E36960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3847053"/>
            <a:ext cx="3277688" cy="202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345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Компілятори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577"/>
            <a:ext cx="6128658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Компілятор</a:t>
            </a: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бере весь текст проєкту, написаного мовою програмування високого рівня, і аналізує всі команди на наявність синтаксичних помилок.</a:t>
            </a: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Якщо такі виявляються, то компілятор перериває свою роботу і виводить повідомлення про всі ці помилки. </a:t>
            </a: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Якщо в тексті проєкту синтаксичні помилки відсутні, то компілятор перекладає всі команди проєкту на мову команд процесора, створює і записує на носій </a:t>
            </a:r>
            <a:r>
              <a:rPr lang="uk-UA" sz="2000" dirty="0" err="1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ехе</a:t>
            </a: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-файл і передає його процесору на виконання.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FB757-629B-4D12-8479-4E10200CF323}"/>
              </a:ext>
            </a:extLst>
          </p:cNvPr>
          <p:cNvSpPr txBox="1"/>
          <p:nvPr/>
        </p:nvSpPr>
        <p:spPr>
          <a:xfrm>
            <a:off x="7441474" y="3925389"/>
            <a:ext cx="41278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Компільована мова програмування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— мова програмування, в якій початковий код перед виконанням повністю перетворюється в машинний код, і записується в файл, з особливим заголовком і/або розширенням, для ідентифікації цього файлу, як виконуваного, операційною системою. </a:t>
            </a:r>
          </a:p>
          <a:p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С++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є прикладом такої мови.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B2F386EF-5EE6-44BC-A933-CBC4F741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35" y="1508847"/>
            <a:ext cx="2043339" cy="23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7222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Компілятори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577"/>
            <a:ext cx="5536474" cy="390862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uk-UA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Переваги</a:t>
            </a: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Проєкт, який компілюється, виконується швидше за проєкт, який інтерпретується.</a:t>
            </a:r>
          </a:p>
          <a:p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Програма-компілятор не використовується після закінчення компіляції та створення </a:t>
            </a:r>
            <a:r>
              <a:rPr lang="uk-UA" sz="2400" dirty="0" err="1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ехе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-файлу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A2D35-7148-4340-AE3A-61C44AB917FD}"/>
              </a:ext>
            </a:extLst>
          </p:cNvPr>
          <p:cNvSpPr txBox="1"/>
          <p:nvPr/>
        </p:nvSpPr>
        <p:spPr>
          <a:xfrm>
            <a:off x="6695801" y="2091577"/>
            <a:ext cx="5027025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FF000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Недоліки</a:t>
            </a:r>
            <a:r>
              <a:rPr lang="ru-RU" sz="28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Займає більше місця в оперативній пам'яті комп'ютера</a:t>
            </a:r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563464FF-FD5A-4A06-BB19-54EC865AB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0470" y="4064601"/>
            <a:ext cx="3277688" cy="202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5921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Професія «програміст»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1577"/>
            <a:ext cx="6938555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Програміст</a:t>
            </a: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це професія людини, яка створює комп'ютерні програми (проєкти). </a:t>
            </a:r>
            <a:endParaRPr lang="en-US" sz="20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Ця людина повинна знати одну або кілька мов програмування, які вона буде використовувати у своїй роботі. Добре, якщо ця людина вміє за потреби створити математичну модель для розв'язування поставленої задачі та скласти алгоритм у вигляді блок-схеми або в іншому вигляді. Якщо ні, то цю роботу для нього виконують інші люди, але в такому разі рівень кваліфікації та заробітної плати такого програміста значно нижче. </a:t>
            </a:r>
            <a:endParaRPr lang="en-US" sz="20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Програмістів можна розподілити на 2 групи: </a:t>
            </a:r>
            <a:r>
              <a:rPr lang="uk-UA" sz="20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системні</a:t>
            </a: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програмісти і </a:t>
            </a:r>
            <a:r>
              <a:rPr lang="uk-UA" sz="20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прикладні</a:t>
            </a: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програмісти.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0B6FED5B-217A-4F80-9B06-ECA3551A7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081" b="11570"/>
          <a:stretch/>
        </p:blipFill>
        <p:spPr>
          <a:xfrm>
            <a:off x="7873463" y="2943497"/>
            <a:ext cx="3951862" cy="30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4682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Професія «програміст»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1577"/>
            <a:ext cx="6381207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Системні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програмісти створюють операційні системи, під управлінням яких працюють комп'ютери, програми для роботи комп'ютерних мереж, драйвери пристроїв тощо.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91A1E6CA-5415-4055-B2BB-765B7B567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9" t="13702" r="8674" b="16590"/>
          <a:stretch/>
        </p:blipFill>
        <p:spPr>
          <a:xfrm>
            <a:off x="7036526" y="2648925"/>
            <a:ext cx="4798423" cy="39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97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004323" cy="1428206"/>
          </a:xfrm>
        </p:spPr>
        <p:txBody>
          <a:bodyPr>
            <a:normAutofit fontScale="90000"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Сьогодні на уроці ви дізнаєтесь про: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890"/>
            <a:ext cx="7135762" cy="4123510"/>
          </a:xfrm>
        </p:spPr>
        <p:txBody>
          <a:bodyPr anchor="ctr">
            <a:normAutofit/>
          </a:bodyPr>
          <a:lstStyle/>
          <a:p>
            <a:pPr marL="357188" indent="-357188"/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комп'ютерні програми;</a:t>
            </a:r>
          </a:p>
          <a:p>
            <a:pPr marL="357188" indent="-357188"/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інтерфейс користувача;</a:t>
            </a:r>
          </a:p>
          <a:p>
            <a:pPr marL="357188" indent="-357188"/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мови програмування, їх складові;</a:t>
            </a:r>
          </a:p>
          <a:p>
            <a:pPr marL="357188" indent="-357188"/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транслятори, їх види;</a:t>
            </a:r>
          </a:p>
          <a:p>
            <a:pPr marL="357188" indent="-357188"/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професії, які потребують вміння створювати комп'ютерні програми.</a:t>
            </a:r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9FD33820-8886-4314-97D0-A85B7ACB6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966" r="14059"/>
          <a:stretch/>
        </p:blipFill>
        <p:spPr>
          <a:xfrm>
            <a:off x="8555996" y="2037806"/>
            <a:ext cx="2725783" cy="3840481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ECB3C3E-7AB1-46BD-AF37-D80CC74E0922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8A2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4910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Професія «програміст»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577"/>
            <a:ext cx="6468292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Прикладні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програмісти створюють різноманітні редактори, спеціалізовані програми для використання бухгалтерами, економістами, працівниками інших професій, системи керування базами даних, системи опрацювання відеоспостережень, інтерактивні вебсторінки тощо.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431849A2-D907-4A00-AC3E-FFCF77065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238" t="12508" r="8635" b="8889"/>
          <a:stretch/>
        </p:blipFill>
        <p:spPr>
          <a:xfrm>
            <a:off x="7306492" y="2091577"/>
            <a:ext cx="4326565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7196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Професія «програміст»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1577"/>
            <a:ext cx="6024155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Такий поділ доволі умовний, тому що багато програмістів можуть створювати як системні, так і прикладні програми. </a:t>
            </a:r>
            <a:endParaRPr lang="en-US" sz="20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Але не тільки програмісти створюють комп'ютерні програми. Наприклад, фінансовий аналітик, який аналізує тенденції ринку валют, цінних паперів, нерухомості, може кожного разу складати нові таблиці в табличному процесорі та використовувати їх у своїй роботі. А може скласти спеціальну програму, яка значно автоматизує, спростить і прискорить його роботу.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D48418-D27C-4977-BF3A-14364C85E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393" y="1899228"/>
            <a:ext cx="4541521" cy="45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032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691950" cy="1151932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Запам’ятайте!</a:t>
            </a:r>
            <a:endParaRPr lang="uk-UA" sz="3200" b="1" dirty="0">
              <a:solidFill>
                <a:srgbClr val="00B050"/>
              </a:solidFill>
              <a:latin typeface="Vinnytsia Sans" panose="000005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761532"/>
            <a:ext cx="7676368" cy="458919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Алгоритм, записаний спеціальною мовою та призначений для виконання комп'ютером, називається </a:t>
            </a:r>
            <a:r>
              <a:rPr lang="uk-UA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комп'ютерною програмою</a:t>
            </a: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Сукупність таких засобів керування, як вікно, кнопка, поле, прапорці, перемикачі та інші, а також методів взаємодії людини та комп'ютера утворюють </a:t>
            </a:r>
            <a:r>
              <a:rPr lang="uk-UA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графічний інтерфейс</a:t>
            </a: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користувача.</a:t>
            </a:r>
          </a:p>
          <a:p>
            <a:pPr marL="0" indent="0">
              <a:buNone/>
            </a:pP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текстовому інтерфейсі </a:t>
            </a: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користувача використовується тільки вікно введення-виведення, у якому користувач уводить дані і/або команди у вигляді чисел і текстів, а комп'ютер виводить результати також у вигляді чисел і/або текстів.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70A957-16DB-470A-A16F-1E09F6CF5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70" y="1497873"/>
            <a:ext cx="3272482" cy="48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8924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691950" cy="1151932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Запам’ятайте!</a:t>
            </a:r>
            <a:endParaRPr lang="uk-UA" sz="3200" b="1" dirty="0">
              <a:solidFill>
                <a:srgbClr val="00B050"/>
              </a:solidFill>
              <a:latin typeface="Vinnytsia Sans" panose="000005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761532"/>
            <a:ext cx="7676368" cy="4589191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Мова, яка використовується для запису алгоритмів, призначених для виконання комп'ютером, називається </a:t>
            </a:r>
            <a:r>
              <a:rPr lang="uk-UA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мовою програмування</a:t>
            </a: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Кожна мова програмування має такі складові: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Алфавіт</a:t>
            </a: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— множина символів, з яких можна утворювати слова і речення цієї мови.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Словник</a:t>
            </a: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— набір слів, які використовуються в цій мові.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Синтаксис</a:t>
            </a: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— правила складання і запису мовних конструкцій: слів, що не уві-йшли до словника, і речень.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Семантику</a:t>
            </a: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— установлене однозначне тлумачення мовних конструкцій, правил їх виконання.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70A957-16DB-470A-A16F-1E09F6CF5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70" y="1497873"/>
            <a:ext cx="3272482" cy="48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8659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691950" cy="1151932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Запам’ятайте!</a:t>
            </a:r>
            <a:endParaRPr lang="uk-UA" sz="3200" b="1" dirty="0">
              <a:solidFill>
                <a:srgbClr val="00B050"/>
              </a:solidFill>
              <a:latin typeface="Vinnytsia Sans" panose="000005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63338"/>
            <a:ext cx="7852952" cy="468738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Синтаксичні помилки 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виникають під час використання символів, що не входять до алфавіту мови програмування (крім спеціально обумовлених випадків), неправильного написання словникових слів, порушення синтаксичних правил.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Транслятор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— спеціальна програма, призначена для того, щоб перекласти програму, написану мовою програмування високого рівня, на мову команд процесора.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Програми-транслятори поділяються на 2 види: </a:t>
            </a: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інтерпретатори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компілятори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Програміст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— це професія людини, яка створює комп'ютерні програми (проєкти). Ця людина повинна знати одну або кілька мов програмування, які вона використовуватиме у своїй роботі.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70A957-16DB-470A-A16F-1E09F6CF5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70" y="1497873"/>
            <a:ext cx="3272482" cy="48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479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004323" cy="1406013"/>
          </a:xfrm>
        </p:spPr>
        <p:txBody>
          <a:bodyPr>
            <a:normAutofit fontScale="90000"/>
          </a:bodyPr>
          <a:lstStyle/>
          <a:p>
            <a:r>
              <a:rPr lang="uk-UA" sz="60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Запитання для перевірки знань</a:t>
            </a:r>
            <a:endParaRPr lang="uk-UA" b="1" dirty="0">
              <a:solidFill>
                <a:srgbClr val="00B050"/>
              </a:solidFill>
              <a:latin typeface="Vinnytsia Sans" panose="000005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91577"/>
            <a:ext cx="7852956" cy="4248263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Що таке комп'ютерна програма?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Що таке мова програмування?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Які складові частини мови програмування? Опишіть кожну з них.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Що таке синтаксична помилка?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Яке призначення програми-транслятора?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Які види трансляторів ви знаєте?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Чим відрізняється робота програми-інтерпретатора від роботи програми-компілятора?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5F2F7F-AE9D-4145-A07C-34688072F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62" y="2556597"/>
            <a:ext cx="3064550" cy="306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6221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9C37A-38D0-445E-BA12-04CE262D0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113" y="1187269"/>
            <a:ext cx="11477897" cy="4483462"/>
          </a:xfrm>
        </p:spPr>
        <p:txBody>
          <a:bodyPr anchor="ctr">
            <a:normAutofit/>
          </a:bodyPr>
          <a:lstStyle/>
          <a:p>
            <a:r>
              <a:rPr lang="uk-UA" sz="72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Дякую за увагу!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972F4A8-C21D-408A-B6D9-C990D5075C18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5432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Алгоритми та комп'ютерні програми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577"/>
            <a:ext cx="6154784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Алгоритм</a:t>
            </a: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, записаний спеціальною мовою та призначений для виконання комп'ютером, називається </a:t>
            </a:r>
            <a:r>
              <a:rPr lang="uk-UA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комп'ютерною програмою</a:t>
            </a:r>
            <a:r>
              <a:rPr lang="uk-UA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11ED8CB2-5288-4AF2-81ED-B44F43316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2984" y="178873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028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945FC622-B274-40D3-8E1B-98D1D8E41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62" t="9016" r="11206" b="9778"/>
          <a:stretch/>
        </p:blipFill>
        <p:spPr>
          <a:xfrm>
            <a:off x="7107522" y="1862216"/>
            <a:ext cx="4411740" cy="43673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Інтерфейс користувача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577"/>
            <a:ext cx="6006738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У сучасних комп’ютерних програмах використовуються елементи керування (кнопки, меню та інше), засоби введення даних (поля, лічильники та інше), засоби виведення даних (написи, поля та інше) тощо. </a:t>
            </a: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Сукупність усіх таких засобів керування, а також методів взаємодії людини і комп'ютера утворюють </a:t>
            </a:r>
            <a:r>
              <a:rPr lang="uk-UA" sz="20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графічний</a:t>
            </a:r>
            <a:r>
              <a:rPr lang="uk-UA" sz="2000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інтерфейс</a:t>
            </a:r>
            <a:r>
              <a:rPr lang="uk-UA" sz="2000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користувача.</a:t>
            </a: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Прикладами програм з графічним інтерфейсом користувача є знайомі вам операційна система </a:t>
            </a:r>
            <a:r>
              <a:rPr lang="en-US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Windows, </a:t>
            </a: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текстовий процесор </a:t>
            </a:r>
            <a:r>
              <a:rPr lang="en-US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та інші.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77913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Інтерфейс користувача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577"/>
            <a:ext cx="6590212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Крім графічного інтерфейсу користувача, сучасні комп'ютерні проєкти використовують і </a:t>
            </a: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текстовий</a:t>
            </a:r>
            <a:r>
              <a:rPr lang="uk-UA" sz="2400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інтерфейс</a:t>
            </a:r>
            <a:r>
              <a:rPr lang="uk-UA" sz="2400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користувача.</a:t>
            </a: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У такому інтерфейсі використовується тільки вікно введення-виведення, де користувач уводить дані і/або команди у вигляді чисел і текстів, а комп'ютер виводить результати також у вигляді чисел і/або текстів. Прикладами програм з текстовим інтерфейсом користувача є операційна система </a:t>
            </a:r>
            <a:r>
              <a:rPr lang="en-US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Unix/Linux.</a:t>
            </a:r>
            <a:endParaRPr lang="uk-UA" sz="24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CB503E2E-6FED-4E7B-8679-5A548155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059" y="2091577"/>
            <a:ext cx="3631741" cy="39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685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Мови програмування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801"/>
            <a:ext cx="10822578" cy="208418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Мова, яка використовується для запису алгоритмів, призначених для виконання комп'ютером, називається </a:t>
            </a:r>
            <a:r>
              <a:rPr lang="uk-UA" sz="20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мовою</a:t>
            </a:r>
            <a:r>
              <a:rPr lang="uk-UA" sz="2000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програмування</a:t>
            </a: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За останні 80 років створено приблизно три тисячі різних мов програмування. </a:t>
            </a:r>
            <a:endParaRPr lang="en-US" sz="20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Деякі з них вже не використовують, для деяких постійно з'являються нові версії, які зручніші у використанні та мають більше можливостей. Постійно створюються нові мови програмування.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669C19C-24D1-414E-A7C9-C18527F4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52" y="3912985"/>
            <a:ext cx="5905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3348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Мови програмування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1577"/>
            <a:ext cx="5963195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Деякі мови програмування є </a:t>
            </a:r>
            <a:r>
              <a:rPr lang="uk-UA" sz="20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універсальними</a:t>
            </a: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і використовуються для складання програм для розв'язування задач з різних галузей науки, техніки, виробництва, сфери побуту та ін. </a:t>
            </a:r>
            <a:endParaRPr lang="en-US" sz="20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Деякі мови програмування є </a:t>
            </a:r>
            <a:r>
              <a:rPr lang="uk-UA" sz="20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спеціальними</a:t>
            </a: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та створені для складання програм для розв'язування спеціальних задач, наприклад економічних.</a:t>
            </a:r>
          </a:p>
          <a:p>
            <a:pPr marL="0" indent="0">
              <a:buNone/>
            </a:pPr>
            <a:r>
              <a:rPr lang="uk-UA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У 2023 році найбільше комп'ютерних програм створювалися мовами програмування </a:t>
            </a:r>
            <a:r>
              <a:rPr lang="en-US" sz="20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Java, JavaScript, TypeScript, C# (C Sharp), PHP, Python, C++.</a:t>
            </a:r>
            <a:endParaRPr lang="uk-UA" sz="20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3EDAE9-66F1-4D1F-A38D-8173517EE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08" y="2643052"/>
            <a:ext cx="5054591" cy="3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168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Мови програмування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1577"/>
            <a:ext cx="10343607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Кожна мова програмування має такі складові: </a:t>
            </a:r>
            <a:endParaRPr lang="en-US" sz="24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Алфавіт</a:t>
            </a:r>
            <a:r>
              <a:rPr lang="en-US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множина символів, з яких можна утворювати слова і речення цієї мови. </a:t>
            </a:r>
            <a:endParaRPr lang="en-US" sz="24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Словник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набір слів, які використовуються в цій мові.</a:t>
            </a:r>
            <a:endParaRPr lang="en-US" sz="24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Синтаксис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правила складання і запису мовних конструкцій: слів, що не увійшли до словника, і речень. </a:t>
            </a:r>
            <a:endParaRPr lang="en-US" sz="24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uk-UA" sz="2400" b="1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Семантику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установлене однозначне тлумачення мовних конструкцій, правил їх виконання.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58012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EE868E-392A-4BBC-B5CE-365AA82C6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2355668"/>
            <a:ext cx="4859384" cy="3644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2E33-4140-47A6-84D3-9A37F750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9600"/>
            <a:ext cx="10343607" cy="1059611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  <a:latin typeface="Vinnytsia Sans" panose="00000500000000000000" pitchFamily="2" charset="0"/>
              </a:rPr>
              <a:t>Мови програмування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E96F9A-090E-4BD9-9FC3-E1C39CA5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577"/>
            <a:ext cx="5998028" cy="39086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Використання символів, що не входять до алфавіту мови програмування (крім спеціально обумовлених випадків), неправильне написання словникових слів, порушення синтаксичних правил призводить до неможливості виконання комп'ютером відповідної команди. </a:t>
            </a:r>
            <a:endParaRPr lang="en-US" sz="2400" dirty="0">
              <a:latin typeface="Arial" panose="020B0604020202020204" pitchFamily="34" charset="0"/>
              <a:ea typeface="Liberation Sans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Такі порушення називаються </a:t>
            </a: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синтаксичними помилками</a:t>
            </a:r>
            <a:r>
              <a:rPr lang="uk-UA" sz="2400" dirty="0"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04A3F42-2467-45AA-A038-78C67EDF7A5B}"/>
              </a:ext>
            </a:extLst>
          </p:cNvPr>
          <p:cNvSpPr/>
          <p:nvPr/>
        </p:nvSpPr>
        <p:spPr>
          <a:xfrm>
            <a:off x="174171" y="187234"/>
            <a:ext cx="11869783" cy="6483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16379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1571</Words>
  <Application>Microsoft Office PowerPoint</Application>
  <PresentationFormat>Широкий екран</PresentationFormat>
  <Paragraphs>114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Calibri</vt:lpstr>
      <vt:lpstr>Vinnytsia Sans</vt:lpstr>
      <vt:lpstr>Arial</vt:lpstr>
      <vt:lpstr>Calibri Light</vt:lpstr>
      <vt:lpstr>Тема Office</vt:lpstr>
      <vt:lpstr>Презентація PowerPoint</vt:lpstr>
      <vt:lpstr>Сьогодні на уроці ви дізнаєтесь про:</vt:lpstr>
      <vt:lpstr>Алгоритми та комп'ютерні програми</vt:lpstr>
      <vt:lpstr>Інтерфейс користувача</vt:lpstr>
      <vt:lpstr>Інтерфейс користувача</vt:lpstr>
      <vt:lpstr>Мови програмування</vt:lpstr>
      <vt:lpstr>Мови програмування</vt:lpstr>
      <vt:lpstr>Мови програмування</vt:lpstr>
      <vt:lpstr>Мови програмування</vt:lpstr>
      <vt:lpstr>Мови програмування</vt:lpstr>
      <vt:lpstr>Мови програмування</vt:lpstr>
      <vt:lpstr>Мови програмування</vt:lpstr>
      <vt:lpstr>Транслятори</vt:lpstr>
      <vt:lpstr>Інтерпретатори</vt:lpstr>
      <vt:lpstr>Інтерпретатори</vt:lpstr>
      <vt:lpstr>Компілятори</vt:lpstr>
      <vt:lpstr>Компілятори</vt:lpstr>
      <vt:lpstr>Професія «програміст»</vt:lpstr>
      <vt:lpstr>Професія «програміст»</vt:lpstr>
      <vt:lpstr>Професія «програміст»</vt:lpstr>
      <vt:lpstr>Професія «програміст»</vt:lpstr>
      <vt:lpstr>Запам’ятайте!</vt:lpstr>
      <vt:lpstr>Запам’ятайте!</vt:lpstr>
      <vt:lpstr>Запам’ятайте!</vt:lpstr>
      <vt:lpstr>Запитання для перевірки знань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Об'єкти та їх властивості</dc:title>
  <dc:creator>Victoria Skokan</dc:creator>
  <cp:lastModifiedBy>Victoria Skokan</cp:lastModifiedBy>
  <cp:revision>91</cp:revision>
  <dcterms:created xsi:type="dcterms:W3CDTF">2024-08-14T11:57:21Z</dcterms:created>
  <dcterms:modified xsi:type="dcterms:W3CDTF">2025-08-20T12:23:27Z</dcterms:modified>
</cp:coreProperties>
</file>