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30" r:id="rId3"/>
    <p:sldId id="268" r:id="rId4"/>
    <p:sldId id="269" r:id="rId5"/>
    <p:sldId id="270" r:id="rId6"/>
    <p:sldId id="271" r:id="rId7"/>
    <p:sldId id="28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266" r:id="rId26"/>
    <p:sldId id="267" r:id="rId27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Vinnytsia Sans" panose="00000500000000000000" pitchFamily="2" charset="0"/>
      <p:regular r:id="rId34"/>
      <p:bold r:id="rId35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5AA"/>
    <a:srgbClr val="FFDF5B"/>
    <a:srgbClr val="306998"/>
    <a:srgbClr val="336D9C"/>
    <a:srgbClr val="FFFFFF"/>
    <a:srgbClr val="4472C4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493D64-11F4-4DA1-9B47-7CDCFC232D26}"/>
              </a:ext>
            </a:extLst>
          </p:cNvPr>
          <p:cNvSpPr txBox="1"/>
          <p:nvPr/>
        </p:nvSpPr>
        <p:spPr>
          <a:xfrm>
            <a:off x="4214950" y="676309"/>
            <a:ext cx="73260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4800" b="1" dirty="0">
                <a:solidFill>
                  <a:srgbClr val="306998"/>
                </a:solidFill>
                <a:latin typeface="Vinnytsia Sans" panose="00000500000000000000" pitchFamily="2" charset="0"/>
              </a:rPr>
              <a:t>Мова програмування </a:t>
            </a:r>
            <a:r>
              <a:rPr lang="en-US" sz="4800" b="1" dirty="0">
                <a:solidFill>
                  <a:srgbClr val="306998"/>
                </a:solidFill>
                <a:latin typeface="Vinnytsia Sans" panose="00000500000000000000" pitchFamily="2" charset="0"/>
              </a:rPr>
              <a:t>Python</a:t>
            </a:r>
            <a:endParaRPr lang="uk-UA" sz="1400" b="1" dirty="0">
              <a:solidFill>
                <a:srgbClr val="306998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DCE81-8301-4F0E-BA66-7AFC00105A3B}"/>
              </a:ext>
            </a:extLst>
          </p:cNvPr>
          <p:cNvSpPr txBox="1"/>
          <p:nvPr/>
        </p:nvSpPr>
        <p:spPr>
          <a:xfrm>
            <a:off x="5282039" y="4711159"/>
            <a:ext cx="62559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4800" b="1" dirty="0">
                <a:solidFill>
                  <a:srgbClr val="306998"/>
                </a:solidFill>
                <a:latin typeface="Vinnytsia Sans" panose="00000500000000000000" pitchFamily="2" charset="0"/>
              </a:rPr>
              <a:t>Створення лінійних проєктів</a:t>
            </a:r>
            <a:endParaRPr lang="uk-UA" sz="1400" b="1" dirty="0">
              <a:solidFill>
                <a:srgbClr val="30699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65028C-B891-4910-8561-53CDAE7959F1}"/>
              </a:ext>
            </a:extLst>
          </p:cNvPr>
          <p:cNvSpPr txBox="1"/>
          <p:nvPr/>
        </p:nvSpPr>
        <p:spPr>
          <a:xfrm>
            <a:off x="4702629" y="2324402"/>
            <a:ext cx="68353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4800" b="1" dirty="0">
                <a:solidFill>
                  <a:srgbClr val="306998"/>
                </a:solidFill>
                <a:latin typeface="Vinnytsia Sans" panose="00000500000000000000" pitchFamily="2" charset="0"/>
              </a:rPr>
              <a:t>Середовище створення проєктів </a:t>
            </a:r>
            <a:r>
              <a:rPr lang="en-US" sz="4800" b="1" dirty="0">
                <a:solidFill>
                  <a:srgbClr val="306998"/>
                </a:solidFill>
                <a:latin typeface="Vinnytsia Sans" panose="00000500000000000000" pitchFamily="2" charset="0"/>
              </a:rPr>
              <a:t>IDLE</a:t>
            </a:r>
            <a:endParaRPr lang="uk-UA" sz="1400" b="1" dirty="0">
              <a:solidFill>
                <a:srgbClr val="306998"/>
              </a:solidFill>
            </a:endParaRPr>
          </a:p>
        </p:txBody>
      </p:sp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E614F4FA-1076-42B3-86FB-E1F31F66D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206" y="1661383"/>
            <a:ext cx="3791423" cy="416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Змінні у </a:t>
            </a:r>
            <a:r>
              <a:rPr lang="en-US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Python</a:t>
            </a:r>
            <a:endParaRPr lang="uk-UA" sz="40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69211"/>
            <a:ext cx="6834053" cy="468804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Числові вирази можуть містити: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числа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(цілі та дробові); ціла частина числа відокремлюється від дробової частини крапкою;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знаки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арифметичних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операцій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(+, -, *, /);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дужки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для змінення традиційного порядку виконання арифметичних операцій;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спеціальні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функції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для виконання математичних та інших операцій, наприклад функція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abs(x) (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англ.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absolute value —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абсолютна величина числа, модуль числа), яка обчислює модуль числа.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41F7AF-2907-4430-A1EB-5D0DFE402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141" y="2419622"/>
            <a:ext cx="3591308" cy="3021761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DDC1CD51-3136-429F-997B-E5E224DDF4D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013221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Змінні у </a:t>
            </a:r>
            <a:r>
              <a:rPr lang="en-US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Python</a:t>
            </a:r>
            <a:endParaRPr lang="uk-UA" sz="40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69211"/>
            <a:ext cx="5397139" cy="433099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Імена змінних у мові програмування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можуть містити великі та малі українські та англійські літери, цифри та знак підкреслення (_).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Ім'я змінної не може розпочинатися з цифри.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мові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великі та малі літери розрізняються, тобто Х і х – це імена різних змінних.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9D500B-7FAB-4D29-B1AB-CF4BFB618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092" y="2027736"/>
            <a:ext cx="4295107" cy="3613945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C34D70AC-6D19-4CDD-90A3-A99D2DA7F26D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666270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Змінні у </a:t>
            </a:r>
            <a:r>
              <a:rPr lang="en-US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Python</a:t>
            </a:r>
            <a:endParaRPr lang="uk-UA" sz="40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69211"/>
            <a:ext cx="7234648" cy="433099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введення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значень вхідних даних під час виконання проєктів у мові програмування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використовують команди: </a:t>
            </a:r>
          </a:p>
          <a:p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&lt;ім'я змінної&gt; = 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int(input()),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int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вказує на тип значення, яке буде надано змінній (ціле), а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input() —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ввести;</a:t>
            </a:r>
          </a:p>
          <a:p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&lt;ім'я змінної&gt; = 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float(input()),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float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вказує на тип значення, яке буде надано змінній (дробове).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виведення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результатів використовується команда </a:t>
            </a:r>
          </a:p>
          <a:p>
            <a:r>
              <a:rPr lang="ru-RU" sz="20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print</a:t>
            </a:r>
            <a:r>
              <a:rPr lang="ru-RU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(&lt;текст у лапках&gt;, &lt;список </a:t>
            </a:r>
            <a:r>
              <a:rPr lang="ru-RU" sz="20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виразів</a:t>
            </a:r>
            <a:r>
              <a:rPr lang="ru-RU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і/</a:t>
            </a:r>
            <a:r>
              <a:rPr lang="ru-RU" sz="20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імен</a:t>
            </a:r>
            <a:r>
              <a:rPr lang="ru-RU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змінних</a:t>
            </a:r>
            <a:r>
              <a:rPr lang="ru-RU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&gt;)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04DFF1-49EE-4391-B2F1-EF65B29FA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308" y="1139405"/>
            <a:ext cx="3049618" cy="25659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36D1C2-CE4B-42B0-A489-F23F8D11C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971" y="3888563"/>
            <a:ext cx="3508184" cy="2230512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8B9E126E-9E4A-453E-8704-BAFBB6764F60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740873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Приклад лінійної програми у </a:t>
            </a:r>
            <a:r>
              <a:rPr lang="en-US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Python</a:t>
            </a:r>
            <a:endParaRPr lang="uk-UA" sz="40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A3DDDB-FFA2-450F-999A-CD2624BAE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317"/>
          <a:stretch/>
        </p:blipFill>
        <p:spPr>
          <a:xfrm>
            <a:off x="2144689" y="2353559"/>
            <a:ext cx="7902622" cy="13692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B3E962-0E17-4959-8958-83EB17102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690" y="3901316"/>
            <a:ext cx="7902621" cy="23470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10E459-266D-4BE8-BE6F-5A590D47E736}"/>
              </a:ext>
            </a:extLst>
          </p:cNvPr>
          <p:cNvSpPr txBox="1"/>
          <p:nvPr/>
        </p:nvSpPr>
        <p:spPr>
          <a:xfrm>
            <a:off x="838199" y="1768411"/>
            <a:ext cx="10796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Проєкти, у яких кожна команда обов'язково виконується і тільки один раз, називаються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лінійними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90A6503A-D405-4D45-83AB-69D0F45C1636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981490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Round</a:t>
            </a:r>
            <a:endParaRPr lang="uk-UA" sz="40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669212"/>
            <a:ext cx="10639699" cy="242381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виведення значень змінних або виразів типу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float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доцільно для зручності округлювати ці значення до певної кількості цифр у дробовій частині. 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цього можна використати спеціальну функцію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round() (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англ.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round —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круглий), указавши в дужках ім'я змінної або вираз, а також кількість цифр у дробовій частині.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Наприклад, команда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print(round(x,2))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виведе значення змінної х, округлене до двох цифр у дробовій частині.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3CC975-5C6C-4D2F-8595-1373C2D70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317"/>
          <a:stretch/>
        </p:blipFill>
        <p:spPr>
          <a:xfrm>
            <a:off x="1420230" y="4093030"/>
            <a:ext cx="9351539" cy="1620274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79D4E98-EFCA-4CA3-9B10-63919D8FD518}"/>
              </a:ext>
            </a:extLst>
          </p:cNvPr>
          <p:cNvSpPr/>
          <p:nvPr/>
        </p:nvSpPr>
        <p:spPr>
          <a:xfrm>
            <a:off x="5949950" y="5241579"/>
            <a:ext cx="2209800" cy="33343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335852-E41B-4D6E-8CD6-DDF744E2B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1" t="58483" r="65220" b="34335"/>
          <a:stretch/>
        </p:blipFill>
        <p:spPr>
          <a:xfrm>
            <a:off x="3342201" y="5878284"/>
            <a:ext cx="5215497" cy="370116"/>
          </a:xfrm>
          <a:prstGeom prst="rect">
            <a:avLst/>
          </a:prstGeom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AC41B58D-315B-4D2B-985B-DEF96791AACC}"/>
              </a:ext>
            </a:extLst>
          </p:cNvPr>
          <p:cNvSpPr/>
          <p:nvPr/>
        </p:nvSpPr>
        <p:spPr>
          <a:xfrm>
            <a:off x="7809230" y="5858605"/>
            <a:ext cx="646793" cy="33343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F20615EE-1A6F-4007-95E1-A82DFA05E5A7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23213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Print</a:t>
            </a:r>
            <a:endParaRPr lang="uk-UA" sz="40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669211"/>
            <a:ext cx="10700660" cy="292891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Використовуючи команду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print,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можна: 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виводити тільки текст, наприклад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print('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Ми вивчаємо мову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Python!');</a:t>
            </a:r>
            <a:endParaRPr lang="uk-UA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виводити тільки значення змінних, наприклад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print(x);</a:t>
            </a:r>
            <a:endParaRPr lang="uk-UA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виводити текст і значення виразу, округлюючи його, наприклад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print('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Значення виразу дорівнює',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round((8.5*x-12)/(2- 4.7*x),2)); </a:t>
            </a:r>
            <a:endParaRPr lang="uk-UA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виводити кілька текстів і значення кількох змінних або виразів, округлюючи дробові числа, наприклад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print('x= ', x, 'y= ', y, 't= ', round((2*3.54-14)/(235-0.12*15),4)); (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змінна х типу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float,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 змінна у типу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int). </a:t>
            </a:r>
            <a:endParaRPr lang="uk-UA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2755B0-1532-4238-9819-4DB35BC38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08"/>
          <a:stretch/>
        </p:blipFill>
        <p:spPr>
          <a:xfrm>
            <a:off x="721568" y="4955177"/>
            <a:ext cx="6211065" cy="11249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E0AEFB-09B8-482C-9BB7-71005B249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" t="4758"/>
          <a:stretch/>
        </p:blipFill>
        <p:spPr>
          <a:xfrm>
            <a:off x="7106194" y="4868091"/>
            <a:ext cx="4693747" cy="1212012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E6BBD36A-8617-4ADA-9621-F093FB4CEF36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029247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Print</a:t>
            </a:r>
            <a:endParaRPr lang="uk-UA" sz="40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669211"/>
            <a:ext cx="10700660" cy="214514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Якщо в команді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print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потрібно вивести кілька текстів і значення кількох змінних або виразів, то можна розділити запис команди на кілька рядків для зручності її сприйняття. Для цього на місці поділу потрібно поставити символ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\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 лапках.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179396-ECB8-44FA-AA82-D15402928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67" y="4059360"/>
            <a:ext cx="7516274" cy="14670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C6746D-1A8C-441D-BF8E-A6424AB35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852" y="4129595"/>
            <a:ext cx="2294990" cy="1326584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48243F9B-0DA5-44E1-B1E5-A00E07D99405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805270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22 Мова програмування Python Середовище створення проєктів IDLE Python 7 клас Ривкінд_1080p">
            <a:hlinkClick r:id="" action="ppaction://media"/>
            <a:extLst>
              <a:ext uri="{FF2B5EF4-FFF2-40B4-BE49-F238E27FC236}">
                <a16:creationId xmlns:a16="http://schemas.microsoft.com/office/drawing/2014/main" id="{48CCF33F-C9AF-426C-B234-0EA17B8A93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03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3775AA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61532"/>
            <a:ext cx="7676368" cy="4589191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створення, редагування та налагодження проєктів мовою програмування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використовуватимемо середовище створення проєктів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IDLE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яке складається з: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текстового редактора для введення та редагування тексту проєкту;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інтерпретатора для перекладу команд з мови програмування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 мову команд, які може виконати процесор комп'ютера;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засобів налагодження проєкту для пошуку в ньому помилок;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довідкової системи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 інших компонентів.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8924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3775AA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61532"/>
            <a:ext cx="7676368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 вікно середовища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IDLE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можна, використовуючи команду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IDLE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розділі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меню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Пуск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або значок на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Робочому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столі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Створити нове вікно для введення тексту проєкту можна командою </a:t>
            </a:r>
            <a:r>
              <a:rPr lang="en-US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Після цього відкривається вікно текстового редактора, у якому можна вводити текст проєкту мовою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Python.</a:t>
            </a:r>
            <a:endParaRPr lang="uk-UA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0001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3775AA"/>
                </a:solidFill>
                <a:latin typeface="Vinnytsia Sans" panose="00000500000000000000" pitchFamily="2" charset="0"/>
              </a:rPr>
              <a:t>Сьогодні на уроці ви дізнаєтесь про: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890"/>
            <a:ext cx="7135762" cy="4123510"/>
          </a:xfrm>
        </p:spPr>
        <p:txBody>
          <a:bodyPr anchor="ctr">
            <a:normAutofit/>
          </a:bodyPr>
          <a:lstStyle/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мову програмування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Python;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середовище створення проєктів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IDLE Python;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створення лінійних проєктів.</a:t>
            </a:r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ECB3C3E-7AB1-46BD-AF37-D80CC74E0922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8A2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491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3775AA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61532"/>
            <a:ext cx="7676368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зберегти проєкт на носії, потрібно у вікні текстового редактора виконати команду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Save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вікні збереження файлу потрібно вибрати папку для зберігання та ввести ім'я файлу. Файл зберігається з розширенням імені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відкрити проєкт, збережений на носії, потрібно виконати команду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Оре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n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Після цього у вікні, що відкриється, вибрати файл з розширенням імені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вибрати кнопку Відкрити.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запуску проєкту на виконання можна натиснути клавішу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F5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або виконати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Run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Run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Module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543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3775AA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61532"/>
            <a:ext cx="7676368" cy="4589191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Загальний вигляд команди присвоювання:</a:t>
            </a:r>
          </a:p>
          <a:p>
            <a:pPr marL="0" indent="0">
              <a:buNone/>
            </a:pP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&lt;ім'я змінної&gt; &lt;знак присвоювання&gt; &lt;значення або вираз&gt;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мові програмування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знак присвоювання використовують символ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=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Кожна змінна має ім'я, значення і тип.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Тип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змінної визначає: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яких значень може набувати ця змінна;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операції над нею можна виконувати;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який обсяг оперативної пам'яті комп'ютера буде виділено для зберігання значення цієї змінної.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1620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3775AA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61532"/>
            <a:ext cx="7676368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Числові вирази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можуть містити: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числа (цілі та дробові); ціла частина числа відокремлюється від дробової частини крапкою;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знаки арифметичних операцій (+, -, *, /);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дужки для змінення традиційного порядку виконання арифметичних операцій;</a:t>
            </a:r>
          </a:p>
          <a:p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спеціальні функції для виконання математичних та інших операцій, наприклад функція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abs(x)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яка обчислює модуль числа.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3184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3775AA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61532"/>
            <a:ext cx="8000998" cy="458919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Імена змінних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мові програмування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можуть містити великі та малі українські та англійські літери, цифри та знак підкреслення (_).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Ім'я змінної не може розпочинатися з цифри.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мові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великі та малі літери розрізняються, тобто Х і х – це імена різних змінних.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проєктах мовою програмування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тип змінних нефіксований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Він визначається автоматично значенням змінної та може змінюватися в ході виконання проєкту.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Змінні типу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float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можуть набувати як цілих, так і дробових значень. Змінні типу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можуть набувати тільки цілих значень.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8340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3775AA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61532"/>
            <a:ext cx="7676368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введення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значень вхідних даних під час виконання проєктів у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використовують команди: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&lt;ім'я змінної&gt; =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int(input())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int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вказує на тип значення, яке буде надано змінній (ціле), а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input() —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ввести;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&lt;ім'я змінної&gt; =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float(input())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float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вказує на тип значення, яке буде на-дано змінній (дробове).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виведення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результатів у мові програмування Python використовується команда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print</a:t>
            </a:r>
            <a:r>
              <a:rPr lang="ru-RU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(&lt;текст у лапках&gt;, &lt;список </a:t>
            </a:r>
            <a:r>
              <a:rPr lang="ru-RU" sz="24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виразів</a:t>
            </a:r>
            <a:r>
              <a:rPr lang="ru-RU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і/</a:t>
            </a:r>
            <a:r>
              <a:rPr lang="ru-RU" sz="24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імен</a:t>
            </a:r>
            <a:r>
              <a:rPr lang="ru-RU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змінних</a:t>
            </a:r>
            <a:r>
              <a:rPr lang="ru-RU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&gt;)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270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91577"/>
            <a:ext cx="6929848" cy="4248263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складові частини вікна створення проєкту і для чого призначена кожна з них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?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зберегти проєкт на носії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?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 визначає тип змінної? Які типи змінних ви знаєте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Який загальний вигляд команди присвоювання в мові програмування </a:t>
            </a:r>
            <a:r>
              <a:rPr lang="uk-UA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?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Яка команда використовується для введення значень вхідних даних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Яка команда використовується для виведення результатів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?</a:t>
            </a:r>
            <a:endParaRPr lang="uk-UA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F63A2453-691B-4732-9C61-A9E57B9AB7F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3775AA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845AA9F7-2A74-4F21-8BCD-8ED6F95BAE09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IDLE</a:t>
            </a:r>
            <a:endParaRPr lang="uk-UA" sz="40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6659881" cy="433099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створення, редагування та налагодження проєктів мовою програмування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використовуватимемо середовище створення проєктів </a:t>
            </a:r>
            <a:r>
              <a:rPr lang="en-US" b="1" dirty="0">
                <a:solidFill>
                  <a:srgbClr val="3775AA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IDLE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англ.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Integrated Development and Learning Environment</a:t>
            </a:r>
            <a:r>
              <a:rPr lang="ru-RU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інтегроване середовище розробки та навчання).</a:t>
            </a:r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00403A85-CD4F-4982-B5A0-8E5EE2CBE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8080" y="2194231"/>
            <a:ext cx="3703319" cy="3703319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583D2484-E7B8-4259-BD6E-A9BEF744929A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400281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IDLE</a:t>
            </a:r>
            <a:endParaRPr lang="uk-UA" sz="40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5806441" cy="433099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Воно складається з: 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текстового редактора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для введення та редагування тексту проєкту;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інтерпретатора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для перекладу команд з мови програмування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на мову команд, які може виконати процесор комп'ютера; 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засобів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налагодження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проєкту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для пошуку в ньому помилок; </a:t>
            </a:r>
          </a:p>
          <a:p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довідкової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 інших компонентів.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6B1BDC-EFCE-4848-8203-C778530B2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006" y="2127828"/>
            <a:ext cx="4232581" cy="3413760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77C55B43-44BC-4699-BCCA-EC0CA60DF9D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81215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IDLE</a:t>
            </a:r>
            <a:endParaRPr lang="uk-UA" sz="40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5101047" cy="433099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Створити нове вікно для введення тексту проєкту можна командою </a:t>
            </a:r>
            <a:r>
              <a:rPr lang="uk-UA" sz="24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→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New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Після цього відкривається вікно текстового редактора, у якому можна вводити текст проєкту мовою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195180-E9B0-40EE-A6C9-686090B15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" t="5351" b="-1"/>
          <a:stretch/>
        </p:blipFill>
        <p:spPr>
          <a:xfrm>
            <a:off x="7090527" y="1098799"/>
            <a:ext cx="3790385" cy="19855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F258CC-CD5E-42F2-8C14-79E952926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851" y="3383990"/>
            <a:ext cx="4683498" cy="2736112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8B3EE581-9220-44EC-BECF-DC3CCE158A50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27208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IDLE</a:t>
            </a:r>
            <a:endParaRPr lang="uk-UA" sz="40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69211"/>
            <a:ext cx="7632219" cy="4847449"/>
          </a:xfrm>
        </p:spPr>
        <p:txBody>
          <a:bodyPr anchor="ctr">
            <a:noAutofit/>
          </a:bodyPr>
          <a:lstStyle/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зберегти проєкт на носії, потрібно у вікні текстового редактора виконати команду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Save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вікні збереження файлу потрібно вибрати папку для зберігання та ввести ім'я файлу. Файл зберігається з розширенням імені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відкрити проєкт, збережений на носії, потрібно виконати команду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Оре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n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Після цього у вікні, що відкриється, вибрати файл з розширенням імені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вибрати кнопку Відкрити.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запуску проєкту на виконання можна натиснути клавішу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F5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або виконати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Run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Run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Module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286495-9293-4A2A-8C86-27166A330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707" y="609600"/>
            <a:ext cx="2206217" cy="25440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225339-B5C3-4040-BEEE-305403A3E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041" y="3482834"/>
            <a:ext cx="2682179" cy="13675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545A18-0621-4AA7-96BE-1E05AC212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300" y="5166288"/>
            <a:ext cx="2798501" cy="1249483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9B92D13-98FA-40F6-9357-53FE7826F34D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86083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IDLE</a:t>
            </a:r>
            <a:endParaRPr lang="uk-UA" sz="40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6468292" cy="433099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Після запуску проєкту на виконання починає працювати програма-інтерпретатор. Вона почергово аналізує команди проєкту на наявність синтаксичних помилок. 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Якщо команда не має помилок, то інтерпретатор перекладає її з мови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 мову команд, які може виконати процесор комп'ютера, і передає перекладену команду на виконання процесору. Результат виконання команди відображається у вікні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IDLE Shell.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Після цього виконується аналіз і виконання наступної команди.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 наявності синтаксичної помилки інтерпретатор перериває виконання проєкту та виводить коментар про цю помилку.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7A7C3D-7CF6-4452-BDAC-4CD1EA7F0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606" y="3787191"/>
            <a:ext cx="3867150" cy="1447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0E620C-BB3C-489C-A2A8-763F58E26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31"/>
          <a:stretch/>
        </p:blipFill>
        <p:spPr>
          <a:xfrm>
            <a:off x="8446540" y="2434425"/>
            <a:ext cx="2099282" cy="939867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872F53C0-72A9-4AC7-BE71-7E53640843D0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57091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Змінні у </a:t>
            </a:r>
            <a:r>
              <a:rPr lang="en-US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Python</a:t>
            </a:r>
            <a:endParaRPr lang="uk-UA" sz="40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10343606" cy="268507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Загальний вигляд команди присвоювання: </a:t>
            </a:r>
            <a:endParaRPr lang="en-US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&lt;ім'я змінної&gt; &lt;знак присвоювання&gt; &lt;значення або вираз&gt; </a:t>
            </a:r>
            <a:endParaRPr lang="en-US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мові програмування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знак присвоювання використовують символ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=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01A864-6900-4742-A643-5669F82C1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887" y="4531564"/>
            <a:ext cx="4324350" cy="1314450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4F1FA3F2-CA29-4619-8725-715C1066D8C9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0566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Змінні у </a:t>
            </a:r>
            <a:r>
              <a:rPr lang="en-US" sz="4000" b="1" dirty="0">
                <a:solidFill>
                  <a:srgbClr val="3775AA"/>
                </a:solidFill>
                <a:latin typeface="Vinnytsia Sans" panose="00000500000000000000" pitchFamily="2" charset="0"/>
              </a:rPr>
              <a:t>Python</a:t>
            </a:r>
            <a:endParaRPr lang="uk-UA" sz="4000" b="1" dirty="0">
              <a:solidFill>
                <a:srgbClr val="3775AA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69211"/>
            <a:ext cx="6259287" cy="470546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Кожна змінна має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ім'я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значення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тип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Тип змінної визначає: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яких значень може набувати ця змінна;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операції над нею можна виконувати;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який обсяг оперативної пам'яті комп'ютера буде виділено для зберігання значення цієї змінної.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Наприклад, змінні типу 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float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можуть набувати як цілих, так і дробових значень. Змінні типу 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можуть набувати тільки цілих значень.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проєктах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мовою програмування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Python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тип змінних нефіксований. Він визначається автоматично значенням змінної та може змінюватися в ході виконання проєкту.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E485B4-B4E9-4372-9C12-9CD0F7243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813" y="2855538"/>
            <a:ext cx="4324350" cy="1314450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6BABDECE-3DDD-4AB0-AF56-56A09470E913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FFDF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379746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2545</TotalTime>
  <Words>1486</Words>
  <Application>Microsoft Office PowerPoint</Application>
  <PresentationFormat>Широкий екран</PresentationFormat>
  <Paragraphs>117</Paragraphs>
  <Slides>26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1" baseType="lpstr">
      <vt:lpstr>Calibri</vt:lpstr>
      <vt:lpstr>Calibri Light</vt:lpstr>
      <vt:lpstr>Vinnytsia Sans</vt:lpstr>
      <vt:lpstr>Arial</vt:lpstr>
      <vt:lpstr>Тема Office</vt:lpstr>
      <vt:lpstr>Презентація PowerPoint</vt:lpstr>
      <vt:lpstr>Сьогодні на уроці ви дізнаєтесь про:</vt:lpstr>
      <vt:lpstr>IDLE</vt:lpstr>
      <vt:lpstr>IDLE</vt:lpstr>
      <vt:lpstr>IDLE</vt:lpstr>
      <vt:lpstr>IDLE</vt:lpstr>
      <vt:lpstr>IDLE</vt:lpstr>
      <vt:lpstr>Змінні у Python</vt:lpstr>
      <vt:lpstr>Змінні у Python</vt:lpstr>
      <vt:lpstr>Змінні у Python</vt:lpstr>
      <vt:lpstr>Змінні у Python</vt:lpstr>
      <vt:lpstr>Змінні у Python</vt:lpstr>
      <vt:lpstr>Приклад лінійної програми у Python</vt:lpstr>
      <vt:lpstr>Round</vt:lpstr>
      <vt:lpstr>Print</vt:lpstr>
      <vt:lpstr>Print</vt:lpstr>
      <vt:lpstr>Презентація PowerPoint</vt:lpstr>
      <vt:lpstr>Запам’ятайте!</vt:lpstr>
      <vt:lpstr>Запам’ятайте!</vt:lpstr>
      <vt:lpstr>Запам’ятайте!</vt:lpstr>
      <vt:lpstr>Запам’ятайте!</vt:lpstr>
      <vt:lpstr>Запам’ятайте!</vt:lpstr>
      <vt:lpstr>Запам’ятайте!</vt:lpstr>
      <vt:lpstr>Запам’ятайте!</vt:lpstr>
      <vt:lpstr>Запитання для перевірки знань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Vadym Parkhomchuk</cp:lastModifiedBy>
  <cp:revision>105</cp:revision>
  <dcterms:created xsi:type="dcterms:W3CDTF">2024-08-14T11:57:21Z</dcterms:created>
  <dcterms:modified xsi:type="dcterms:W3CDTF">2025-08-26T07:52:43Z</dcterms:modified>
</cp:coreProperties>
</file>