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339" r:id="rId23"/>
    <p:sldId id="332" r:id="rId24"/>
    <p:sldId id="336" r:id="rId25"/>
    <p:sldId id="266" r:id="rId26"/>
    <p:sldId id="267" r:id="rId27"/>
    <p:sldId id="335" r:id="rId28"/>
    <p:sldId id="337" r:id="rId29"/>
    <p:sldId id="338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wing.com/uk/free-png-npqtc" TargetMode="External"/><Relationship Id="rId3" Type="http://schemas.openxmlformats.org/officeDocument/2006/relationships/hyperlink" Target="https://www.pngwing.com/uk/free-png-iyyif" TargetMode="External"/><Relationship Id="rId7" Type="http://schemas.openxmlformats.org/officeDocument/2006/relationships/hyperlink" Target="https://www.pngwing.com/uk/free-png-ppeho" TargetMode="External"/><Relationship Id="rId2" Type="http://schemas.openxmlformats.org/officeDocument/2006/relationships/hyperlink" Target="https://www.pngwing.com/uk/free-png-shlh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rojection_keyboard#/media/File:ProjectionKeyboard_2.jpg" TargetMode="External"/><Relationship Id="rId5" Type="http://schemas.openxmlformats.org/officeDocument/2006/relationships/hyperlink" Target="https://www.pngwing.com/uk/free-png-ystyg" TargetMode="External"/><Relationship Id="rId4" Type="http://schemas.openxmlformats.org/officeDocument/2006/relationships/hyperlink" Target="https://www.pngwing.com/uk/free-png-zwzza" TargetMode="External"/><Relationship Id="rId9" Type="http://schemas.openxmlformats.org/officeDocument/2006/relationships/hyperlink" Target="https://en.wikipedia.org/wiki/Touchpad#/media/File:Acer_CB5-311_series_touchpad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4%D0%B8%D0%B3%D1%96%D1%82%D0%B0%D0%B9%D0%B7%D0%B5%D1%80#/media/%D0%A4%D0%B0%D0%B9%D0%BB:Wacom_graphics_tablet_and_pen.png" TargetMode="External"/><Relationship Id="rId3" Type="http://schemas.openxmlformats.org/officeDocument/2006/relationships/hyperlink" Target="https://dixi.education/shop/interactive-complex/" TargetMode="External"/><Relationship Id="rId7" Type="http://schemas.openxmlformats.org/officeDocument/2006/relationships/hyperlink" Target="https://www.pngwing.com/uk/free-png-nwvnu" TargetMode="External"/><Relationship Id="rId2" Type="http://schemas.openxmlformats.org/officeDocument/2006/relationships/hyperlink" Target="https://uk.wikipedia.org/wiki/%D0%A1%D0%B5%D0%BD%D1%81%D0%BE%D1%80%D0%BD%D0%B8%D0%B9_%D0%B5%D0%BA%D1%80%D0%B0%D0%BD#/media/%D0%A4%D0%B0%D0%B9%D0%BB:IPad_3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wing.com/uk/free-png-bndoi" TargetMode="External"/><Relationship Id="rId11" Type="http://schemas.openxmlformats.org/officeDocument/2006/relationships/hyperlink" Target="https://www.pngwing.com/uk/free-png-bniur" TargetMode="External"/><Relationship Id="rId5" Type="http://schemas.openxmlformats.org/officeDocument/2006/relationships/hyperlink" Target="https://www.pngwing.com/uk/free-png-zamgn" TargetMode="External"/><Relationship Id="rId10" Type="http://schemas.openxmlformats.org/officeDocument/2006/relationships/hyperlink" Target="https://www.pngwing.com/uk/free-png-mwcjo" TargetMode="External"/><Relationship Id="rId4" Type="http://schemas.openxmlformats.org/officeDocument/2006/relationships/hyperlink" Target="https://www.pngwing.com/uk/free-png-bxaam" TargetMode="External"/><Relationship Id="rId9" Type="http://schemas.openxmlformats.org/officeDocument/2006/relationships/hyperlink" Target="https://programminginsider.com/difference-between-hd-and-sd-in-video-resolution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ohrana.ua/uk/datchiki/datchik-dvizheniya-s-fotokameroy-ajax-motioncam-chernyy.html" TargetMode="External"/><Relationship Id="rId3" Type="http://schemas.openxmlformats.org/officeDocument/2006/relationships/hyperlink" Target="https://pngwing.com/uk/free-png-dmmnm" TargetMode="External"/><Relationship Id="rId7" Type="http://schemas.openxmlformats.org/officeDocument/2006/relationships/hyperlink" Target="https://www.pngwing.com/uk/free-png-teikc" TargetMode="External"/><Relationship Id="rId2" Type="http://schemas.openxmlformats.org/officeDocument/2006/relationships/hyperlink" Target="https://www.pngwing.com/uk/free-png-iypb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bay.com/itm/282650997579" TargetMode="External"/><Relationship Id="rId5" Type="http://schemas.openxmlformats.org/officeDocument/2006/relationships/hyperlink" Target="https://www.amazon.com/900%C2%B0Game-Steering-Dual-Motor-Feedback-Nintendo-Switch/dp/B08YQV2ZKZ" TargetMode="External"/><Relationship Id="rId4" Type="http://schemas.openxmlformats.org/officeDocument/2006/relationships/hyperlink" Target="https://emoji.aranj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F84663-2201-4074-B186-A870A474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83" y="1253676"/>
            <a:ext cx="3775779" cy="32094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827" y="1132617"/>
            <a:ext cx="5855971" cy="4592765"/>
          </a:xfrm>
        </p:spPr>
        <p:txBody>
          <a:bodyPr anchor="ctr">
            <a:noAutofit/>
          </a:bodyPr>
          <a:lstStyle/>
          <a:p>
            <a:pPr algn="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Vinnytsia Sans" panose="00000500000000000000" pitchFamily="2" charset="0"/>
              </a:rPr>
              <a:t>Пристрої введення даних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6B570F-B98D-4F4B-B9A1-9111BBD94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2" y="3203431"/>
            <a:ext cx="6399013" cy="30259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C77558-5658-40ED-A11E-9ABE1E415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4" y="2048586"/>
            <a:ext cx="348721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Тачпад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154784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Тачпади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є складовими практично всіх типів ноутбуків і нетбуків, проте можуть використовуватись і під час роботи з настільними ПК у вигляді додатково підключеного пристрою.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Переміщення пальця по поверхні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тачпада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приводить до переміщення вказівника на екрані монітора. Одноразовий короткочасний дотик до поверхі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тачпада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аналогічний до одноразового клацання лівою кнопкою миші, а подвійний дотик – подвійного клацання лівою кнопкою миші. Ліва та права кнопки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тачпада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виконують ті самі функції, що й відповідні кнопки миші.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216E583-BD51-44CB-93E8-C98CBAF49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/>
          <a:stretch/>
        </p:blipFill>
        <p:spPr bwMode="auto">
          <a:xfrm>
            <a:off x="7114642" y="2657203"/>
            <a:ext cx="4239158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632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Сенсорний екран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154784" cy="453716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Сенсорні екрани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використовують здебільшого в планшетних комп’ютерах, смартфонах, а також у різноманітних довідкових і презентаційних системах, платіжних терміналах.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Уведення даних здійснюється дотиком пальця або </a:t>
            </a:r>
            <a:r>
              <a:rPr lang="uk-UA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стилуса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до певних ділянок поверхні екрана. Екран «відчуває», у якому місці відбувся дотик, і передає відповідний сигнал комп’ютеру. Основні властивості – розмір екрана (довжина діагоналі може бути від 3 до 70 дюймів і більше) і принцип відстеження місця дотику.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A191068-EF48-49BC-A4A2-19463161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187" y="1937656"/>
            <a:ext cx="3462564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7883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Мультимедійна дошка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154784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Мультимедійні (електронні) дошки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використовують здебільшого в закладах освіти, а також під час проведення різноманітних презентацій.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Розрізняють дошки залежно від їх розмірів (довжина діагоналі 70–79, 80–89 чи понад 90 дюймів) і принципу визначення місця дотику на дошці.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B426175-4A8C-4F56-B607-EE2DB6A3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25" y="2053045"/>
            <a:ext cx="4088675" cy="408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5622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Сканер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938554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Сканери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використовуються для введення графічних даних у комп’ютер. На об’єкт, комп’ютерне зображення якого потрібно отримати, від спеціального пристрою направляється потік світла. Датчики світла аналізують інтенсивність і колір відбитого світла та перетворюють ці дані в електронну форму подання зображення.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Сканери поділяють на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ручні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настільні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проєкційні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D52C1-C75C-4BC0-ADD3-FF59FC384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30" y="2112913"/>
            <a:ext cx="3968939" cy="39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997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Сканер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625046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Ручні сканери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мають малі розміри й зручні для введення невеликих за розмірами зображень. Під час сканування об’єкт залишається нерухомим, а переміщують сам сканер.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Такі типи сканерів широко використовують у магазинах для сканування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штрихкодів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нанесених на товари, у поїздах для сканування QR-кодів на проїзних документах, у бібліотеках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48C67B-F6EB-4704-9CD6-0A529261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36" y="1766206"/>
            <a:ext cx="4599760" cy="45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3946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Сканер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6372497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Серед настільних сканерів найпоширеніші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планшетні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них об’єкт, що сканується, нерухомо розміщується на склі. Сканування відбувається під час автоматичного переміщення механізму зчитування.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сканування великої кількості сторінок із зображеннями чи текстами використовують сканери з автоматичною подачею сторінок і вбудованою пам’яттю для зберігання файлів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відсканованих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зображень.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A2653-EF19-4B81-B16A-1509FB638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96" y="3102429"/>
            <a:ext cx="4535618" cy="19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895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Сканер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671275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Проєкційні сканери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ще називають безконтактними або документ-сканерами.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Їхньою особливістю є те, що зображення вони отримують, як у фотоапараті, відразу всієї сторінки. Об’єкт сканування розміщується під модулем сканування.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Змінюючи відстань від об’єкта до модуля сканування, можна отримувати зображення об’єктів різних розмірів, а не тільки обмежуватися, наприклад, форматом А4.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Такі сканери активно використовують у бібліотеках для створення електронних копій книжок, журналів, текстових документів, фотографій, інших зображень.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90A550-2C65-4110-9F8D-3CBA7B3A2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39" y="2201521"/>
            <a:ext cx="3620961" cy="37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13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Графічний планшет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590212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Близький за принципом дії до сенсорного екрана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графічний планшет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Він використовується для створення малюнків і введення інших графічних даних.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Користувач створює малюнок, дотикаючись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стилусом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до поверхні графічного планшета. В окремих видах графічних планшетів робоча поверхня не відображає зображення, воно з’являється на екрані комп’ютера, до якого приєднано графічний планшет. В інших створене зображення відображається на робочій поверхні графічного планшета.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57338A3-81C4-4BBC-99D6-A4C2EA28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12" y="2684417"/>
            <a:ext cx="4408976" cy="28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0509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Камери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15589"/>
            <a:ext cx="6259287" cy="481583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введення відео та звукових даних використовують фото- і відеокамери,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вебкамери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мікрофони та інші мультимедійні пристрої.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Зазначимо, що основними властивостями фото- і відеокамер, вебкамер є їхня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роздільність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яка визначає якість зображення.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відеокамер якість зображення визначається стандартами </a:t>
            </a: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SD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(720 на 576 точок)</a:t>
            </a: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HD 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1280 на 720 точок) </a:t>
            </a: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Full HD 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1920 на 1080 точок)</a:t>
            </a: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Ultra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HD 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3840 на 2160 точок)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948DC51-C0E6-4912-9C94-D62D4125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82" y="2571506"/>
            <a:ext cx="4514554" cy="25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3156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Камери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971904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вебкамер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роздільність визначається такими самими, як і в інших цифрових камерах, значеннями кількості точок на дюйм, додатковою характеристикою є максимальна кількість кадрів, які може записувати камера за одну секунду.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Зазвичай значення цієї властивості знаходиться в межах від 15 до 60 кадрів за секунду.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B5584D-6A1B-4D35-A8EC-22762CF75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6725"/>
          <a:stretch/>
        </p:blipFill>
        <p:spPr>
          <a:xfrm>
            <a:off x="7362132" y="846908"/>
            <a:ext cx="3991669" cy="51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24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574280" cy="4206241"/>
          </a:xfrm>
        </p:spPr>
        <p:txBody>
          <a:bodyPr anchor="ctr">
            <a:normAutofit fontScale="85000" lnSpcReduction="10000"/>
          </a:bodyPr>
          <a:lstStyle/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основні види пристроїв уведення даних, що використовуються в персональних комп'ютерах;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клавіатури, їх види та основні властивості;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для керування роботою програм, їх види та основні властивості;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для введення графічних даних, їх види та основні властивості;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для введення мультимедійних даних, їх види та основні властивості.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Камери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684521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фотокамер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якість зображення залежить від оптичних властивостей об’єктива та кількості точок (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пікселей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 (від 10 до понад 45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мегапікселей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), які може відтворити пристрій.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091B46-F7E1-4797-9C9D-BFC507151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10" y="2020388"/>
            <a:ext cx="4892167" cy="41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105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Мікрофон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6564087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Мікрофони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призначено для введення звукових даних до комп’ютера. Їх можна поділити на кілька груп залежно від: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принципу дії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(динамічні, п’єзоелектричні, магнітоелектричні, електростатичні тощо);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 під’єднання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(вмонтовані (у корпуси ноутбуків, вебкамер тощо) і відокремлені (під’єднуються додатково до пристроїв комп’ютера, зазвичай з використанням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USB-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з’єднання);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чутливості до гучності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звуку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5FD959-23E4-4FE1-8E55-D6C3246F9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59" y="1804041"/>
            <a:ext cx="3487214" cy="43529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247CBE-AB76-4802-86E9-0404C845B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5" r="25265"/>
          <a:stretch/>
        </p:blipFill>
        <p:spPr>
          <a:xfrm>
            <a:off x="9688635" y="2073322"/>
            <a:ext cx="1817915" cy="38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1615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2. Пристрої введення даних _ 8 клас _ Ривкінд">
            <a:hlinkClick r:id="" action="ppaction://media"/>
            <a:extLst>
              <a:ext uri="{FF2B5EF4-FFF2-40B4-BE49-F238E27FC236}">
                <a16:creationId xmlns:a16="http://schemas.microsoft.com/office/drawing/2014/main" id="{F181F15D-AAB9-4111-A50B-8353FB28FC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38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8166461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пристроїв уведення даних належать пристрої введення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(клавіатура),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(сканер, фотокамера, графічний планшет),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звукових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(мікрофон),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(відеокамера,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вебкамера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ТВ-тюнер), а також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об'єктами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різноманітних програмах: миша,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тачпед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мультимедійна (електронна) дошка, сенсорний екран, джойстик,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геймпед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кейпед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кермо, педалі,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денспед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178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162563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добору пристроїв варто зважати на їх призначення, значення основних властивостей і ціну.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цього можна використовувати інтернет-сервіси, які надають покупцеві дані для знаходження потрібних моделей, порівняння за значенням різних властивостей, що допомагає визначитись з вибором товару, магазину.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795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220685"/>
            <a:ext cx="7574282" cy="4232365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пристрої комп’ютера належать до пристроїв введення даних?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значенням яких властивостей класифікують клавіатури? Наведіть приклади.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допомогою яких пристроїв можна ввести графічне зображення в пам’ять комп’ютера?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використовують сканер? Які типи сканерів ви знаєте?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Чим, на вашу думку, відрізняється відеокамера від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вебкамери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 Що в них спільного?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Список використаних джерел</a:t>
            </a:r>
            <a:endParaRPr lang="uk-UA" sz="32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1532"/>
            <a:ext cx="10691947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Інформатика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підруч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для 8-го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закл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заг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серед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/ Й.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Ривкінд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—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Генеза, 2025. — 304 с. : </a:t>
            </a:r>
            <a:r>
              <a:rPr lang="ru-RU" sz="19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іл</a:t>
            </a:r>
            <a:r>
              <a:rPr lang="ru-RU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2"/>
              </a:rPr>
              <a:t>https://www.pngwing.com/uk/free-png-shlhz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3"/>
              </a:rPr>
              <a:t>https://www.pngwing.com/uk/free-png-iyyif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4"/>
              </a:rPr>
              <a:t>https://www.pngwing.com/uk/free-png-zwzza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5"/>
              </a:rPr>
              <a:t>https://www.pngwing.com/uk/free-png-ystyg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6"/>
              </a:rPr>
              <a:t>https://en.wikipedia.org/wiki/Projection_keyboard#/media/File:ProjectionKeyboard_2.jpg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7"/>
              </a:rPr>
              <a:t>https://www.pngwing.com/uk/free-png-ppeho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8"/>
              </a:rPr>
              <a:t>https://www.pngwing.com/uk/free-png-npqtc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9"/>
              </a:rPr>
              <a:t>https://en.wikipedia.org/wiki/Touchpad#/media/File:Acer_CB5-311_series_touchpad.jpg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6064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Список використаних джерел</a:t>
            </a:r>
            <a:endParaRPr lang="uk-UA" sz="32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1532"/>
            <a:ext cx="10691947" cy="458919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2"/>
              </a:rPr>
              <a:t>https://uk.wikipedia.org/wiki/%D0%A1%D0%B5%D0%BD%D1%81%D0%BE%D1%80%D0%BD%D0%B8%D0%B9_%D0%B5%D0%BA%D1%80%D0%B0%D0%BD#/media/%D0%A4%D0%B0%D0%B9%D0%BB:IPad_3.png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3"/>
              </a:rPr>
              <a:t>https://dixi.education/shop/interactive-complex/</a:t>
            </a:r>
            <a:endParaRPr lang="uk-UA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4"/>
              </a:rPr>
              <a:t>https://www.pngwing.com/uk/free-png-bxaam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5"/>
              </a:rPr>
              <a:t>https://www.pngwing.com/uk/free-png-zamgn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6"/>
              </a:rPr>
              <a:t>https://www.pngwing.com/uk/free-png-bndoi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7"/>
              </a:rPr>
              <a:t>https://www.pngwing.com/uk/free-png-nwvnu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8"/>
              </a:rPr>
              <a:t>https://uk.wikipedia.org/wiki/%D0%94%D0%B8%D0%B3%D1%96%D1%82%D0%B0%D0%B9%D0%B7%D0%B5%D1%80#/media/%D0%A4%D0%B0%D0%B9%D0%BB:Wacom_graphics_tablet_and_pen.png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9"/>
              </a:rPr>
              <a:t>https://programminginsider.com/difference-between-hd-and-sd-in-video-resolution/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10"/>
              </a:rPr>
              <a:t>https://www.pngwing.com/uk/free-png-mwcjo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11"/>
              </a:rPr>
              <a:t>https://www.pngwing.com/uk/free-png-bniur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4686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Список використаних джерел</a:t>
            </a:r>
            <a:endParaRPr lang="uk-UA" sz="32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1532"/>
            <a:ext cx="10691947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2"/>
              </a:rPr>
              <a:t>https://www.pngwing.com/uk/free-png-iypbl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3"/>
              </a:rPr>
              <a:t>https://pngwing.com/uk/free-png-dmmnm</a:t>
            </a:r>
            <a:endParaRPr lang="uk-UA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4"/>
              </a:rPr>
              <a:t>https://emoji.aranja.com/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5"/>
              </a:rPr>
              <a:t>https://www.amazon.com/900%C2%B0Game-Steering-Dual-Motor-Feedback-Nintendo-Switch/dp/B08YQV2ZKZ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6"/>
              </a:rPr>
              <a:t>https://www.ebay.com/itm/282650997579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7"/>
              </a:rPr>
              <a:t>https://www.pngwing.com/uk/free-png-teikc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8"/>
              </a:rPr>
              <a:t>https://ohrana.ua/uk/datchiki/datchik-dvizheniya-s-fotokameroy-ajax-motioncam-chernyy.html</a:t>
            </a:r>
            <a:endParaRPr lang="en-US" sz="19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843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Види пристроїв введення даних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3600"/>
            <a:ext cx="6947264" cy="42323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введення даних можна розподілити за типом даних, які вони опрацьовують. Так, можна виділити пристрої введення даних: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(клавіатура);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(сканер, цифрова фотокамера, графічний планшет);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звукових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(мікрофон, цифровий диктофон);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відеоданих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(відеокамера,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вебкамера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ТВ-тюнер).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DEFE9-2624-4459-97F7-8CB3C500A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92" y="2585902"/>
            <a:ext cx="1524000" cy="1524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064C92-5888-4B3B-8B67-179F349EF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78" y="1731917"/>
            <a:ext cx="1524000" cy="1524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43F6C5-6D25-430D-B593-2E50114A3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92" y="4566558"/>
            <a:ext cx="1524000" cy="1524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5905DA-29E1-4158-828F-EC558D56A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54" y="3707675"/>
            <a:ext cx="1723208" cy="17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895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ABB81E8-8B88-4998-A51C-2BE09E88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73" y="1417324"/>
            <a:ext cx="3112556" cy="22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Види пристроїв введення даних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3600"/>
            <a:ext cx="6146075" cy="42323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Ще однією групою пристроїв введення даних є пристрої для забезпечення керування роботою різноманітних програм.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них належать миша,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тачпад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мультимедійна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(електронна) дошка, сенсорний екран, джойстик, геймпад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руль, педалі,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денспад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тощо.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991B7B-ED94-4E79-AB30-EAFB3AB9D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598" y="4186645"/>
            <a:ext cx="2267548" cy="2259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4FB252-2C34-4F8F-B694-589195A2C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50" y="3794764"/>
            <a:ext cx="2262205" cy="16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270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Види пристроїв введення даних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133600"/>
            <a:ext cx="7417527" cy="423236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Окремі пристрої можуть уводити дані різних типів, наприклад вебкамери можуть передавати аудіо- та відеодані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комп’ютерах, які використовують для навчальних і наукових цілей, можуть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застосовуватися інші види пристроїв для введення даних.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датчики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визначення значення температури, вологості повітря, наявності певних домішок у речовинах, швидкості руху різноманітних об’єктів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194" name="Picture 2" descr="Фото Датчик руху з камерою Ajax MotionCam Black">
            <a:extLst>
              <a:ext uri="{FF2B5EF4-FFF2-40B4-BE49-F238E27FC236}">
                <a16:creationId xmlns:a16="http://schemas.microsoft.com/office/drawing/2014/main" id="{EF69D81E-E9E0-4F2F-8695-E2379A245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 t="11132" r="24960" b="11977"/>
          <a:stretch/>
        </p:blipFill>
        <p:spPr bwMode="auto">
          <a:xfrm>
            <a:off x="8449491" y="1828800"/>
            <a:ext cx="2393031" cy="36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2AC2AE-FCED-405C-99A7-BB67625EAF7A}"/>
              </a:ext>
            </a:extLst>
          </p:cNvPr>
          <p:cNvSpPr txBox="1"/>
          <p:nvPr/>
        </p:nvSpPr>
        <p:spPr>
          <a:xfrm>
            <a:off x="8783857" y="5490758"/>
            <a:ext cx="1724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Датчик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руху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61074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Клавіатура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6537961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Клавіатура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призначена для введення символьних даних і команд. Залежно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 певних властивостей клавіатури можна поділити на кілька груп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призначенням: 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стандартні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(для використання в стаціонарних комп’ютерах для введення символьних даних) 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компактні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(для використання з мобільними пристроями малих розмірів)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мультимедійні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(для керування діями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мультимедійним контентом безпосередньо з клавіатури)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ігрові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(для керування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діями в комп’ютерних іграх)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9FF4DD-BF18-4ADF-8E09-F95BB051D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9" b="26182"/>
          <a:stretch/>
        </p:blipFill>
        <p:spPr>
          <a:xfrm>
            <a:off x="7687842" y="1088571"/>
            <a:ext cx="3888377" cy="18772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1E2DC2-1FEC-4D12-89FE-C757009A1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842" y="4105228"/>
            <a:ext cx="3831783" cy="1811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457BF4-C71D-4EDE-AE9A-B7CA1528297E}"/>
              </a:ext>
            </a:extLst>
          </p:cNvPr>
          <p:cNvSpPr txBox="1"/>
          <p:nvPr/>
        </p:nvSpPr>
        <p:spPr>
          <a:xfrm>
            <a:off x="8284209" y="2904203"/>
            <a:ext cx="263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компактна клавіатура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667EC-8734-4C2B-B771-97B0070A7946}"/>
              </a:ext>
            </a:extLst>
          </p:cNvPr>
          <p:cNvSpPr txBox="1"/>
          <p:nvPr/>
        </p:nvSpPr>
        <p:spPr>
          <a:xfrm>
            <a:off x="8312506" y="5883420"/>
            <a:ext cx="263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ігрова клавіатура</a:t>
            </a:r>
          </a:p>
        </p:txBody>
      </p:sp>
    </p:spTree>
    <p:extLst>
      <p:ext uri="{BB962C8B-B14F-4D97-AF65-F5344CB8AC3E}">
        <p14:creationId xmlns:p14="http://schemas.microsoft.com/office/powerpoint/2010/main" val="11681494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Клавіатура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6508744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типом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підключення 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системного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блока: </a:t>
            </a:r>
          </a:p>
          <a:p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дротові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бездротові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(радіо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Bluetooth, </a:t>
            </a:r>
            <a:r>
              <a:rPr lang="ru-RU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-Fi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тощо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). </a:t>
            </a:r>
            <a:endParaRPr lang="uk-UA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617083-C31C-429C-B805-F19E1B392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75" y="647978"/>
            <a:ext cx="2567205" cy="25672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9BA556-BBE9-485B-8C0D-0CCDAE100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13" y="3848379"/>
            <a:ext cx="2428780" cy="24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122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Клавіатура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5832566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Проєкційна клавіатура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є ефективним пристроєм введення даних для мобільних пристроїв. Вона поєднує зручність введення даних з клавіатури стандартних розмірів і мобільність.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Її зображення можна спроєктувати на будь-яку плоску поверхню, а сам проєктор має малі розміри. В іншому робота з такою клавіатурою нічим не відрізняється від роботи зі стандартною клавіатурою.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62382E2-607F-4631-BF0C-BCA862C6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27" y="2545080"/>
            <a:ext cx="4545873" cy="340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9413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Миша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7514067" cy="453716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Маніпулятори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миша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поділяються залежно від значень таких властивостей: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призначенням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для настільних ПК, для ноутбуків, ігрові тощо;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типом підключення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системного блока: дротові (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USB,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PS/2)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або бездротові (радіо,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Bluetooth, Wi-Fi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тощо);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типом датчиків руху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оптичні, лазерні, гіроскопічні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кількістю кнопок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2, 3–5, 6–9, 10 і більше тощо;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типом корпусу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симетрична стандартна, симетрична для шульги, ергономічна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1EDC93-4DB1-42AA-8DFD-500EC4055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66" y="3213463"/>
            <a:ext cx="2251788" cy="31525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1F0801-9DA5-446F-964A-67D7A07E7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66" y="953588"/>
            <a:ext cx="2778159" cy="23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693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1854</Words>
  <Application>Microsoft Office PowerPoint</Application>
  <PresentationFormat>Широкий екран</PresentationFormat>
  <Paragraphs>130</Paragraphs>
  <Slides>29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Vinnytsia Sans</vt:lpstr>
      <vt:lpstr>Тема Office</vt:lpstr>
      <vt:lpstr>Пристрої введення даних</vt:lpstr>
      <vt:lpstr>Сьогодні на уроці ви дізнаєтесь про:</vt:lpstr>
      <vt:lpstr>Види пристроїв введення даних</vt:lpstr>
      <vt:lpstr>Види пристроїв введення даних</vt:lpstr>
      <vt:lpstr>Види пристроїв введення даних</vt:lpstr>
      <vt:lpstr>Клавіатура</vt:lpstr>
      <vt:lpstr>Клавіатура</vt:lpstr>
      <vt:lpstr>Клавіатура</vt:lpstr>
      <vt:lpstr>Миша</vt:lpstr>
      <vt:lpstr>Тачпад</vt:lpstr>
      <vt:lpstr>Сенсорний екран</vt:lpstr>
      <vt:lpstr>Мультимедійна дошка</vt:lpstr>
      <vt:lpstr>Сканер</vt:lpstr>
      <vt:lpstr>Сканер</vt:lpstr>
      <vt:lpstr>Сканер</vt:lpstr>
      <vt:lpstr>Сканер</vt:lpstr>
      <vt:lpstr>Графічний планшет</vt:lpstr>
      <vt:lpstr>Камери</vt:lpstr>
      <vt:lpstr>Камери</vt:lpstr>
      <vt:lpstr>Камери</vt:lpstr>
      <vt:lpstr>Мікрофон</vt:lpstr>
      <vt:lpstr>Презентація PowerPoint</vt:lpstr>
      <vt:lpstr>Запам’ятайте!</vt:lpstr>
      <vt:lpstr>Запам’ятайте!</vt:lpstr>
      <vt:lpstr>Запитання для перевірки знань</vt:lpstr>
      <vt:lpstr>Дякую за увагу!</vt:lpstr>
      <vt:lpstr>Список використаних джерел</vt:lpstr>
      <vt:lpstr>Список використаних джерел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71</cp:revision>
  <dcterms:created xsi:type="dcterms:W3CDTF">2024-08-14T11:57:21Z</dcterms:created>
  <dcterms:modified xsi:type="dcterms:W3CDTF">2025-10-17T09:58:44Z</dcterms:modified>
</cp:coreProperties>
</file>