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398" r:id="rId2"/>
    <p:sldId id="399" r:id="rId3"/>
    <p:sldId id="386" r:id="rId4"/>
    <p:sldId id="400" r:id="rId5"/>
    <p:sldId id="401" r:id="rId6"/>
    <p:sldId id="402" r:id="rId7"/>
    <p:sldId id="403" r:id="rId8"/>
    <p:sldId id="404" r:id="rId9"/>
    <p:sldId id="405" r:id="rId10"/>
    <p:sldId id="259" r:id="rId11"/>
    <p:sldId id="364" r:id="rId12"/>
    <p:sldId id="406" r:id="rId13"/>
    <p:sldId id="279" r:id="rId14"/>
  </p:sldIdLst>
  <p:sldSz cx="9144000" cy="5143500" type="screen16x9"/>
  <p:notesSz cx="6858000" cy="9144000"/>
  <p:embeddedFontLst>
    <p:embeddedFont>
      <p:font typeface="Alegreya" panose="020B060402020202020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1D"/>
    <a:srgbClr val="FFCC99"/>
    <a:srgbClr val="CCFFFF"/>
    <a:srgbClr val="FFFFFF"/>
    <a:srgbClr val="FFE5E5"/>
    <a:srgbClr val="FCFFD9"/>
    <a:srgbClr val="339933"/>
    <a:srgbClr val="FFCCFF"/>
    <a:srgbClr val="626C00"/>
    <a:srgbClr val="9DF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17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hyperlink" Target="https://wordwall.net/uk/resource/79291387" TargetMode="External"/><Relationship Id="rId4" Type="http://schemas.openxmlformats.org/officeDocument/2006/relationships/hyperlink" Target="https://wordwall.net/uk/resource/735371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emf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90"/>
          <a:stretch/>
        </p:blipFill>
        <p:spPr>
          <a:xfrm>
            <a:off x="1561099" y="1352949"/>
            <a:ext cx="6702308" cy="3776969"/>
          </a:xfrm>
          <a:prstGeom prst="rect">
            <a:avLst/>
          </a:prstGeom>
        </p:spPr>
      </p:pic>
      <p:pic>
        <p:nvPicPr>
          <p:cNvPr id="5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6" name="Google Shape;86;p15"/>
          <p:cNvSpPr txBox="1"/>
          <p:nvPr/>
        </p:nvSpPr>
        <p:spPr>
          <a:xfrm>
            <a:off x="1706541" y="610977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ОПОРНО-РУХОВИЙ АПАРАТ </a:t>
            </a:r>
            <a:endPara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368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Google Shape;86;p15"/>
          <p:cNvSpPr txBox="1"/>
          <p:nvPr/>
        </p:nvSpPr>
        <p:spPr>
          <a:xfrm>
            <a:off x="1706542" y="922092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ПРОЄКТИ</a:t>
            </a:r>
            <a:endParaRPr sz="1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58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871655" y="54878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905" y="2910512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953311" y="3131883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3311" y="951705"/>
            <a:ext cx="7555590" cy="21863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Опорно­-</a:t>
            </a:r>
            <a:r>
              <a:rPr lang="ru-RU" dirty="0" err="1">
                <a:solidFill>
                  <a:schemeClr val="tx1"/>
                </a:solidFill>
              </a:rPr>
              <a:t>руховий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апарат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включає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кістки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забезпечують</a:t>
            </a:r>
            <a:r>
              <a:rPr lang="ru-RU" dirty="0">
                <a:solidFill>
                  <a:schemeClr val="tx1"/>
                </a:solidFill>
              </a:rPr>
              <a:t> опору, та </a:t>
            </a:r>
            <a:r>
              <a:rPr lang="ru-RU" dirty="0" err="1">
                <a:solidFill>
                  <a:schemeClr val="tx1"/>
                </a:solidFill>
              </a:rPr>
              <a:t>м’язи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</a:t>
            </a:r>
            <a:r>
              <a:rPr lang="ru-RU" dirty="0">
                <a:solidFill>
                  <a:schemeClr val="tx1"/>
                </a:solidFill>
              </a:rPr>
              <a:t>. Разом вони </a:t>
            </a:r>
            <a:r>
              <a:rPr lang="ru-RU" dirty="0" err="1">
                <a:solidFill>
                  <a:schemeClr val="tx1"/>
                </a:solidFill>
              </a:rPr>
              <a:t>підтримують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у вертикальному </a:t>
            </a:r>
            <a:r>
              <a:rPr lang="ru-RU" dirty="0" err="1">
                <a:solidFill>
                  <a:schemeClr val="tx1"/>
                </a:solidFill>
              </a:rPr>
              <a:t>положенні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підтримують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внутрішні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беруть</a:t>
            </a:r>
            <a:r>
              <a:rPr lang="ru-RU" dirty="0">
                <a:solidFill>
                  <a:schemeClr val="tx1"/>
                </a:solidFill>
              </a:rPr>
              <a:t> участь в </a:t>
            </a:r>
            <a:r>
              <a:rPr lang="ru-RU" dirty="0" err="1">
                <a:solidFill>
                  <a:schemeClr val="tx1"/>
                </a:solidFill>
              </a:rPr>
              <a:t>обміні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червоний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кістковий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розташований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кістках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кровотворення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Скелет </a:t>
            </a:r>
            <a:r>
              <a:rPr lang="ru-RU" dirty="0" err="1">
                <a:solidFill>
                  <a:schemeClr val="tx1"/>
                </a:solidFill>
              </a:rPr>
              <a:t>формує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сукупність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з’єднаних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собою </a:t>
            </a:r>
            <a:r>
              <a:rPr lang="ru-RU" dirty="0" err="1">
                <a:solidFill>
                  <a:schemeClr val="tx1"/>
                </a:solidFill>
              </a:rPr>
              <a:t>кісток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хрящів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Кістки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кісткової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тканини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клітин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переважають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остеоцити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хрящі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клітин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хондроцитів</a:t>
            </a:r>
            <a:r>
              <a:rPr lang="ru-RU" dirty="0">
                <a:solidFill>
                  <a:schemeClr val="tx1"/>
                </a:solidFill>
              </a:rPr>
              <a:t>. До складу </a:t>
            </a:r>
            <a:r>
              <a:rPr lang="ru-RU" dirty="0" err="1">
                <a:solidFill>
                  <a:schemeClr val="tx1"/>
                </a:solidFill>
              </a:rPr>
              <a:t>кісток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входять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неорганічні</a:t>
            </a:r>
            <a:r>
              <a:rPr lang="ru-RU" dirty="0">
                <a:solidFill>
                  <a:schemeClr val="tx1"/>
                </a:solidFill>
              </a:rPr>
              <a:t>, так і </a:t>
            </a:r>
            <a:r>
              <a:rPr lang="ru-RU" dirty="0" err="1">
                <a:solidFill>
                  <a:schemeClr val="tx1"/>
                </a:solidFill>
              </a:rPr>
              <a:t>органічні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Неорганічні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міцність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органічні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пружність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гнучкість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складі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хрящової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тканини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переважають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сполуки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3311" y="3587411"/>
            <a:ext cx="7555590" cy="122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Яке </a:t>
            </a:r>
            <a:r>
              <a:rPr lang="ru-RU" dirty="0" err="1">
                <a:solidFill>
                  <a:schemeClr val="tx1"/>
                </a:solidFill>
              </a:rPr>
              <a:t>значення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відростки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остеоцитів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формування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кісткової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тканини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полягає</a:t>
            </a:r>
            <a:r>
              <a:rPr lang="ru-RU" dirty="0">
                <a:solidFill>
                  <a:schemeClr val="tx1"/>
                </a:solidFill>
              </a:rPr>
              <a:t> роль </a:t>
            </a:r>
            <a:r>
              <a:rPr lang="ru-RU" dirty="0" err="1">
                <a:solidFill>
                  <a:schemeClr val="tx1"/>
                </a:solidFill>
              </a:rPr>
              <a:t>хрящової</a:t>
            </a:r>
            <a:r>
              <a:rPr lang="ru-RU" dirty="0">
                <a:solidFill>
                  <a:schemeClr val="tx1"/>
                </a:solidFill>
              </a:rPr>
              <a:t>, а в </a:t>
            </a: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кісткової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тканини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складі</a:t>
            </a:r>
            <a:r>
              <a:rPr lang="ru-RU" dirty="0">
                <a:solidFill>
                  <a:schemeClr val="tx1"/>
                </a:solidFill>
              </a:rPr>
              <a:t> скелета?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віком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хімічний</a:t>
            </a:r>
            <a:r>
              <a:rPr lang="ru-RU" dirty="0">
                <a:solidFill>
                  <a:schemeClr val="tx1"/>
                </a:solidFill>
              </a:rPr>
              <a:t> склад </a:t>
            </a:r>
            <a:r>
              <a:rPr lang="ru-RU" dirty="0" err="1">
                <a:solidFill>
                  <a:schemeClr val="tx1"/>
                </a:solidFill>
              </a:rPr>
              <a:t>кісток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кістки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здатні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рости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довжину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протягом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Google Shape;98;p16"/>
          <p:cNvSpPr txBox="1"/>
          <p:nvPr/>
        </p:nvSpPr>
        <p:spPr>
          <a:xfrm>
            <a:off x="1493998" y="12983"/>
            <a:ext cx="70149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17. БУДОВА ТА ФУНКЦІЇ ОПОРНО-РУХОВОГО АПАРАТУ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82" y="838583"/>
            <a:ext cx="1867983" cy="1875577"/>
          </a:xfrm>
          <a:prstGeom prst="rect">
            <a:avLst/>
          </a:prstGeom>
        </p:spPr>
      </p:pic>
      <p:pic>
        <p:nvPicPr>
          <p:cNvPr id="5" name="Google Shape;206;p25"/>
          <p:cNvPicPr preferRelativeResize="0"/>
          <p:nvPr/>
        </p:nvPicPr>
        <p:blipFill rotWithShape="1">
          <a:blip r:embed="rId3">
            <a:alphaModFix/>
          </a:blip>
          <a:srcRect t="20669"/>
          <a:stretch/>
        </p:blipFill>
        <p:spPr>
          <a:xfrm>
            <a:off x="10479" y="625416"/>
            <a:ext cx="757900" cy="542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Прямоугольник 5"/>
          <p:cNvSpPr/>
          <p:nvPr/>
        </p:nvSpPr>
        <p:spPr>
          <a:xfrm>
            <a:off x="167596" y="1199101"/>
            <a:ext cx="5381866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Опорно-</a:t>
            </a:r>
            <a:r>
              <a:rPr lang="ru-RU" dirty="0" err="1"/>
              <a:t>рухова</a:t>
            </a:r>
            <a:r>
              <a:rPr lang="ru-RU" dirty="0"/>
              <a:t> система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кісток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опору.</a:t>
            </a:r>
          </a:p>
          <a:p>
            <a:pPr marL="342900" indent="-342900">
              <a:buAutoNum type="arabicPeriod"/>
            </a:pPr>
            <a:r>
              <a:rPr lang="ru-RU" dirty="0" err="1"/>
              <a:t>Хондроцити</a:t>
            </a:r>
            <a:r>
              <a:rPr lang="ru-RU" dirty="0"/>
              <a:t> є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</a:t>
            </a:r>
            <a:r>
              <a:rPr lang="ru-RU" dirty="0" err="1"/>
              <a:t>хрящової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 err="1"/>
              <a:t>Остеоцити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у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порожнинах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 err="1"/>
              <a:t>Міжклітинна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хрящової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рідкою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рухливість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Компактна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є </a:t>
            </a:r>
            <a:r>
              <a:rPr lang="ru-RU" dirty="0" err="1"/>
              <a:t>пухкою</a:t>
            </a:r>
            <a:r>
              <a:rPr lang="ru-RU" dirty="0"/>
              <a:t> та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порожнин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 err="1"/>
              <a:t>Губчаста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кістковий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 err="1"/>
              <a:t>Кісткова</a:t>
            </a:r>
            <a:r>
              <a:rPr lang="ru-RU" dirty="0"/>
              <a:t> тканина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 err="1"/>
              <a:t>Хрящова</a:t>
            </a:r>
            <a:r>
              <a:rPr lang="ru-RU" dirty="0"/>
              <a:t> тканина </a:t>
            </a:r>
            <a:r>
              <a:rPr lang="ru-RU" dirty="0" err="1"/>
              <a:t>зазвичай</a:t>
            </a:r>
            <a:r>
              <a:rPr lang="ru-RU" dirty="0"/>
              <a:t> не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 err="1"/>
              <a:t>Міжклітинна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мінеральних</a:t>
            </a:r>
            <a:r>
              <a:rPr lang="ru-RU" dirty="0"/>
              <a:t> солей.</a:t>
            </a:r>
          </a:p>
          <a:p>
            <a:pPr marL="342900" indent="-342900">
              <a:buAutoNum type="arabicPeriod"/>
            </a:pPr>
            <a:r>
              <a:rPr lang="uk-UA" dirty="0"/>
              <a:t>У міжклітинній речовині хрящової тканини міститься більше органічних речовин, ніж у кістковій.</a:t>
            </a:r>
            <a:endParaRPr lang="ru-RU" dirty="0"/>
          </a:p>
        </p:txBody>
      </p:sp>
      <p:sp>
        <p:nvSpPr>
          <p:cNvPr id="8" name="Google Shape;98;p16"/>
          <p:cNvSpPr txBox="1"/>
          <p:nvPr/>
        </p:nvSpPr>
        <p:spPr>
          <a:xfrm>
            <a:off x="1493998" y="12983"/>
            <a:ext cx="70149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17. БУДОВА ТА ФУНКЦІЇ ОПОРНО-РУХОВОГО АПАРАТУ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7272" y="2837664"/>
            <a:ext cx="3247373" cy="21163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tx1"/>
              </a:solidFill>
            </a:endParaRPr>
          </a:p>
          <a:p>
            <a:pPr algn="ctr">
              <a:buClr>
                <a:srgbClr val="0070C0"/>
              </a:buClr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Підпишіть будову кісткової </a:t>
            </a:r>
          </a:p>
          <a:p>
            <a:pPr algn="ctr">
              <a:buClr>
                <a:srgbClr val="0070C0"/>
              </a:buClr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та хрящової тканини</a:t>
            </a:r>
          </a:p>
          <a:p>
            <a:pPr marL="342900" indent="-342900" algn="ctr">
              <a:buClr>
                <a:srgbClr val="0070C0"/>
              </a:buClr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__________________</a:t>
            </a:r>
          </a:p>
          <a:p>
            <a:pPr marL="342900" indent="-342900" algn="ctr">
              <a:buClr>
                <a:srgbClr val="0070C0"/>
              </a:buClr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__________________</a:t>
            </a:r>
          </a:p>
          <a:p>
            <a:pPr marL="342900" indent="-342900" algn="ctr">
              <a:buClr>
                <a:srgbClr val="0070C0"/>
              </a:buClr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__________________</a:t>
            </a:r>
          </a:p>
          <a:p>
            <a:pPr algn="ctr">
              <a:buClr>
                <a:srgbClr val="0070C0"/>
              </a:buClr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      __________________</a:t>
            </a:r>
          </a:p>
          <a:p>
            <a:pPr marL="342900" indent="-342900" algn="ctr">
              <a:buClr>
                <a:srgbClr val="0070C0"/>
              </a:buClr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__________________</a:t>
            </a:r>
          </a:p>
          <a:p>
            <a:pPr marL="342900" indent="-342900" algn="ctr">
              <a:buClr>
                <a:srgbClr val="0070C0"/>
              </a:buClr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__________________</a:t>
            </a:r>
          </a:p>
          <a:p>
            <a:pPr marL="342900" indent="-342900" algn="ctr">
              <a:buClr>
                <a:srgbClr val="0070C0"/>
              </a:buClr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__________________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567" y="917772"/>
            <a:ext cx="1891433" cy="1846039"/>
          </a:xfrm>
          <a:prstGeom prst="rect">
            <a:avLst/>
          </a:prstGeom>
        </p:spPr>
      </p:pic>
      <p:sp>
        <p:nvSpPr>
          <p:cNvPr id="4" name="Google Shape;208;p25"/>
          <p:cNvSpPr txBox="1"/>
          <p:nvPr/>
        </p:nvSpPr>
        <p:spPr>
          <a:xfrm>
            <a:off x="768378" y="644740"/>
            <a:ext cx="774052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>
                <a:solidFill>
                  <a:srgbClr val="38761D"/>
                </a:solidFill>
                <a:latin typeface="+mj-lt"/>
                <a:ea typeface="Alegreya"/>
                <a:cs typeface="Aharoni" panose="02010803020104030203" pitchFamily="2" charset="-79"/>
                <a:sym typeface="Alegreya"/>
              </a:rPr>
              <a:t>В</a:t>
            </a:r>
            <a:r>
              <a:rPr lang="uk" sz="1600" b="1" cap="all" dirty="0">
                <a:solidFill>
                  <a:srgbClr val="38761D"/>
                </a:solidFill>
                <a:latin typeface="+mj-lt"/>
                <a:ea typeface="Alegreya"/>
                <a:cs typeface="Aharoni" panose="02010803020104030203" pitchFamily="2" charset="-79"/>
                <a:sym typeface="Alegreya"/>
              </a:rPr>
              <a:t>изначте правильні Й неправильні твердження</a:t>
            </a:r>
            <a:endParaRPr sz="1600" b="1" cap="all" dirty="0">
              <a:solidFill>
                <a:srgbClr val="38761D"/>
              </a:solidFill>
              <a:latin typeface="+mj-lt"/>
              <a:ea typeface="Alegreya"/>
              <a:cs typeface="Aharoni" panose="02010803020104030203" pitchFamily="2" charset="-79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381046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06;p25"/>
          <p:cNvPicPr preferRelativeResize="0"/>
          <p:nvPr/>
        </p:nvPicPr>
        <p:blipFill rotWithShape="1">
          <a:blip r:embed="rId2">
            <a:alphaModFix/>
          </a:blip>
          <a:srcRect t="20669"/>
          <a:stretch/>
        </p:blipFill>
        <p:spPr>
          <a:xfrm>
            <a:off x="4528439" y="4327732"/>
            <a:ext cx="757900" cy="5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98928" y="1632905"/>
            <a:ext cx="2166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А – опорна функція </a:t>
            </a:r>
          </a:p>
          <a:p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Б – кістковий мозок</a:t>
            </a:r>
          </a:p>
          <a:p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 – рухова функція</a:t>
            </a:r>
          </a:p>
          <a:p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Г – кісткова</a:t>
            </a:r>
          </a:p>
          <a:p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Д - хрящова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23580"/>
          <a:stretch/>
        </p:blipFill>
        <p:spPr>
          <a:xfrm>
            <a:off x="432226" y="570134"/>
            <a:ext cx="761166" cy="766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7121" b="8940"/>
          <a:stretch/>
        </p:blipFill>
        <p:spPr>
          <a:xfrm>
            <a:off x="432227" y="1510630"/>
            <a:ext cx="761165" cy="76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0875"/>
          <a:stretch/>
        </p:blipFill>
        <p:spPr>
          <a:xfrm>
            <a:off x="432227" y="2451355"/>
            <a:ext cx="761165" cy="653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0334" r="9440" b="50991"/>
          <a:stretch/>
        </p:blipFill>
        <p:spPr>
          <a:xfrm>
            <a:off x="432226" y="3314858"/>
            <a:ext cx="761167" cy="69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10637" r="17385" b="49789"/>
          <a:stretch/>
        </p:blipFill>
        <p:spPr>
          <a:xfrm>
            <a:off x="432227" y="4244791"/>
            <a:ext cx="761166" cy="70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Google Shape;206;p25"/>
          <p:cNvPicPr preferRelativeResize="0"/>
          <p:nvPr/>
        </p:nvPicPr>
        <p:blipFill rotWithShape="1">
          <a:blip r:embed="rId2">
            <a:alphaModFix/>
          </a:blip>
          <a:srcRect t="20669"/>
          <a:stretch/>
        </p:blipFill>
        <p:spPr>
          <a:xfrm>
            <a:off x="1326488" y="867120"/>
            <a:ext cx="757900" cy="5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30;p27"/>
          <p:cNvSpPr txBox="1"/>
          <p:nvPr/>
        </p:nvSpPr>
        <p:spPr>
          <a:xfrm>
            <a:off x="1421165" y="1091521"/>
            <a:ext cx="362392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all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В</a:t>
            </a:r>
            <a:r>
              <a:rPr lang="uk" sz="1800" b="1" cap="all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становіть відповідність</a:t>
            </a:r>
          </a:p>
        </p:txBody>
      </p:sp>
      <p:sp>
        <p:nvSpPr>
          <p:cNvPr id="14" name="Google Shape;98;p16"/>
          <p:cNvSpPr txBox="1"/>
          <p:nvPr/>
        </p:nvSpPr>
        <p:spPr>
          <a:xfrm>
            <a:off x="1493998" y="12983"/>
            <a:ext cx="70149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17. БУДОВА ТА ФУНКЦІЇ ОПОРНО-РУХОВОГО АПАРАТУ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5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0" y="83084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76" y="17400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76" y="3510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6" y="44453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76" y="26549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Google Shape;230;p27"/>
          <p:cNvSpPr txBox="1"/>
          <p:nvPr/>
        </p:nvSpPr>
        <p:spPr>
          <a:xfrm>
            <a:off x="4883727" y="4524746"/>
            <a:ext cx="41538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all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В</a:t>
            </a:r>
            <a:r>
              <a:rPr lang="uk" sz="1800" b="1" cap="all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становіть значення термінів</a:t>
            </a:r>
          </a:p>
        </p:txBody>
      </p:sp>
      <p:sp>
        <p:nvSpPr>
          <p:cNvPr id="23" name="Овал 22"/>
          <p:cNvSpPr/>
          <p:nvPr/>
        </p:nvSpPr>
        <p:spPr>
          <a:xfrm>
            <a:off x="5562999" y="1052746"/>
            <a:ext cx="1648292" cy="7553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Опорно-руховий апарат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91654" y="3355350"/>
            <a:ext cx="1610591" cy="755359"/>
          </a:xfrm>
          <a:prstGeom prst="ellipse">
            <a:avLst/>
          </a:prstGeom>
          <a:solidFill>
            <a:srgbClr val="FF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Компактна речовина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211291" y="1784767"/>
            <a:ext cx="1610591" cy="755359"/>
          </a:xfrm>
          <a:prstGeom prst="ellipse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Остеоцити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039749" y="2458333"/>
            <a:ext cx="1794206" cy="7553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chemeClr val="accent1">
                    <a:lumMod val="50000"/>
                  </a:schemeClr>
                </a:solidFill>
              </a:rPr>
              <a:t>Хондроцити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933558" y="1716391"/>
            <a:ext cx="1610591" cy="7553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chemeClr val="accent1">
                    <a:lumMod val="50000"/>
                  </a:schemeClr>
                </a:solidFill>
              </a:rPr>
              <a:t>Остеони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928333" y="3671917"/>
            <a:ext cx="1610591" cy="755359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Червоний кістковий мозок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960656" y="2808808"/>
            <a:ext cx="1610591" cy="755359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Губчаста речовина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88261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sp>
        <p:nvSpPr>
          <p:cNvPr id="9" name="Google Shape;232;p27"/>
          <p:cNvSpPr txBox="1"/>
          <p:nvPr/>
        </p:nvSpPr>
        <p:spPr>
          <a:xfrm>
            <a:off x="282243" y="1482230"/>
            <a:ext cx="6766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426218" y="1658560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17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Google Shape;230;p27"/>
          <p:cNvSpPr txBox="1"/>
          <p:nvPr/>
        </p:nvSpPr>
        <p:spPr>
          <a:xfrm>
            <a:off x="426218" y="3051315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ЗАПАМ’ЯТАЙТЕ КРАЩЕ</a:t>
            </a:r>
            <a:endParaRPr lang="uk"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4" name="Google Shape;98;p16"/>
          <p:cNvSpPr txBox="1"/>
          <p:nvPr/>
        </p:nvSpPr>
        <p:spPr>
          <a:xfrm>
            <a:off x="1493998" y="12983"/>
            <a:ext cx="70149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17. БУДОВА ТА ФУНКЦІЇ ОПОРНО-РУХОВОГО АПАРАТУ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0406" y="3609579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https://wordwall.net/uk/resource/73537191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0406" y="4023384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https://wordwall.net/uk/resource/79291387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081" y="2243626"/>
            <a:ext cx="3910377" cy="22382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47" y="3618977"/>
            <a:ext cx="707059" cy="7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5051"/>
          <a:stretch/>
        </p:blipFill>
        <p:spPr>
          <a:xfrm>
            <a:off x="5527197" y="2746817"/>
            <a:ext cx="3555224" cy="2253234"/>
          </a:xfrm>
          <a:prstGeom prst="rect">
            <a:avLst/>
          </a:prstGeom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Опорно-руховий апарат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98454" y="1833013"/>
            <a:ext cx="8219727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17. Будова та функції </a:t>
            </a:r>
          </a:p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опорно–рухового апарату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587" y="4299526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862706" y="4388178"/>
            <a:ext cx="3437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переваги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недоліки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ендоскелета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внутрішнього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скелета)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368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13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93" y="1049154"/>
            <a:ext cx="4391722" cy="3175553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17. БУДОВА ТА ФУНКЦІЇ ОПОРНО-РУХОВОГО АПАРАТУ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Будова опорно-рухового апарату людини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73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839" y="1000186"/>
            <a:ext cx="272222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ОПОРНО-РУХОВИЙ АПАРАТ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951" y="1501244"/>
            <a:ext cx="224658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ПАСИВНА ЧАСТИНА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6233" y="1501244"/>
            <a:ext cx="208801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АКТИВНА ЧАСТИНА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026" y="2049959"/>
            <a:ext cx="224658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ВНУТРІШНІЙ СКЕЛЕТ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6233" y="2047322"/>
            <a:ext cx="20880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СКЕЛЕТНА </a:t>
            </a:r>
          </a:p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МУСКУЛАТУРА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7" idx="2"/>
            <a:endCxn id="9" idx="0"/>
          </p:cNvCxnSpPr>
          <p:nvPr/>
        </p:nvCxnSpPr>
        <p:spPr>
          <a:xfrm flipH="1">
            <a:off x="1328244" y="1307963"/>
            <a:ext cx="1224705" cy="1932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2"/>
            <a:endCxn id="10" idx="0"/>
          </p:cNvCxnSpPr>
          <p:nvPr/>
        </p:nvCxnSpPr>
        <p:spPr>
          <a:xfrm>
            <a:off x="2552949" y="1307963"/>
            <a:ext cx="1227291" cy="1932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" idx="2"/>
            <a:endCxn id="11" idx="0"/>
          </p:cNvCxnSpPr>
          <p:nvPr/>
        </p:nvCxnSpPr>
        <p:spPr>
          <a:xfrm>
            <a:off x="1328244" y="1809021"/>
            <a:ext cx="1075" cy="2409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0" idx="2"/>
            <a:endCxn id="12" idx="0"/>
          </p:cNvCxnSpPr>
          <p:nvPr/>
        </p:nvCxnSpPr>
        <p:spPr>
          <a:xfrm>
            <a:off x="3780240" y="1809021"/>
            <a:ext cx="0" cy="2383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87966" y="4306437"/>
            <a:ext cx="2380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1 – </a:t>
            </a:r>
            <a:r>
              <a:rPr lang="ru-RU" sz="1200" dirty="0" err="1">
                <a:solidFill>
                  <a:schemeClr val="tx1"/>
                </a:solidFill>
              </a:rPr>
              <a:t>пасивна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частина</a:t>
            </a:r>
            <a:r>
              <a:rPr lang="ru-RU" sz="1200" dirty="0">
                <a:solidFill>
                  <a:schemeClr val="tx1"/>
                </a:solidFill>
              </a:rPr>
              <a:t> (скелет);</a:t>
            </a:r>
          </a:p>
          <a:p>
            <a:r>
              <a:rPr lang="ru-RU" sz="1200" dirty="0">
                <a:solidFill>
                  <a:schemeClr val="tx1"/>
                </a:solidFill>
              </a:rPr>
              <a:t>2 – активна </a:t>
            </a:r>
            <a:r>
              <a:rPr lang="ru-RU" sz="1200" dirty="0" err="1">
                <a:solidFill>
                  <a:schemeClr val="tx1"/>
                </a:solidFill>
              </a:rPr>
              <a:t>частина</a:t>
            </a:r>
            <a:r>
              <a:rPr lang="ru-RU" sz="1200" dirty="0">
                <a:solidFill>
                  <a:schemeClr val="tx1"/>
                </a:solidFill>
              </a:rPr>
              <a:t> (</a:t>
            </a:r>
            <a:r>
              <a:rPr lang="ru-RU" sz="1200" dirty="0" err="1">
                <a:solidFill>
                  <a:schemeClr val="tx1"/>
                </a:solidFill>
              </a:rPr>
              <a:t>скелетна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мускулатура)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31" y="2718865"/>
            <a:ext cx="2043260" cy="24246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10964" y="4306437"/>
            <a:ext cx="2190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Які функції, на вашу думку, виконує скелет 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та мускулатура?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251" y="4398990"/>
            <a:ext cx="507986" cy="485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14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5242">
            <a:off x="5808288" y="3318287"/>
            <a:ext cx="2907903" cy="2352134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493998" y="12983"/>
            <a:ext cx="70149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17. БУДОВА ТА ФУНКЦІЇ ОПОРНО-РУХОВОГО АПАРАТУ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Функції опорно-рухового апарату людини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73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7" y="798203"/>
            <a:ext cx="8437418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Уже в </a:t>
            </a:r>
            <a:r>
              <a:rPr lang="ru-RU" dirty="0" err="1"/>
              <a:t>назві</a:t>
            </a:r>
            <a:r>
              <a:rPr lang="ru-RU" dirty="0"/>
              <a:t>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опорно­-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руховий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апарат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: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створення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опори </a:t>
            </a:r>
            <a:r>
              <a:rPr lang="ru-RU" dirty="0"/>
              <a:t>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систем </a:t>
            </a:r>
            <a:r>
              <a:rPr lang="ru-RU" dirty="0" err="1"/>
              <a:t>органів</a:t>
            </a:r>
            <a:r>
              <a:rPr lang="ru-RU" dirty="0"/>
              <a:t> та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забезпечення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рухів</a:t>
            </a:r>
            <a:r>
              <a:rPr lang="ru-RU" dirty="0"/>
              <a:t>. Система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кісток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і </a:t>
            </a:r>
            <a:r>
              <a:rPr lang="ru-RU" dirty="0" err="1"/>
              <a:t>м’язів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підтримує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тіло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у вертикальному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положенні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забезпечує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певне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розташування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внутрішніх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органів</a:t>
            </a:r>
            <a:r>
              <a:rPr lang="ru-RU" dirty="0"/>
              <a:t>. </a:t>
            </a:r>
            <a:r>
              <a:rPr lang="ru-RU" dirty="0" err="1"/>
              <a:t>М’язи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скороченням</a:t>
            </a:r>
            <a:r>
              <a:rPr lang="ru-RU" dirty="0"/>
              <a:t> і </a:t>
            </a:r>
            <a:r>
              <a:rPr lang="ru-RU" dirty="0" err="1"/>
              <a:t>розслабленням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скелета.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роль </a:t>
            </a:r>
            <a:r>
              <a:rPr lang="ru-RU" dirty="0" err="1"/>
              <a:t>важелів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приводять</a:t>
            </a:r>
            <a:r>
              <a:rPr lang="ru-RU" dirty="0"/>
              <a:t> у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прикріплені</a:t>
            </a:r>
            <a:r>
              <a:rPr lang="ru-RU" dirty="0"/>
              <a:t> до них </a:t>
            </a:r>
            <a:r>
              <a:rPr lang="ru-RU" dirty="0" err="1"/>
              <a:t>м’язи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рухаються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пересувається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ходіння</a:t>
            </a:r>
            <a:r>
              <a:rPr lang="ru-RU" dirty="0"/>
              <a:t>, </a:t>
            </a:r>
            <a:r>
              <a:rPr lang="ru-RU" dirty="0" err="1"/>
              <a:t>біг</a:t>
            </a:r>
            <a:r>
              <a:rPr lang="ru-RU" dirty="0"/>
              <a:t>, </a:t>
            </a:r>
            <a:r>
              <a:rPr lang="ru-RU" dirty="0" err="1"/>
              <a:t>стрибки</a:t>
            </a:r>
            <a:r>
              <a:rPr lang="ru-RU" dirty="0"/>
              <a:t>, </a:t>
            </a:r>
            <a:r>
              <a:rPr lang="ru-RU" dirty="0" err="1"/>
              <a:t>плавання</a:t>
            </a:r>
            <a:r>
              <a:rPr lang="ru-RU" dirty="0"/>
              <a:t>).</a:t>
            </a:r>
          </a:p>
          <a:p>
            <a:pPr algn="ctr"/>
            <a:r>
              <a:rPr lang="ru-RU" dirty="0"/>
              <a:t>Опорно-­</a:t>
            </a:r>
            <a:r>
              <a:rPr lang="ru-RU" dirty="0" err="1"/>
              <a:t>руховий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визначає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форму і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розміри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нашого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тіла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–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захисна</a:t>
            </a:r>
            <a:r>
              <a:rPr lang="ru-RU" dirty="0"/>
              <a:t>. Скелет </a:t>
            </a:r>
            <a:r>
              <a:rPr lang="ru-RU" dirty="0" err="1"/>
              <a:t>загалом</a:t>
            </a:r>
            <a:r>
              <a:rPr lang="ru-RU" dirty="0"/>
              <a:t> та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захищають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ушкоджень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кістки</a:t>
            </a:r>
            <a:r>
              <a:rPr lang="ru-RU" dirty="0"/>
              <a:t> черепа, дуги </a:t>
            </a:r>
            <a:r>
              <a:rPr lang="ru-RU" dirty="0" err="1"/>
              <a:t>хребців</a:t>
            </a:r>
            <a:r>
              <a:rPr lang="ru-RU" dirty="0"/>
              <a:t>,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 та </a:t>
            </a:r>
            <a:r>
              <a:rPr lang="ru-RU" dirty="0" err="1"/>
              <a:t>м’язи</a:t>
            </a:r>
            <a:r>
              <a:rPr lang="ru-RU" dirty="0"/>
              <a:t> </a:t>
            </a:r>
            <a:r>
              <a:rPr lang="ru-RU" dirty="0" err="1"/>
              <a:t>черевного</a:t>
            </a:r>
            <a:r>
              <a:rPr lang="ru-RU" dirty="0"/>
              <a:t> </a:t>
            </a:r>
            <a:r>
              <a:rPr lang="ru-RU" dirty="0" err="1"/>
              <a:t>пресу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Опорно-­</a:t>
            </a:r>
            <a:r>
              <a:rPr lang="ru-RU" dirty="0" err="1"/>
              <a:t>руховий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участь в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обміні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dirty="0"/>
              <a:t>. У </a:t>
            </a:r>
            <a:r>
              <a:rPr lang="ru-RU" dirty="0" err="1"/>
              <a:t>кістках</a:t>
            </a:r>
            <a:r>
              <a:rPr lang="ru-RU" dirty="0"/>
              <a:t> </a:t>
            </a:r>
            <a:r>
              <a:rPr lang="ru-RU" dirty="0" err="1"/>
              <a:t>відкладаються</a:t>
            </a:r>
            <a:r>
              <a:rPr lang="ru-RU" dirty="0"/>
              <a:t> </a:t>
            </a:r>
            <a:r>
              <a:rPr lang="ru-RU" dirty="0" err="1"/>
              <a:t>неорганічні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вивільнятись</a:t>
            </a:r>
            <a:r>
              <a:rPr lang="ru-RU" dirty="0"/>
              <a:t> і з </a:t>
            </a:r>
            <a:r>
              <a:rPr lang="ru-RU" dirty="0" err="1"/>
              <a:t>плином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потрапляти</a:t>
            </a:r>
            <a:r>
              <a:rPr lang="ru-RU" dirty="0"/>
              <a:t> до тих </a:t>
            </a:r>
            <a:r>
              <a:rPr lang="ru-RU" dirty="0" err="1"/>
              <a:t>органів</a:t>
            </a:r>
            <a:r>
              <a:rPr lang="ru-RU" dirty="0"/>
              <a:t>, де в них є потреба. </a:t>
            </a:r>
          </a:p>
          <a:p>
            <a:pPr algn="ctr"/>
            <a:r>
              <a:rPr lang="ru-RU" dirty="0"/>
              <a:t>У </a:t>
            </a:r>
            <a:r>
              <a:rPr lang="ru-RU" dirty="0" err="1"/>
              <a:t>скелетних</a:t>
            </a:r>
            <a:r>
              <a:rPr lang="ru-RU" dirty="0"/>
              <a:t> </a:t>
            </a:r>
            <a:r>
              <a:rPr lang="ru-RU" dirty="0" err="1"/>
              <a:t>м’язах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 у </a:t>
            </a:r>
            <a:r>
              <a:rPr lang="ru-RU" dirty="0" err="1"/>
              <a:t>м’язах</a:t>
            </a:r>
            <a:r>
              <a:rPr lang="ru-RU" dirty="0"/>
              <a:t> </a:t>
            </a:r>
            <a:r>
              <a:rPr lang="ru-RU" dirty="0" err="1"/>
              <a:t>відкладається</a:t>
            </a:r>
            <a:r>
              <a:rPr lang="ru-RU" dirty="0"/>
              <a:t> </a:t>
            </a:r>
            <a:r>
              <a:rPr lang="ru-RU" dirty="0" err="1"/>
              <a:t>глікоген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за потреби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розщеплюється</a:t>
            </a:r>
            <a:r>
              <a:rPr lang="ru-RU" dirty="0"/>
              <a:t> до </a:t>
            </a:r>
            <a:r>
              <a:rPr lang="ru-RU" dirty="0" err="1"/>
              <a:t>глюкози</a:t>
            </a:r>
            <a:r>
              <a:rPr lang="ru-RU" dirty="0"/>
              <a:t>, яка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3" y="4166199"/>
            <a:ext cx="697849" cy="656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7502" y="4161183"/>
            <a:ext cx="3455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Які функції, виконують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черепа, дуги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хребців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грудної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клітки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черевного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пресу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501" y="3549978"/>
            <a:ext cx="980757" cy="9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493998" y="12983"/>
            <a:ext cx="70149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17. БУДОВА ТА ФУНКЦІЇ ОПОРНО-РУХОВОГО АПАРАТУ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Тканини скелета людини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74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0480" y="804743"/>
            <a:ext cx="89960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скелет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2584" y="1376358"/>
            <a:ext cx="78739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хрящі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7942" y="1376357"/>
            <a:ext cx="87075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Кістки 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9355" y="1949538"/>
            <a:ext cx="205376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Хрящова тканина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9676" y="1948874"/>
            <a:ext cx="200728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Кісткова тканина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5108" y="2519199"/>
            <a:ext cx="146226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 err="1">
                <a:solidFill>
                  <a:schemeClr val="accent1">
                    <a:lumMod val="50000"/>
                  </a:schemeClr>
                </a:solidFill>
              </a:rPr>
              <a:t>хондроцити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1917" y="2516653"/>
            <a:ext cx="132279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остеоцити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1842" y="3880978"/>
            <a:ext cx="3352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Більше мінеральних речовин, </a:t>
            </a:r>
          </a:p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менше органічних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502" y="3084432"/>
            <a:ext cx="150874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Міжклітинна </a:t>
            </a:r>
          </a:p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речовина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5456" y="3880978"/>
            <a:ext cx="331533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менше мінеральних речовин, </a:t>
            </a:r>
          </a:p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більше органічних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r="23580"/>
          <a:stretch/>
        </p:blipFill>
        <p:spPr>
          <a:xfrm>
            <a:off x="286755" y="1351003"/>
            <a:ext cx="2152253" cy="216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Прямая соединительная линия 19"/>
          <p:cNvCxnSpPr>
            <a:stCxn id="7" idx="2"/>
            <a:endCxn id="9" idx="0"/>
          </p:cNvCxnSpPr>
          <p:nvPr/>
        </p:nvCxnSpPr>
        <p:spPr>
          <a:xfrm flipH="1">
            <a:off x="3593318" y="1112520"/>
            <a:ext cx="1146965" cy="2638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2"/>
            <a:endCxn id="8" idx="0"/>
          </p:cNvCxnSpPr>
          <p:nvPr/>
        </p:nvCxnSpPr>
        <p:spPr>
          <a:xfrm>
            <a:off x="4740283" y="1112520"/>
            <a:ext cx="1155999" cy="2638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2"/>
            <a:endCxn id="11" idx="0"/>
          </p:cNvCxnSpPr>
          <p:nvPr/>
        </p:nvCxnSpPr>
        <p:spPr>
          <a:xfrm flipH="1">
            <a:off x="3593317" y="1684134"/>
            <a:ext cx="1" cy="2647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8" idx="2"/>
            <a:endCxn id="10" idx="0"/>
          </p:cNvCxnSpPr>
          <p:nvPr/>
        </p:nvCxnSpPr>
        <p:spPr>
          <a:xfrm flipH="1">
            <a:off x="5896239" y="1684135"/>
            <a:ext cx="43" cy="2654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1" idx="2"/>
            <a:endCxn id="13" idx="0"/>
          </p:cNvCxnSpPr>
          <p:nvPr/>
        </p:nvCxnSpPr>
        <p:spPr>
          <a:xfrm flipH="1">
            <a:off x="3593316" y="2256651"/>
            <a:ext cx="1" cy="2600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0" idx="2"/>
            <a:endCxn id="12" idx="0"/>
          </p:cNvCxnSpPr>
          <p:nvPr/>
        </p:nvCxnSpPr>
        <p:spPr>
          <a:xfrm flipH="1">
            <a:off x="5896238" y="2257315"/>
            <a:ext cx="1" cy="2618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3" idx="2"/>
            <a:endCxn id="15" idx="0"/>
          </p:cNvCxnSpPr>
          <p:nvPr/>
        </p:nvCxnSpPr>
        <p:spPr>
          <a:xfrm>
            <a:off x="3593316" y="2824430"/>
            <a:ext cx="1195559" cy="2600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2" idx="2"/>
            <a:endCxn id="15" idx="0"/>
          </p:cNvCxnSpPr>
          <p:nvPr/>
        </p:nvCxnSpPr>
        <p:spPr>
          <a:xfrm flipH="1">
            <a:off x="4788875" y="2826976"/>
            <a:ext cx="1107363" cy="257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5" idx="2"/>
            <a:endCxn id="14" idx="0"/>
          </p:cNvCxnSpPr>
          <p:nvPr/>
        </p:nvCxnSpPr>
        <p:spPr>
          <a:xfrm flipH="1">
            <a:off x="3157942" y="3607652"/>
            <a:ext cx="1630933" cy="2733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5" idx="2"/>
            <a:endCxn id="17" idx="0"/>
          </p:cNvCxnSpPr>
          <p:nvPr/>
        </p:nvCxnSpPr>
        <p:spPr>
          <a:xfrm>
            <a:off x="4788875" y="3607652"/>
            <a:ext cx="2134247" cy="2733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/>
          <a:srcRect t="7121" b="8940"/>
          <a:stretch/>
        </p:blipFill>
        <p:spPr>
          <a:xfrm>
            <a:off x="7043204" y="1377219"/>
            <a:ext cx="1993714" cy="200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786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32" y="724248"/>
            <a:ext cx="3000375" cy="3009900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493998" y="12983"/>
            <a:ext cx="70149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17. БУДОВА ТА ФУНКЦІЇ ОПОРНО-РУХОВОГО АПАРАТУ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Кісткова тканина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820882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74-75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923" y="844203"/>
            <a:ext cx="3515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Остеоцити</a:t>
            </a:r>
            <a:r>
              <a:rPr lang="ru-RU" dirty="0"/>
              <a:t> – </a:t>
            </a:r>
            <a:r>
              <a:rPr lang="ru-RU" dirty="0" err="1"/>
              <a:t>дозрілі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втратили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до розмноження. </a:t>
            </a:r>
          </a:p>
          <a:p>
            <a:pPr algn="ctr"/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формуванні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основи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(матриксу)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кісткової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тканини</a:t>
            </a:r>
            <a:r>
              <a:rPr lang="ru-RU" dirty="0"/>
              <a:t>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підтриманні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складу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мінеральних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сполук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605" y="2287259"/>
            <a:ext cx="210666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small" dirty="0">
                <a:solidFill>
                  <a:schemeClr val="accent1">
                    <a:lumMod val="50000"/>
                  </a:schemeClr>
                </a:solidFill>
              </a:rPr>
              <a:t>Міжклітинна речовина</a:t>
            </a:r>
            <a:endParaRPr lang="ru-RU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004" y="2826989"/>
            <a:ext cx="111120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small" dirty="0">
                <a:solidFill>
                  <a:schemeClr val="accent1">
                    <a:lumMod val="50000"/>
                  </a:schemeClr>
                </a:solidFill>
              </a:rPr>
              <a:t>компактна</a:t>
            </a:r>
            <a:endParaRPr lang="ru-RU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5549" y="2826989"/>
            <a:ext cx="9605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small" dirty="0">
                <a:solidFill>
                  <a:schemeClr val="accent1">
                    <a:lumMod val="50000"/>
                  </a:schemeClr>
                </a:solidFill>
              </a:rPr>
              <a:t>губчаста</a:t>
            </a:r>
            <a:endParaRPr lang="ru-RU" b="1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7" idx="2"/>
            <a:endCxn id="8" idx="0"/>
          </p:cNvCxnSpPr>
          <p:nvPr/>
        </p:nvCxnSpPr>
        <p:spPr>
          <a:xfrm flipH="1">
            <a:off x="1685605" y="2595036"/>
            <a:ext cx="1053334" cy="231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  <a:endCxn id="9" idx="0"/>
          </p:cNvCxnSpPr>
          <p:nvPr/>
        </p:nvCxnSpPr>
        <p:spPr>
          <a:xfrm>
            <a:off x="2738939" y="2595036"/>
            <a:ext cx="1136870" cy="231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93008" y="3192827"/>
            <a:ext cx="2385193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кісткові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пластинки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розташовані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щільно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упорядковано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кістковими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пластинками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розміщені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остеоцити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92501" y="3192827"/>
            <a:ext cx="225490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Кісткові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пластинки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розташовані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щільно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і</a:t>
            </a:r>
          </a:p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менш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упорядковано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комірчасту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будову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й</a:t>
            </a:r>
          </a:p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нагадує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сітку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порожнини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заповнені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червоним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кістковим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мозком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22932" y="825963"/>
            <a:ext cx="32758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Будова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кісткової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тканини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кровоносні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судини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 – остеон;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 – остеоцит;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 – нерв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42243" y="3734148"/>
            <a:ext cx="1492716" cy="523220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РОБОТА З </a:t>
            </a:r>
          </a:p>
          <a:p>
            <a:pPr algn="ctr"/>
            <a:r>
              <a:rPr lang="uk-UA" dirty="0"/>
              <a:t>ПІДРУЧНИКОМ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458452" y="4270045"/>
            <a:ext cx="3472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Знайдіть значення таких термінів: </a:t>
            </a:r>
            <a:r>
              <a:rPr lang="uk-UA" i="1" dirty="0" err="1">
                <a:solidFill>
                  <a:schemeClr val="accent1">
                    <a:lumMod val="50000"/>
                  </a:schemeClr>
                </a:solidFill>
              </a:rPr>
              <a:t>остеон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i="1" dirty="0" err="1">
                <a:solidFill>
                  <a:schemeClr val="accent1">
                    <a:lumMod val="50000"/>
                  </a:schemeClr>
                </a:solidFill>
              </a:rPr>
              <a:t>остеоцит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, кісткова пластинка, канал </a:t>
            </a:r>
            <a:r>
              <a:rPr lang="uk-UA" i="1" dirty="0" err="1">
                <a:solidFill>
                  <a:schemeClr val="accent1">
                    <a:lumMod val="50000"/>
                  </a:schemeClr>
                </a:solidFill>
              </a:rPr>
              <a:t>остеону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4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493998" y="12983"/>
            <a:ext cx="70149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17. БУДОВА ТА ФУНКЦІЇ ОПОРНО-РУХОВОГО АПАРАТУ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Червоний кістковий мозок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75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650" y="736647"/>
            <a:ext cx="851031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Червоний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кістковий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мозок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різновидом</a:t>
            </a:r>
            <a:r>
              <a:rPr lang="ru-RU" dirty="0"/>
              <a:t> </a:t>
            </a:r>
            <a:r>
              <a:rPr lang="ru-RU" dirty="0" err="1"/>
              <a:t>сполучної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У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червоний</a:t>
            </a:r>
            <a:r>
              <a:rPr lang="ru-RU" dirty="0"/>
              <a:t> </a:t>
            </a:r>
            <a:r>
              <a:rPr lang="ru-RU" dirty="0" err="1"/>
              <a:t>кістковий</a:t>
            </a:r>
            <a:r>
              <a:rPr lang="ru-RU" dirty="0"/>
              <a:t> </a:t>
            </a:r>
            <a:r>
              <a:rPr lang="ru-RU" dirty="0" err="1"/>
              <a:t>мо­зок</a:t>
            </a:r>
            <a:r>
              <a:rPr lang="ru-RU" dirty="0"/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головний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орган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кровотворення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пухкої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яка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стовбурові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нащадків</a:t>
            </a:r>
            <a:r>
              <a:rPr lang="ru-RU" dirty="0"/>
              <a:t> </a:t>
            </a:r>
            <a:r>
              <a:rPr lang="ru-RU" dirty="0" err="1"/>
              <a:t>диференціюються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і </a:t>
            </a:r>
            <a:r>
              <a:rPr lang="ru-RU" dirty="0" err="1"/>
              <a:t>дають</a:t>
            </a:r>
            <a:r>
              <a:rPr lang="ru-RU" dirty="0"/>
              <a:t> початок </a:t>
            </a:r>
            <a:r>
              <a:rPr lang="ru-RU" dirty="0" err="1"/>
              <a:t>усім</a:t>
            </a:r>
            <a:r>
              <a:rPr lang="ru-RU" dirty="0"/>
              <a:t> типам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: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еритроцитам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лімфоцитам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та тромбоцитам.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476"/>
          <a:stretch/>
        </p:blipFill>
        <p:spPr>
          <a:xfrm>
            <a:off x="181303" y="1705595"/>
            <a:ext cx="5027647" cy="2753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00101" y="4509689"/>
            <a:ext cx="3356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Розташування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червоного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жовтого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кісткового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мозку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довгих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71853" y="2226888"/>
            <a:ext cx="355369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новонароджених</a:t>
            </a:r>
            <a:r>
              <a:rPr lang="ru-RU" dirty="0"/>
              <a:t> </a:t>
            </a:r>
            <a:r>
              <a:rPr lang="ru-RU" b="1" dirty="0" err="1"/>
              <a:t>червоний</a:t>
            </a:r>
            <a:r>
              <a:rPr lang="ru-RU" b="1" dirty="0"/>
              <a:t> </a:t>
            </a:r>
            <a:r>
              <a:rPr lang="ru-RU" b="1" dirty="0" err="1"/>
              <a:t>кістковий</a:t>
            </a:r>
            <a:r>
              <a:rPr lang="ru-RU" b="1" dirty="0"/>
              <a:t> </a:t>
            </a:r>
            <a:r>
              <a:rPr lang="ru-RU" b="1" dirty="0" err="1"/>
              <a:t>мозок</a:t>
            </a:r>
            <a:r>
              <a:rPr lang="ru-RU" dirty="0"/>
              <a:t> </a:t>
            </a:r>
            <a:r>
              <a:rPr lang="ru-RU" dirty="0" err="1"/>
              <a:t>заповнює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в </a:t>
            </a:r>
            <a:r>
              <a:rPr lang="ru-RU" dirty="0" err="1"/>
              <a:t>кістковій</a:t>
            </a:r>
            <a:r>
              <a:rPr lang="ru-RU" dirty="0"/>
              <a:t> </a:t>
            </a:r>
            <a:r>
              <a:rPr lang="ru-RU" dirty="0" err="1"/>
              <a:t>тканині</a:t>
            </a:r>
            <a:r>
              <a:rPr lang="ru-RU" dirty="0"/>
              <a:t>. Але </a:t>
            </a:r>
            <a:r>
              <a:rPr lang="ru-RU" dirty="0" err="1"/>
              <a:t>вже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4–5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перероджується</a:t>
            </a:r>
            <a:r>
              <a:rPr lang="ru-RU" dirty="0"/>
              <a:t> й 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b="1" dirty="0" err="1"/>
              <a:t>жовтий</a:t>
            </a:r>
            <a:r>
              <a:rPr lang="ru-RU" b="1" dirty="0"/>
              <a:t> </a:t>
            </a:r>
            <a:r>
              <a:rPr lang="ru-RU" b="1" dirty="0" err="1"/>
              <a:t>кістковий</a:t>
            </a:r>
            <a:r>
              <a:rPr lang="ru-RU" b="1" dirty="0"/>
              <a:t> </a:t>
            </a:r>
            <a:r>
              <a:rPr lang="ru-RU" b="1" dirty="0" err="1"/>
              <a:t>мозок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жирову</a:t>
            </a:r>
            <a:r>
              <a:rPr lang="ru-RU" dirty="0"/>
              <a:t> тканину,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кровотворення</a:t>
            </a:r>
            <a:r>
              <a:rPr lang="ru-RU" dirty="0"/>
              <a:t>. </a:t>
            </a:r>
            <a:r>
              <a:rPr lang="ru-RU" dirty="0" err="1"/>
              <a:t>Червоний</a:t>
            </a:r>
            <a:r>
              <a:rPr lang="ru-RU" dirty="0"/>
              <a:t> </a:t>
            </a:r>
            <a:r>
              <a:rPr lang="ru-RU" dirty="0" err="1"/>
              <a:t>кістковий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головках </a:t>
            </a:r>
            <a:r>
              <a:rPr lang="ru-RU" dirty="0" err="1"/>
              <a:t>довгих</a:t>
            </a:r>
            <a:r>
              <a:rPr lang="ru-RU" dirty="0"/>
              <a:t> і </a:t>
            </a:r>
            <a:r>
              <a:rPr lang="ru-RU" dirty="0" err="1"/>
              <a:t>губчастій</a:t>
            </a:r>
            <a:r>
              <a:rPr lang="ru-RU" dirty="0"/>
              <a:t> </a:t>
            </a:r>
            <a:r>
              <a:rPr lang="ru-RU" dirty="0" err="1"/>
              <a:t>речовині</a:t>
            </a:r>
            <a:r>
              <a:rPr lang="ru-RU" dirty="0"/>
              <a:t> плоских </a:t>
            </a:r>
            <a:r>
              <a:rPr lang="ru-RU" dirty="0" err="1"/>
              <a:t>кісток</a:t>
            </a:r>
            <a:r>
              <a:rPr lang="ru-RU" dirty="0"/>
              <a:t> (про </a:t>
            </a:r>
            <a:r>
              <a:rPr lang="ru-RU" dirty="0" err="1"/>
              <a:t>будову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дізнаєтесь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72478" y="1837810"/>
            <a:ext cx="1409176" cy="441890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small" dirty="0">
                <a:solidFill>
                  <a:srgbClr val="419D59"/>
                </a:solidFill>
              </a:rPr>
              <a:t>Цікаво знати</a:t>
            </a:r>
            <a:endParaRPr lang="ru-RU" b="1" cap="small" dirty="0">
              <a:solidFill>
                <a:srgbClr val="419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8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493998" y="12983"/>
            <a:ext cx="70149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17. БУДОВА ТА ФУНКЦІЇ ОПОРНО-РУХОВОГО АПАРАТУ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Хімічний склад кісток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76</a:t>
            </a:r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35582" y="673081"/>
            <a:ext cx="696191" cy="171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43632" y="666689"/>
            <a:ext cx="585668" cy="237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251067" y="903706"/>
            <a:ext cx="2327564" cy="6142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Органічні речовини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54520" y="946327"/>
            <a:ext cx="2455092" cy="6142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all" dirty="0" err="1">
                <a:solidFill>
                  <a:schemeClr val="accent1">
                    <a:lumMod val="50000"/>
                  </a:schemeClr>
                </a:solidFill>
              </a:rPr>
              <a:t>неОрганічні</a:t>
            </a:r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 речовини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5005" y="1610462"/>
            <a:ext cx="286362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 передусім білки (колаген)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надають кісткам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гнучкості і пружності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4520" y="1610462"/>
            <a:ext cx="287686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карбонати</a:t>
            </a:r>
            <a:r>
              <a:rPr lang="ru-RU" dirty="0"/>
              <a:t> та </a:t>
            </a:r>
            <a:r>
              <a:rPr lang="ru-RU" dirty="0" err="1"/>
              <a:t>ортофосфати</a:t>
            </a:r>
            <a:r>
              <a:rPr lang="ru-RU" dirty="0"/>
              <a:t> </a:t>
            </a:r>
            <a:r>
              <a:rPr lang="ru-RU" dirty="0" err="1"/>
              <a:t>кальцію</a:t>
            </a:r>
            <a:r>
              <a:rPr lang="uk-U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надають кісткам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твердості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9295" y="2468887"/>
            <a:ext cx="8437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дітей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складі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переважають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органічні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речовини</a:t>
            </a:r>
            <a:r>
              <a:rPr lang="ru-RU" dirty="0"/>
              <a:t>.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гнучкі</a:t>
            </a:r>
            <a:r>
              <a:rPr lang="ru-RU" dirty="0"/>
              <a:t> й </a:t>
            </a:r>
            <a:r>
              <a:rPr lang="ru-RU" dirty="0" err="1"/>
              <a:t>пружні</a:t>
            </a:r>
            <a:r>
              <a:rPr lang="ru-RU" dirty="0"/>
              <a:t>, але за </a:t>
            </a:r>
            <a:r>
              <a:rPr lang="ru-RU" dirty="0" err="1"/>
              <a:t>надмірних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недотримання</a:t>
            </a:r>
            <a:r>
              <a:rPr lang="ru-RU" dirty="0"/>
              <a:t> </a:t>
            </a:r>
            <a:r>
              <a:rPr lang="ru-RU" dirty="0" err="1"/>
              <a:t>гігієнічних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неправильної</a:t>
            </a:r>
            <a:r>
              <a:rPr lang="ru-RU" dirty="0"/>
              <a:t> </a:t>
            </a:r>
            <a:r>
              <a:rPr lang="ru-RU" dirty="0" err="1"/>
              <a:t>постави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сидіння</a:t>
            </a:r>
            <a:r>
              <a:rPr lang="ru-RU" dirty="0"/>
              <a:t> за партою)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викривитись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переломи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літніх</a:t>
            </a:r>
            <a:r>
              <a:rPr lang="ru-RU" dirty="0"/>
              <a:t> людей.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віком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уміст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неорганічних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зростає</a:t>
            </a:r>
            <a:r>
              <a:rPr lang="ru-RU" dirty="0"/>
              <a:t>. Тому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 людей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міцнішими</a:t>
            </a:r>
            <a:r>
              <a:rPr lang="ru-RU" dirty="0"/>
              <a:t>, але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крихкими</a:t>
            </a:r>
            <a:r>
              <a:rPr lang="ru-RU" dirty="0"/>
              <a:t>,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ламаються</a:t>
            </a:r>
            <a:r>
              <a:rPr lang="ru-RU" dirty="0"/>
              <a:t>, а </a:t>
            </a:r>
            <a:r>
              <a:rPr lang="ru-RU" dirty="0" err="1"/>
              <a:t>зламані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гірше</a:t>
            </a:r>
            <a:r>
              <a:rPr lang="ru-RU" dirty="0"/>
              <a:t> </a:t>
            </a:r>
            <a:r>
              <a:rPr lang="ru-RU" dirty="0" err="1"/>
              <a:t>зростаються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17550" y="4106265"/>
            <a:ext cx="809735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339933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витримувати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у 2,5 раза </a:t>
            </a:r>
            <a:r>
              <a:rPr lang="ru-RU" dirty="0" err="1"/>
              <a:t>більші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граніт</a:t>
            </a:r>
            <a:r>
              <a:rPr lang="ru-RU" dirty="0"/>
              <a:t>, і </a:t>
            </a:r>
            <a:r>
              <a:rPr lang="ru-RU" dirty="0" err="1"/>
              <a:t>майже</a:t>
            </a:r>
            <a:r>
              <a:rPr lang="ru-RU" dirty="0"/>
              <a:t> у 30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цегла</a:t>
            </a:r>
            <a:r>
              <a:rPr lang="ru-RU" dirty="0"/>
              <a:t>. Так, </a:t>
            </a:r>
            <a:r>
              <a:rPr lang="ru-RU" dirty="0" err="1"/>
              <a:t>стегнова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у вертикальному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витримати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в 1,5 т. </a:t>
            </a:r>
            <a:r>
              <a:rPr lang="ru-RU" dirty="0" err="1"/>
              <a:t>Уявіть</a:t>
            </a:r>
            <a:r>
              <a:rPr lang="ru-RU" dirty="0"/>
              <a:t>: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твердістю</a:t>
            </a:r>
            <a:r>
              <a:rPr lang="ru-RU" dirty="0"/>
              <a:t> та </a:t>
            </a:r>
            <a:r>
              <a:rPr lang="ru-RU" dirty="0" err="1"/>
              <a:t>пружністю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не </a:t>
            </a:r>
            <a:r>
              <a:rPr lang="ru-RU" dirty="0" err="1"/>
              <a:t>поступаються</a:t>
            </a:r>
            <a:r>
              <a:rPr lang="ru-RU" dirty="0"/>
              <a:t> бетону.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962" y="3727956"/>
            <a:ext cx="1409176" cy="441890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small" dirty="0">
                <a:solidFill>
                  <a:srgbClr val="419D59"/>
                </a:solidFill>
              </a:rPr>
              <a:t>Цікаво знати</a:t>
            </a:r>
            <a:endParaRPr lang="ru-RU" b="1" cap="small" dirty="0">
              <a:solidFill>
                <a:srgbClr val="419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4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493998" y="12983"/>
            <a:ext cx="70149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17. БУДОВА ТА ФУНКЦІЇ ОПОРНО-РУХОВОГО АПАРАТУ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Хрящова тканина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76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8300" y="798203"/>
            <a:ext cx="4174851" cy="3754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Хрящова</a:t>
            </a:r>
            <a:r>
              <a:rPr lang="ru-RU" dirty="0"/>
              <a:t> тканина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клітин</a:t>
            </a:r>
            <a:r>
              <a:rPr lang="ru-RU" dirty="0"/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міжклітинної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речовини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endParaRPr lang="ru-RU" dirty="0"/>
          </a:p>
          <a:p>
            <a:pPr algn="ctr"/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, </a:t>
            </a:r>
            <a:r>
              <a:rPr lang="ru-RU" dirty="0" err="1"/>
              <a:t>переважають</a:t>
            </a:r>
            <a:r>
              <a:rPr lang="ru-RU" dirty="0"/>
              <a:t> не </a:t>
            </a:r>
            <a:r>
              <a:rPr lang="ru-RU" dirty="0" err="1"/>
              <a:t>мінеральні</a:t>
            </a:r>
            <a:r>
              <a:rPr lang="ru-RU" dirty="0"/>
              <a:t>, а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(</a:t>
            </a:r>
            <a:r>
              <a:rPr lang="ru-RU" dirty="0" err="1"/>
              <a:t>як­от</a:t>
            </a:r>
            <a:r>
              <a:rPr lang="ru-RU" dirty="0"/>
              <a:t> </a:t>
            </a:r>
            <a:r>
              <a:rPr lang="ru-RU" dirty="0" err="1"/>
              <a:t>колаген</a:t>
            </a:r>
            <a:r>
              <a:rPr lang="ru-RU" dirty="0"/>
              <a:t>),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і </a:t>
            </a:r>
            <a:r>
              <a:rPr lang="ru-RU" dirty="0" err="1"/>
              <a:t>пружність</a:t>
            </a:r>
            <a:r>
              <a:rPr lang="ru-RU" dirty="0"/>
              <a:t> </a:t>
            </a:r>
            <a:r>
              <a:rPr lang="ru-RU" dirty="0" err="1"/>
              <a:t>хрящової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</a:t>
            </a:r>
          </a:p>
          <a:p>
            <a:pPr algn="ctr"/>
            <a:r>
              <a:rPr lang="ru-RU" dirty="0" err="1"/>
              <a:t>Дозрілі</a:t>
            </a:r>
            <a:r>
              <a:rPr lang="ru-RU" dirty="0"/>
              <a:t> </a:t>
            </a:r>
            <a:r>
              <a:rPr lang="ru-RU" dirty="0" err="1"/>
              <a:t>хрящові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–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хондроци­ти</a:t>
            </a:r>
            <a:r>
              <a:rPr lang="ru-RU" dirty="0"/>
              <a:t> –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кулясту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овальну</a:t>
            </a:r>
            <a:r>
              <a:rPr lang="ru-RU" dirty="0"/>
              <a:t> форму, часто з </a:t>
            </a:r>
            <a:r>
              <a:rPr lang="ru-RU" dirty="0" err="1"/>
              <a:t>відростками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до </a:t>
            </a:r>
            <a:r>
              <a:rPr lang="ru-RU" dirty="0" err="1"/>
              <a:t>поділу</a:t>
            </a:r>
            <a:r>
              <a:rPr lang="ru-RU" dirty="0"/>
              <a:t>. </a:t>
            </a:r>
            <a:r>
              <a:rPr lang="ru-RU" dirty="0" err="1"/>
              <a:t>Хрящова</a:t>
            </a:r>
            <a:r>
              <a:rPr lang="ru-RU" dirty="0"/>
              <a:t> тканина не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,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шляхом </a:t>
            </a:r>
            <a:r>
              <a:rPr lang="ru-RU" dirty="0" err="1"/>
              <a:t>дифузії</a:t>
            </a:r>
            <a:r>
              <a:rPr lang="ru-RU" dirty="0"/>
              <a:t> з </a:t>
            </a:r>
            <a:r>
              <a:rPr lang="ru-RU" dirty="0" err="1"/>
              <a:t>охрястя</a:t>
            </a:r>
            <a:r>
              <a:rPr lang="ru-RU" dirty="0"/>
              <a:t>.</a:t>
            </a:r>
          </a:p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Охрястя</a:t>
            </a:r>
            <a:r>
              <a:rPr lang="ru-RU" dirty="0"/>
              <a:t> – </a:t>
            </a:r>
            <a:r>
              <a:rPr lang="ru-RU" dirty="0" err="1"/>
              <a:t>оболонка</a:t>
            </a:r>
            <a:r>
              <a:rPr lang="ru-RU" dirty="0"/>
              <a:t>, яка </a:t>
            </a:r>
            <a:r>
              <a:rPr lang="ru-RU" dirty="0" err="1"/>
              <a:t>оточує</a:t>
            </a:r>
            <a:r>
              <a:rPr lang="ru-RU" dirty="0"/>
              <a:t> хрящ.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клітинах</a:t>
            </a:r>
            <a:r>
              <a:rPr lang="ru-RU" dirty="0"/>
              <a:t> </a:t>
            </a:r>
            <a:r>
              <a:rPr lang="ru-RU" dirty="0" err="1"/>
              <a:t>синтезується</a:t>
            </a:r>
            <a:r>
              <a:rPr lang="ru-RU" dirty="0"/>
              <a:t> </a:t>
            </a:r>
            <a:r>
              <a:rPr lang="ru-RU" dirty="0" err="1"/>
              <a:t>білок</a:t>
            </a:r>
            <a:r>
              <a:rPr lang="ru-RU" dirty="0"/>
              <a:t> </a:t>
            </a:r>
            <a:r>
              <a:rPr lang="ru-RU" dirty="0" err="1"/>
              <a:t>колаген</a:t>
            </a:r>
            <a:r>
              <a:rPr lang="ru-RU" dirty="0"/>
              <a:t>. </a:t>
            </a:r>
            <a:r>
              <a:rPr lang="ru-RU" dirty="0" err="1"/>
              <a:t>Колагенові</a:t>
            </a:r>
            <a:r>
              <a:rPr lang="ru-RU" dirty="0"/>
              <a:t> </a:t>
            </a:r>
            <a:r>
              <a:rPr lang="ru-RU" dirty="0" err="1"/>
              <a:t>волоконця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шар </a:t>
            </a:r>
            <a:r>
              <a:rPr lang="ru-RU" dirty="0" err="1"/>
              <a:t>охрястя</a:t>
            </a:r>
            <a:r>
              <a:rPr lang="ru-RU" dirty="0"/>
              <a:t>, де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кровоносні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і </a:t>
            </a:r>
            <a:r>
              <a:rPr lang="ru-RU" dirty="0" err="1"/>
              <a:t>нерви</a:t>
            </a:r>
            <a:r>
              <a:rPr lang="ru-RU" dirty="0"/>
              <a:t>.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охрястя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</a:t>
            </a:r>
            <a:r>
              <a:rPr lang="ru-RU" dirty="0" err="1"/>
              <a:t>регенерація</a:t>
            </a:r>
            <a:r>
              <a:rPr lang="ru-RU" dirty="0"/>
              <a:t> </a:t>
            </a:r>
            <a:r>
              <a:rPr lang="ru-RU" dirty="0" err="1"/>
              <a:t>хрящової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53" y="844203"/>
            <a:ext cx="3048866" cy="29729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347" y="3340110"/>
            <a:ext cx="2989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Будова хряща: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охрястя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хондроцити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хрящова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тканина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6113" y="4587396"/>
            <a:ext cx="4338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Яке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значення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функціонування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те,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компактна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речовина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складається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остеонів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12" y="4514928"/>
            <a:ext cx="569788" cy="5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967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1331</Words>
  <Application>Microsoft Office PowerPoint</Application>
  <PresentationFormat>Екран (16:9)</PresentationFormat>
  <Paragraphs>181</Paragraphs>
  <Slides>13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Alegreya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Ludmila Mialkivska</cp:lastModifiedBy>
  <cp:revision>285</cp:revision>
  <dcterms:modified xsi:type="dcterms:W3CDTF">2025-08-21T08:49:20Z</dcterms:modified>
</cp:coreProperties>
</file>