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1" r:id="rId5"/>
    <p:sldId id="278" r:id="rId6"/>
    <p:sldId id="27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3" r:id="rId15"/>
    <p:sldId id="274" r:id="rId16"/>
    <p:sldId id="279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1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rizne/2021/12.01/Pro_novu_redaktsiyu%20Bazovoho%20komponenta%20doshkilnoyi%20osvity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akon.rada.gov.ua/laws/show/z0563-16#Text" TargetMode="External"/><Relationship Id="rId4" Type="http://schemas.openxmlformats.org/officeDocument/2006/relationships/hyperlink" Target="https://mon.gov.ua/ua/npa/shodo-metodichnih-rekomendacij-do-onovlenogo-bazovogo-komponenta-doshkilnoyi-osviti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seosvita.ua/private/blog/113860-5089" TargetMode="External"/><Relationship Id="rId3" Type="http://schemas.openxmlformats.org/officeDocument/2006/relationships/hyperlink" Target="https://www.youtube.com/channel/UC-c7LAadvBqcf6uqVyBa4fw" TargetMode="External"/><Relationship Id="rId7" Type="http://schemas.openxmlformats.org/officeDocument/2006/relationships/hyperlink" Target="https://vseosvita.ua/blogs/z-v-i-t-za-2023-2024-nr-profesiinoi-diialnosti-pedahohichnoho-pratsivnyka-za-profesiinym-standartom-vykhovatel-zakladu-doshkilnoi-osvity-10369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groups/469566153599151" TargetMode="External"/><Relationship Id="rId5" Type="http://schemas.openxmlformats.org/officeDocument/2006/relationships/hyperlink" Target="https://vseosvita.ua/user/id1012204/blog" TargetMode="External"/><Relationship Id="rId4" Type="http://schemas.openxmlformats.org/officeDocument/2006/relationships/hyperlink" Target="https://vseosvita.ua/user/id1012204/library" TargetMode="External"/><Relationship Id="rId9" Type="http://schemas.openxmlformats.org/officeDocument/2006/relationships/hyperlink" Target="https://vseosvita.ua/blogs/indyvidualna-osvitnia-traiektoriia-9636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9"/>
            <a:ext cx="9144000" cy="70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7443" y="881955"/>
            <a:ext cx="4824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  <a:latin typeface="Monotype Corsiva" pitchFamily="66" charset="0"/>
              </a:rPr>
              <a:t>Портфоліо</a:t>
            </a:r>
            <a:r>
              <a:rPr lang="uk-UA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Monotype Corsiva" pitchFamily="66" charset="0"/>
              </a:rPr>
              <a:t>керівника музичного </a:t>
            </a:r>
            <a:endParaRPr lang="en-US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Monotype Corsiva" pitchFamily="66" charset="0"/>
              </a:rPr>
              <a:t> Шинкаренко Лариси Василівни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7683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Прилуцький заклад дошкільної освіти (ясла-садок) </a:t>
            </a:r>
          </a:p>
          <a:p>
            <a:pPr algn="ctr"/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комбінованого типу №26</a:t>
            </a:r>
          </a:p>
          <a:p>
            <a:pPr algn="ctr"/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Чернігівської області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66950"/>
            <a:ext cx="347503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990" y="2546538"/>
            <a:ext cx="4984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latin typeface="Monotype Corsiva" pitchFamily="66" charset="0"/>
              </a:rPr>
              <a:t>Професійне кредо:</a:t>
            </a:r>
            <a:endParaRPr lang="en-US" sz="2000" b="1" i="1" dirty="0">
              <a:latin typeface="Monotype Corsiva" pitchFamily="66" charset="0"/>
            </a:endParaRPr>
          </a:p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«Вміння знаходити обдарованих та здібних дітей – талант, вміння їх вирощувати – мистецтво. Але найважливішим є любов до дитини. Дитина – це не посудина, яку потрібно заповнити, дитина – факел, який треба запалити»</a:t>
            </a:r>
            <a:endParaRPr lang="ru-RU" i="1" dirty="0"/>
          </a:p>
          <a:p>
            <a:pPr algn="ctr"/>
            <a:endParaRPr lang="en-US" b="1" i="1" dirty="0">
              <a:latin typeface="Monotype Corsiva" pitchFamily="66" charset="0"/>
            </a:endParaRPr>
          </a:p>
          <a:p>
            <a:pPr algn="ctr"/>
            <a:r>
              <a:rPr lang="uk-UA" sz="2000" b="1" dirty="0">
                <a:latin typeface="Monotype Corsiva" pitchFamily="66" charset="0"/>
              </a:rPr>
              <a:t>Життєве кредо:</a:t>
            </a:r>
            <a:endParaRPr lang="en-US" sz="2000" b="1" dirty="0">
              <a:latin typeface="Monotype Corsiva" pitchFamily="66" charset="0"/>
            </a:endParaRP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«Любити життя, і цінувати кожну його хвилину, нести радість, у книгах - шукати істину, у людях – мудрість»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Monotype Corsiva" pitchFamily="66" charset="0"/>
            </a:endParaRPr>
          </a:p>
          <a:p>
            <a:pPr algn="ctr"/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id="{2B83E52A-D428-4069-B253-24722A151479}"/>
              </a:ext>
            </a:extLst>
          </p:cNvPr>
          <p:cNvSpPr/>
          <p:nvPr/>
        </p:nvSpPr>
        <p:spPr>
          <a:xfrm>
            <a:off x="611560" y="1844824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12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"/>
            <a:ext cx="9161604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87AD7-ACE2-4489-AD55-5550A541709C}"/>
              </a:ext>
            </a:extLst>
          </p:cNvPr>
          <p:cNvSpPr txBox="1"/>
          <p:nvPr/>
        </p:nvSpPr>
        <p:spPr>
          <a:xfrm>
            <a:off x="251520" y="404664"/>
            <a:ext cx="7804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Музичне народознавче дійство –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«Щедрий вечір, добрий вечір»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Музичне дійство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Зими і Весни!»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Музично-літературна година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– «Кольорова весна!»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Музично-літературна година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-  «Міжнародний день Сім’ї»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Музично-літературна година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година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– «Садочок, прощавай!»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37213-9CA8-4B0E-A1FF-159195CE2A44}"/>
              </a:ext>
            </a:extLst>
          </p:cNvPr>
          <p:cNvSpPr txBox="1"/>
          <p:nvPr/>
        </p:nvSpPr>
        <p:spPr>
          <a:xfrm>
            <a:off x="7020273" y="6597353"/>
            <a:ext cx="214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9D4F2C-49A1-4C48-A06B-E01CBE109B05}"/>
              </a:ext>
            </a:extLst>
          </p:cNvPr>
          <p:cNvSpPr/>
          <p:nvPr/>
        </p:nvSpPr>
        <p:spPr>
          <a:xfrm>
            <a:off x="323528" y="1988839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2024-2025р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Свята і розваги – протягом року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Музичне дозвілля. День Яйця.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жовтень 2024р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Інтерактивна вистава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«Ріпка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жовтень 2024 р.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Музично-театралізоване дійство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“ Як звірята свято Миколая зустрічали” – Грудень 2024р.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Музичний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Зими з Весною до свята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Стрічення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Лютий 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Лялькова вистава . День Землі.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Як Їжачок з друзями ліс рятував” – Квітень 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Музична розвага до Великоднього свята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“Пригоди Курчатка Ціп” – Квітень 2025р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Захід до Дня Вишиванки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травень 2024 р.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0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" y="0"/>
            <a:ext cx="9188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A15CF5D-A55D-4B61-B53B-515AD25CDD88}"/>
              </a:ext>
            </a:extLst>
          </p:cNvPr>
          <p:cNvSpPr/>
          <p:nvPr/>
        </p:nvSpPr>
        <p:spPr>
          <a:xfrm>
            <a:off x="5004048" y="1052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E25DFD3-D57A-40BC-B8C3-20926CC3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75590"/>
            <a:ext cx="5760639" cy="2726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D7F72-82DB-4CF2-BD23-85936B310100}"/>
              </a:ext>
            </a:extLst>
          </p:cNvPr>
          <p:cNvSpPr txBox="1"/>
          <p:nvPr/>
        </p:nvSpPr>
        <p:spPr>
          <a:xfrm>
            <a:off x="107505" y="1340768"/>
            <a:ext cx="16561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Осіннє свято «Бджілка-трудівниця</a:t>
            </a:r>
            <a:r>
              <a:rPr lang="uk-UA" sz="2000" dirty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144800D-DF0B-4AE5-9708-3EF177DFB311}"/>
              </a:ext>
            </a:extLst>
          </p:cNvPr>
          <p:cNvSpPr/>
          <p:nvPr/>
        </p:nvSpPr>
        <p:spPr>
          <a:xfrm>
            <a:off x="5918448" y="45091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327C61D-A23A-437D-A0E4-404898B1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916795"/>
            <a:ext cx="5760639" cy="2726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B6289-2D2D-448E-86C6-F3EBD0FA8F04}"/>
              </a:ext>
            </a:extLst>
          </p:cNvPr>
          <p:cNvSpPr txBox="1"/>
          <p:nvPr/>
        </p:nvSpPr>
        <p:spPr>
          <a:xfrm>
            <a:off x="7133877" y="4437112"/>
            <a:ext cx="198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Новорічне свято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гості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ялинки»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294F7-5CA7-46C1-93AF-28152BC43590}"/>
              </a:ext>
            </a:extLst>
          </p:cNvPr>
          <p:cNvSpPr txBox="1"/>
          <p:nvPr/>
        </p:nvSpPr>
        <p:spPr>
          <a:xfrm>
            <a:off x="7133877" y="6191593"/>
            <a:ext cx="198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81B62-9124-4059-A54D-B93D88CFB68A}"/>
              </a:ext>
            </a:extLst>
          </p:cNvPr>
          <p:cNvSpPr txBox="1"/>
          <p:nvPr/>
        </p:nvSpPr>
        <p:spPr>
          <a:xfrm>
            <a:off x="2555776" y="168276"/>
            <a:ext cx="4293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Monotype Corsiva" panose="03010101010201010101" pitchFamily="66" charset="0"/>
              </a:rPr>
              <a:t>Фото колаж</a:t>
            </a:r>
          </a:p>
        </p:txBody>
      </p:sp>
    </p:spTree>
    <p:extLst>
      <p:ext uri="{BB962C8B-B14F-4D97-AF65-F5344CB8AC3E}">
        <p14:creationId xmlns:p14="http://schemas.microsoft.com/office/powerpoint/2010/main" val="181225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52"/>
            <a:ext cx="9161604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E52BDB51-4207-4F62-B661-36BAB7CC4120}"/>
              </a:ext>
            </a:extLst>
          </p:cNvPr>
          <p:cNvSpPr/>
          <p:nvPr/>
        </p:nvSpPr>
        <p:spPr>
          <a:xfrm>
            <a:off x="2123728" y="12687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744B538-BCD7-4118-8BC6-E3BF319C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621"/>
            <a:ext cx="5638478" cy="31713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BD8AD66-3DDE-4307-AA37-0D5BC51CD85B}"/>
              </a:ext>
            </a:extLst>
          </p:cNvPr>
          <p:cNvSpPr/>
          <p:nvPr/>
        </p:nvSpPr>
        <p:spPr>
          <a:xfrm>
            <a:off x="5652120" y="50131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E488BAE-A48B-4C3B-AFD2-4CF64A96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6048672" cy="3171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96D5B5-4A2C-4815-9251-785038C7FA61}"/>
              </a:ext>
            </a:extLst>
          </p:cNvPr>
          <p:cNvSpPr txBox="1"/>
          <p:nvPr/>
        </p:nvSpPr>
        <p:spPr>
          <a:xfrm>
            <a:off x="6141519" y="1268760"/>
            <a:ext cx="27509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Музичне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дійство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Зими і Весни!»</a:t>
            </a:r>
          </a:p>
          <a:p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51E85-B617-45B8-9E83-E3C5E7344260}"/>
              </a:ext>
            </a:extLst>
          </p:cNvPr>
          <p:cNvSpPr txBox="1"/>
          <p:nvPr/>
        </p:nvSpPr>
        <p:spPr>
          <a:xfrm>
            <a:off x="6660232" y="6389012"/>
            <a:ext cx="250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165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3798"/>
            <a:ext cx="9324528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24C43F5-C31D-4D3A-B1D1-1B231A93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7406571" cy="56166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C5F45-B06B-42A6-8BCB-CFC0B6245935}"/>
              </a:ext>
            </a:extLst>
          </p:cNvPr>
          <p:cNvSpPr txBox="1"/>
          <p:nvPr/>
        </p:nvSpPr>
        <p:spPr>
          <a:xfrm>
            <a:off x="1259632" y="5373216"/>
            <a:ext cx="619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Педагогічна рада. Практикум  </a:t>
            </a:r>
          </a:p>
          <a:p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«Сучасні підходи до організації музичної діяльності дітей»</a:t>
            </a:r>
          </a:p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BBCAD-80A6-4D35-BF02-661C514066C0}"/>
              </a:ext>
            </a:extLst>
          </p:cNvPr>
          <p:cNvSpPr txBox="1"/>
          <p:nvPr/>
        </p:nvSpPr>
        <p:spPr>
          <a:xfrm>
            <a:off x="6948265" y="6525344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886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3B6879A4-51DD-4EAE-A2EE-FCBBFC9F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52"/>
            <a:ext cx="9161604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26E4DE56-3FBF-4A47-92FD-C11F6A1463B8}"/>
              </a:ext>
            </a:extLst>
          </p:cNvPr>
          <p:cNvSpPr/>
          <p:nvPr/>
        </p:nvSpPr>
        <p:spPr>
          <a:xfrm>
            <a:off x="2051720" y="14847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F97D63-E622-45AB-8216-44C00633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" y="260649"/>
            <a:ext cx="4512695" cy="3384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30C37-4CF9-40D0-99D9-A8C9540B6575}"/>
              </a:ext>
            </a:extLst>
          </p:cNvPr>
          <p:cNvSpPr txBox="1"/>
          <p:nvPr/>
        </p:nvSpPr>
        <p:spPr>
          <a:xfrm>
            <a:off x="4725583" y="476672"/>
            <a:ext cx="4418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Відкритий показ –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«Формування справжнього патріотизму на основі музичної творчості національної музики і класики»</a:t>
            </a:r>
          </a:p>
          <a:p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C4D84-C47E-41A7-AB84-FD161F754297}"/>
              </a:ext>
            </a:extLst>
          </p:cNvPr>
          <p:cNvSpPr txBox="1"/>
          <p:nvPr/>
        </p:nvSpPr>
        <p:spPr>
          <a:xfrm>
            <a:off x="292258" y="3933056"/>
            <a:ext cx="267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Казка-шумівка «Подорож сніжинки»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8F05A-00E6-414D-9C0E-715E0FF46798}"/>
              </a:ext>
            </a:extLst>
          </p:cNvPr>
          <p:cNvSpPr txBox="1"/>
          <p:nvPr/>
        </p:nvSpPr>
        <p:spPr>
          <a:xfrm>
            <a:off x="292258" y="6093297"/>
            <a:ext cx="443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Музично-ритмічна вправа з папером</a:t>
            </a:r>
            <a:endParaRPr lang="ru-RU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B907909-5E25-4C68-80E5-DC0E116EDEB4}"/>
              </a:ext>
            </a:extLst>
          </p:cNvPr>
          <p:cNvSpPr/>
          <p:nvPr/>
        </p:nvSpPr>
        <p:spPr>
          <a:xfrm>
            <a:off x="6660232" y="46531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2D0279B-AADD-4FFF-91A9-24453A89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14970"/>
            <a:ext cx="5616624" cy="3110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D47514-8B55-4E40-AAEE-960C021258A9}"/>
              </a:ext>
            </a:extLst>
          </p:cNvPr>
          <p:cNvSpPr txBox="1"/>
          <p:nvPr/>
        </p:nvSpPr>
        <p:spPr>
          <a:xfrm>
            <a:off x="7020272" y="6401292"/>
            <a:ext cx="253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29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4897A07A-E1DA-4E25-B2D4-8C986386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3798"/>
            <a:ext cx="9324528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38743A0-AA5C-4902-9DD8-7184B0754895}"/>
              </a:ext>
            </a:extLst>
          </p:cNvPr>
          <p:cNvSpPr/>
          <p:nvPr/>
        </p:nvSpPr>
        <p:spPr>
          <a:xfrm>
            <a:off x="1115616" y="980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43DD09-AD7A-4A93-8A02-8929730A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4615"/>
            <a:ext cx="5566978" cy="3305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4DBF3D6-D71C-48D6-AE39-A7AF8BE3181A}"/>
              </a:ext>
            </a:extLst>
          </p:cNvPr>
          <p:cNvSpPr/>
          <p:nvPr/>
        </p:nvSpPr>
        <p:spPr>
          <a:xfrm>
            <a:off x="6156176" y="50131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7FD7928-416B-433C-A337-054A6517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3"/>
            <a:ext cx="5805365" cy="32583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2710AE-70AF-4F76-82F5-46FD22816B74}"/>
              </a:ext>
            </a:extLst>
          </p:cNvPr>
          <p:cNvSpPr txBox="1"/>
          <p:nvPr/>
        </p:nvSpPr>
        <p:spPr>
          <a:xfrm>
            <a:off x="5890507" y="692696"/>
            <a:ext cx="31223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«вільних матеріалів» під час музичної діяльності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D77A4-9090-4119-993D-FC264B7B433A}"/>
              </a:ext>
            </a:extLst>
          </p:cNvPr>
          <p:cNvSpPr txBox="1"/>
          <p:nvPr/>
        </p:nvSpPr>
        <p:spPr>
          <a:xfrm>
            <a:off x="6804248" y="6543375"/>
            <a:ext cx="233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407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36CDFA1F-B93F-4607-9EA4-9CDE2CFC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"/>
            <a:ext cx="9161604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C98B69-7C84-47C8-B427-0C5D5C4BECB1}"/>
              </a:ext>
            </a:extLst>
          </p:cNvPr>
          <p:cNvSpPr txBox="1"/>
          <p:nvPr/>
        </p:nvSpPr>
        <p:spPr>
          <a:xfrm flipH="1">
            <a:off x="1835695" y="430953"/>
            <a:ext cx="597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 pitchFamily="18" charset="0"/>
                <a:sym typeface="Times New Roman"/>
              </a:rPr>
              <a:t>НОРМАТИВНІ ДОКУМЕНТИ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0375F-7BE2-407B-B3B9-D8A42954ED1F}"/>
              </a:ext>
            </a:extLst>
          </p:cNvPr>
          <p:cNvSpPr txBox="1"/>
          <p:nvPr/>
        </p:nvSpPr>
        <p:spPr>
          <a:xfrm flipH="1">
            <a:off x="539552" y="1124744"/>
            <a:ext cx="83529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114300" algn="just"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Базовий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компонент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дошкільної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(наказ МОН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12.01.2021 № 33) </a:t>
            </a:r>
            <a:endParaRPr lang="ru-RU" sz="1600" dirty="0"/>
          </a:p>
          <a:p>
            <a:pPr lvl="0" algn="just"/>
            <a:r>
              <a:rPr lang="ru-RU" sz="1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https://mon.gov.ua/storage/app/media/rizne/2021/12.01/Pro_novu_redaktsiyu%20Bazovoho%20komponenta%20doshkilnoyi%20osvity.pdf</a:t>
            </a:r>
            <a:endParaRPr lang="ru-RU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endParaRPr lang="ru-RU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114300" algn="just">
              <a:buClr>
                <a:schemeClr val="dk1"/>
              </a:buClr>
              <a:buSzPts val="1800"/>
              <a:buFont typeface="Wingdings" pitchFamily="2" charset="2"/>
              <a:buChar char="Ø"/>
            </a:pP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методичних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рекомендацій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оновленого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Базового компонента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дошкільної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(лист МОН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16.03.2021 № 1/9-148) </a:t>
            </a:r>
            <a:endParaRPr lang="ru-RU" sz="1600" dirty="0"/>
          </a:p>
          <a:p>
            <a:pPr lvl="0" algn="just"/>
            <a:r>
              <a:rPr lang="ru-RU" sz="1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https://mon.gov.ua/ua/npa/shodo-metodichnih-rekomendacij-do-onovlenogo-bazovogo-komponenta-doshkilnoyi-osviti</a:t>
            </a:r>
            <a:endParaRPr lang="en-US" sz="16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endParaRPr lang="en-US" sz="16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eaLnBrk="0" fontAlgn="base" hangingPunct="0">
              <a:buFont typeface="Wingdings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МОН N 1/3737-22 </a:t>
            </a:r>
            <a:r>
              <a:rPr lang="ru-RU" sz="1600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29.03. 2022</a:t>
            </a:r>
          </a:p>
          <a:p>
            <a:pPr algn="just" eaLnBrk="0" fontAlgn="base" hangingPunct="0"/>
            <a:endParaRPr lang="en-US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Лист від 28.08.2025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МОН щодо організації дошкільної освіти дітей у 2025 – 2026н.р.</a:t>
            </a:r>
          </a:p>
          <a:p>
            <a:pPr algn="just" eaLnBrk="0" fontAlgn="base" hangingPunct="0">
              <a:buFont typeface="Wingdings" pitchFamily="2" charset="2"/>
              <a:buChar char="Ø"/>
            </a:pP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buFont typeface="Wingdings" pitchFamily="2" charset="2"/>
              <a:buChar char="Ø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регламент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/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https://zakon.rada.gov.ua/laws/show/z0563-16#Text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buFont typeface="Wingdings" pitchFamily="2" charset="2"/>
              <a:buChar char="Ø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buFont typeface="Wingdings" pitchFamily="2" charset="2"/>
              <a:buChar char="Ø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Програма  Дитина . Освітня програма для дітей від 2 до 7 років. 2020 р.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6DE35-213C-493F-A883-E5DC83C3C644}"/>
              </a:ext>
            </a:extLst>
          </p:cNvPr>
          <p:cNvSpPr txBox="1"/>
          <p:nvPr/>
        </p:nvSpPr>
        <p:spPr>
          <a:xfrm>
            <a:off x="6588224" y="6465961"/>
            <a:ext cx="208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Шинкаренко Л.В</a:t>
            </a:r>
            <a:r>
              <a:rPr lang="uk-UA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40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71AC9730-A847-4713-9AF9-02A036D3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37" y="-68022"/>
            <a:ext cx="9324528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00602-7E2D-4432-8D95-FC620B40E5A0}"/>
              </a:ext>
            </a:extLst>
          </p:cNvPr>
          <p:cNvSpPr txBox="1"/>
          <p:nvPr/>
        </p:nvSpPr>
        <p:spPr>
          <a:xfrm>
            <a:off x="1043608" y="-68022"/>
            <a:ext cx="7200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Система заходів з метою презентації 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практичної діяльності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EDDB-4FEF-4CB8-95C1-D021C2CCD96C}"/>
              </a:ext>
            </a:extLst>
          </p:cNvPr>
          <p:cNvSpPr txBox="1"/>
          <p:nvPr/>
        </p:nvSpPr>
        <p:spPr>
          <a:xfrm>
            <a:off x="120424" y="1053898"/>
            <a:ext cx="87720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Мій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YouTube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канал: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3"/>
              </a:rPr>
              <a:t>https://www.youtube.com/channel/UC-c7LAadvBqcf6uqVyBa4fw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>
                <a:latin typeface="Monotype Corsiva" panose="03010101010201010101" pitchFamily="66" charset="0"/>
              </a:rPr>
              <a:t>Всеосвіта</a:t>
            </a:r>
            <a:r>
              <a:rPr lang="uk-UA" b="1" dirty="0">
                <a:latin typeface="Monotype Corsiva" panose="03010101010201010101" pitchFamily="66" charset="0"/>
              </a:rPr>
              <a:t> – сайт:</a:t>
            </a:r>
          </a:p>
          <a:p>
            <a:r>
              <a:rPr lang="en-US" b="1" dirty="0">
                <a:latin typeface="Monotype Corsiva" panose="03010101010201010101" pitchFamily="66" charset="0"/>
                <a:hlinkClick r:id="rId4"/>
              </a:rPr>
              <a:t>https://vseosvita.ua/user/id1012204/library</a:t>
            </a:r>
            <a:endParaRPr lang="uk-UA" b="1" dirty="0">
              <a:latin typeface="Monotype Corsiva" panose="03010101010201010101" pitchFamily="66" charset="0"/>
            </a:endParaRPr>
          </a:p>
          <a:p>
            <a:endParaRPr lang="uk-UA" sz="2400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D8FE9-82A9-4519-A05E-01B156681729}"/>
              </a:ext>
            </a:extLst>
          </p:cNvPr>
          <p:cNvSpPr txBox="1"/>
          <p:nvPr/>
        </p:nvSpPr>
        <p:spPr>
          <a:xfrm>
            <a:off x="120423" y="2011680"/>
            <a:ext cx="6971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Особистий блог: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5"/>
              </a:rPr>
              <a:t>https://vseosvita.ua/user/id1012204/blog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/>
              <a:t> 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8E671-EBD0-4149-8CFF-BE2BEE95D9D8}"/>
              </a:ext>
            </a:extLst>
          </p:cNvPr>
          <p:cNvSpPr txBox="1"/>
          <p:nvPr/>
        </p:nvSpPr>
        <p:spPr>
          <a:xfrm>
            <a:off x="120423" y="2243977"/>
            <a:ext cx="84120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Група ЗДО КТ № 26: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6"/>
              </a:rPr>
              <a:t>https://www.facebook.com/groups/469566153599151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 І Т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2023-2024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діяльності  педагогічного працівника за професійним стандартом «Вихователь закладу дошкільної освіти»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https://vseosvita.ua/blogs/z-v-i-t-za-2023-2024-nr-profesiinoi-diialnosti-pedahohichnoho-pratsivnyka-za-profesiinym-standartom-vykhovatel-zakladu-doshkilnoi-osvity-103692.html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B8544-00C1-4424-87FD-1D99F8CD6568}"/>
              </a:ext>
            </a:extLst>
          </p:cNvPr>
          <p:cNvSpPr txBox="1"/>
          <p:nvPr/>
        </p:nvSpPr>
        <p:spPr>
          <a:xfrm>
            <a:off x="6948264" y="6453336"/>
            <a:ext cx="234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E2318-9FC6-473E-996E-9871FACA3F3D}"/>
              </a:ext>
            </a:extLst>
          </p:cNvPr>
          <p:cNvSpPr txBox="1"/>
          <p:nvPr/>
        </p:nvSpPr>
        <p:spPr>
          <a:xfrm>
            <a:off x="120423" y="4542219"/>
            <a:ext cx="8412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 І 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2024-2025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діяльності  педагогічного працівника за професійним стандартом «Вихователь закладу дошкільної освіти»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https://vseosvita.ua/private/blog/113860-5089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освітня траєкторія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профрозвитку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https://vseosvita.ua/blogs/indyvidualna-osvitnia-traiektoriia-96369.html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4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54F76DFF-2614-41C7-A778-5AC144BA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8"/>
            <a:ext cx="9161604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00403-0341-470F-837D-7DB7D2B8F623}"/>
              </a:ext>
            </a:extLst>
          </p:cNvPr>
          <p:cNvSpPr txBox="1"/>
          <p:nvPr/>
        </p:nvSpPr>
        <p:spPr>
          <a:xfrm>
            <a:off x="2195736" y="188640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Monotype Corsiva" pitchFamily="66" charset="0"/>
              </a:rPr>
              <a:t>Моє педагогічне есе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97F82-51C2-4520-BD79-CD963205386C}"/>
              </a:ext>
            </a:extLst>
          </p:cNvPr>
          <p:cNvSpPr txBox="1"/>
          <p:nvPr/>
        </p:nvSpPr>
        <p:spPr>
          <a:xfrm>
            <a:off x="107504" y="1556792"/>
            <a:ext cx="9036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дитина виросла чуйною, милосердною, відвертою, могла творити добрі вчинки та співпереживати, радіти від щирого серця, ми, дорослі, оточуємо її любов’ю та красою.  Джерелом такої краси є мистецтво – живопис, театр, музика, які існують ще з давніх часів.   Музика володіє можливостями дії  на дітей . Саме Вона знаходить дорогу до душі дитини, спонукає її до самовираження, знайомить з навколишнім світом. Музична діяльність – це не лише засіб забезпечення виконання естетичних та освітніх завдань, а й спосіб укріплення психічного та фізичного здоров’я  та  розвитку здібностей дитини.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Я, музичний керівник, повинна гордо нести своє  звання і займатися музичним розвитком кожної дитини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цілеспрямовано, пам’ятаючи про її вік та можливості.  Музичні здібності дітей виявляються у кожного по-різному. У деяких вже на першому році життя всі три основні здібності - відчуття ладу, музично-слухові уявлення і відчуття ритму - виражаються достатньо яскраво, швидко і легко розвиваються, це свідчить про музичність; у інших пізніше, важче.  Але відсутність раннього прояву здібностей не є показником слабкості або тим більше відсутність здібностей. Велике значення має те оточення, в якому росте дитина (особливо в перші роки життя). Ранні прояви музичних здібностей спостерігаються, як правило, саме у дітей, які одержують достатньо збагачених музичних вражень. </a:t>
            </a:r>
          </a:p>
        </p:txBody>
      </p:sp>
    </p:spTree>
    <p:extLst>
      <p:ext uri="{BB962C8B-B14F-4D97-AF65-F5344CB8AC3E}">
        <p14:creationId xmlns:p14="http://schemas.microsoft.com/office/powerpoint/2010/main" val="4457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9" y="0"/>
            <a:ext cx="9161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7544" y="548680"/>
            <a:ext cx="82809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  <a:latin typeface="Monotype Corsiva" pitchFamily="66" charset="0"/>
              </a:rPr>
              <a:t>Візитка педагога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народження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</a:rPr>
              <a:t>13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.0</a:t>
            </a:r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</a:rPr>
              <a:t>3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. 19</a:t>
            </a:r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</a:rPr>
              <a:t>75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р.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: </a:t>
            </a:r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0 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р;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роботи у ЗДО КТ  №26</a:t>
            </a:r>
            <a:r>
              <a:rPr lang="uk-U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років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Посада: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 керівник  музичний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  спеціаліст </a:t>
            </a:r>
          </a:p>
          <a:p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 І категорії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 вища повна, 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 рік</a:t>
            </a:r>
            <a:r>
              <a:rPr lang="uk-UA" sz="3200" dirty="0">
                <a:solidFill>
                  <a:srgbClr val="002060"/>
                </a:solidFill>
              </a:rPr>
              <a:t> – </a:t>
            </a:r>
            <a:r>
              <a:rPr lang="uk-UA" sz="3200" b="1" dirty="0">
                <a:solidFill>
                  <a:srgbClr val="002060"/>
                </a:solidFill>
                <a:latin typeface="Monotype Corsiva" pitchFamily="66" charset="0"/>
              </a:rPr>
              <a:t>Ніжинський Державний Університет імені Миколи Гоголя по спеціальності «Дошкільне виховання»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A49C0-5EB8-4F79-92A7-E54FD7E39283}"/>
              </a:ext>
            </a:extLst>
          </p:cNvPr>
          <p:cNvSpPr txBox="1"/>
          <p:nvPr/>
        </p:nvSpPr>
        <p:spPr>
          <a:xfrm>
            <a:off x="6804248" y="6309320"/>
            <a:ext cx="270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841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95B844DD-F1E5-4407-9C74-493F4EAB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078"/>
            <a:ext cx="9161604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76D68-2EA1-4499-9FBB-6D1087E1D407}"/>
              </a:ext>
            </a:extLst>
          </p:cNvPr>
          <p:cNvSpPr txBox="1"/>
          <p:nvPr/>
        </p:nvSpPr>
        <p:spPr>
          <a:xfrm>
            <a:off x="1766739" y="188640"/>
            <a:ext cx="503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Monotype Corsiva" pitchFamily="66" charset="0"/>
              </a:rPr>
              <a:t>Підвищення</a:t>
            </a:r>
            <a:r>
              <a:rPr lang="uk-UA" sz="3600" b="1" dirty="0">
                <a:latin typeface="Monotype Corsiva" pitchFamily="66" charset="0"/>
              </a:rPr>
              <a:t> кваліфікації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80BD0-9DA9-4AA8-ADAA-9E524E7C176F}"/>
              </a:ext>
            </a:extLst>
          </p:cNvPr>
          <p:cNvSpPr txBox="1"/>
          <p:nvPr/>
        </p:nvSpPr>
        <p:spPr>
          <a:xfrm>
            <a:off x="273658" y="837085"/>
            <a:ext cx="28981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 «РУХ ОСВІТА»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Сертифікат № 4715934477757885360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Арт-терапія в умовах інклюзивного навчання.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6 год.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Педрада №5 від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30.11.2023 р.</a:t>
            </a: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5FBE5-ECEC-47B3-A754-3A5DB7195744}"/>
              </a:ext>
            </a:extLst>
          </p:cNvPr>
          <p:cNvSpPr txBox="1"/>
          <p:nvPr/>
        </p:nvSpPr>
        <p:spPr>
          <a:xfrm>
            <a:off x="6300191" y="944277"/>
            <a:ext cx="25922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 «РУХ ОСВІТА»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Сертифікат № 6355626533415447241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Елементи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казкотерапії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 умовах інклюзивного навчання. 6 год.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Педрада № 5 від 30.11.2023 р.</a:t>
            </a:r>
          </a:p>
          <a:p>
            <a:endParaRPr lang="uk-UA" dirty="0"/>
          </a:p>
        </p:txBody>
      </p:sp>
      <p:pic>
        <p:nvPicPr>
          <p:cNvPr id="10" name="Picture 2" descr="C:\Users\HP\Downloads\RUH4715934477757885360trening_page-0001.jpg">
            <a:extLst>
              <a:ext uri="{FF2B5EF4-FFF2-40B4-BE49-F238E27FC236}">
                <a16:creationId xmlns:a16="http://schemas.microsoft.com/office/drawing/2014/main" id="{3FAC5405-6E40-4EA8-A01B-7EF6BB4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" y="3429000"/>
            <a:ext cx="22913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CC22B5-1764-410F-974F-5C5C895AAEE9}"/>
              </a:ext>
            </a:extLst>
          </p:cNvPr>
          <p:cNvSpPr txBox="1"/>
          <p:nvPr/>
        </p:nvSpPr>
        <p:spPr>
          <a:xfrm>
            <a:off x="3304925" y="3429000"/>
            <a:ext cx="284582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Курси при ЧОІППОО</a:t>
            </a:r>
            <a:endParaRPr lang="uk-UA" b="1" dirty="0">
              <a:latin typeface="Monotype Corsiva" pitchFamily="66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Свідоцтво про підвищення кваліфікації </a:t>
            </a: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25 ПК 02139222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/000822 – 25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Дата проходження: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03.02.2025 – 14.02.2025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 Спеціальність «Керівник музичний ДНЗ»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60 годин</a:t>
            </a:r>
          </a:p>
          <a:p>
            <a:endParaRPr lang="uk-UA" dirty="0"/>
          </a:p>
        </p:txBody>
      </p:sp>
      <p:pic>
        <p:nvPicPr>
          <p:cNvPr id="12" name="Picture 3" descr="C:\Users\HP\Downloads\RUH6355626533415447241trening_page-0001.jpg">
            <a:extLst>
              <a:ext uri="{FF2B5EF4-FFF2-40B4-BE49-F238E27FC236}">
                <a16:creationId xmlns:a16="http://schemas.microsoft.com/office/drawing/2014/main" id="{FAB55FEB-723C-4BB2-AB43-C9D9052D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49" y="3284984"/>
            <a:ext cx="2291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18EC48-3BC9-466E-B175-26E9E198D30E}"/>
              </a:ext>
            </a:extLst>
          </p:cNvPr>
          <p:cNvSpPr txBox="1"/>
          <p:nvPr/>
        </p:nvSpPr>
        <p:spPr>
          <a:xfrm>
            <a:off x="6804250" y="6453337"/>
            <a:ext cx="208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972EAE-C90D-4DD2-9E4B-9F22B6BF02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837086"/>
            <a:ext cx="3128366" cy="2879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BD5B2738-9F3C-432F-A4F8-D04AEF28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1604" cy="6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6A32D7-168C-4E76-86AD-293D8CCACE4C}"/>
              </a:ext>
            </a:extLst>
          </p:cNvPr>
          <p:cNvSpPr txBox="1"/>
          <p:nvPr/>
        </p:nvSpPr>
        <p:spPr>
          <a:xfrm>
            <a:off x="323529" y="574969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Самоосвіта:</a:t>
            </a:r>
          </a:p>
          <a:p>
            <a:pPr algn="ctr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Цифрограма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Листопад 2021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Сертифікат 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Курс "Дивись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ноги! Дивись,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!“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21 лютого 2023 р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різноманітність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інклюзія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15 лютого 2023 р.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Сертифікат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домедична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допомога. Практичні поради для громадян.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Січень 2023 р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Сертифікат “Актуальні питання розвитку освіти в умовах воєнного стану”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27лютого 2025 р.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Сертифікат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Цифрограм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1.0 для громадян.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18 серпня 2025р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E74D9-8191-44A6-A24B-B84674B68E93}"/>
              </a:ext>
            </a:extLst>
          </p:cNvPr>
          <p:cNvSpPr txBox="1"/>
          <p:nvPr/>
        </p:nvSpPr>
        <p:spPr>
          <a:xfrm>
            <a:off x="6588224" y="6488668"/>
            <a:ext cx="205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Шинкаренко Л.В.</a:t>
            </a:r>
          </a:p>
        </p:txBody>
      </p:sp>
    </p:spTree>
    <p:extLst>
      <p:ext uri="{BB962C8B-B14F-4D97-AF65-F5344CB8AC3E}">
        <p14:creationId xmlns:p14="http://schemas.microsoft.com/office/powerpoint/2010/main" val="380018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фон\1585776086_9-p-foni-dlya-pozdravlenii-na-temu-muziki-35.jpg">
            <a:extLst>
              <a:ext uri="{FF2B5EF4-FFF2-40B4-BE49-F238E27FC236}">
                <a16:creationId xmlns:a16="http://schemas.microsoft.com/office/drawing/2014/main" id="{19F0E6B0-8750-4C6B-92EC-DFF831DE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1DEB06-4427-4F3C-AE37-7298C9B469F0}"/>
              </a:ext>
            </a:extLst>
          </p:cNvPr>
          <p:cNvSpPr txBox="1"/>
          <p:nvPr/>
        </p:nvSpPr>
        <p:spPr>
          <a:xfrm>
            <a:off x="2411760" y="188640"/>
            <a:ext cx="49685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Monotype Corsiva" pitchFamily="66" charset="0"/>
              </a:rPr>
              <a:t>Мої досягнення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uk-UA" dirty="0"/>
          </a:p>
        </p:txBody>
      </p:sp>
      <p:pic>
        <p:nvPicPr>
          <p:cNvPr id="5" name="Picture 2" descr="C:\Users\HP\Downloads\40.jpg">
            <a:extLst>
              <a:ext uri="{FF2B5EF4-FFF2-40B4-BE49-F238E27FC236}">
                <a16:creationId xmlns:a16="http://schemas.microsoft.com/office/drawing/2014/main" id="{BD8A9C1F-03C5-48A5-B14A-D4F922CD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2768"/>
            <a:ext cx="3312369" cy="50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P\Downloads\46.jpg">
            <a:extLst>
              <a:ext uri="{FF2B5EF4-FFF2-40B4-BE49-F238E27FC236}">
                <a16:creationId xmlns:a16="http://schemas.microsoft.com/office/drawing/2014/main" id="{662820ED-D8A9-4DCE-9398-95BBAFFC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1102768"/>
            <a:ext cx="3312369" cy="50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1B653-1C5C-4796-AFB6-CA04E6D9CEC2}"/>
              </a:ext>
            </a:extLst>
          </p:cNvPr>
          <p:cNvSpPr txBox="1"/>
          <p:nvPr/>
        </p:nvSpPr>
        <p:spPr>
          <a:xfrm>
            <a:off x="6660233" y="61311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601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19" y="-384793"/>
            <a:ext cx="9284131" cy="72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070" y="-3432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ПЕДАГОГІЧНИЙ ВЕКТОР:  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i="1" dirty="0" err="1">
                <a:solidFill>
                  <a:srgbClr val="002060"/>
                </a:solidFill>
                <a:latin typeface="Monotype Corsiva" pitchFamily="66" charset="0"/>
              </a:rPr>
              <a:t>Теорія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Monotype Corsiva" pitchFamily="66" charset="0"/>
              </a:rPr>
              <a:t>вільних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Monotype Corsiva" pitchFamily="66" charset="0"/>
              </a:rPr>
              <a:t>матеріалів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» у </a:t>
            </a:r>
            <a:r>
              <a:rPr lang="ru-RU" sz="2400" b="1" i="1" dirty="0" err="1">
                <a:solidFill>
                  <a:srgbClr val="002060"/>
                </a:solidFill>
                <a:latin typeface="Monotype Corsiva" pitchFamily="66" charset="0"/>
              </a:rPr>
              <a:t>музичній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Monotype Corsiva" pitchFamily="66" charset="0"/>
              </a:rPr>
              <a:t>діяльності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Monotype Corsiva" pitchFamily="66" charset="0"/>
              </a:rPr>
              <a:t>дошкільників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uk-UA" sz="2000" dirty="0">
                <a:latin typeface="Monotype Corsiva" pitchFamily="66" charset="0"/>
              </a:rPr>
              <a:t>“Активні технології – як ефективний засіб розвитку музично-ритмічних здібностей дітей дошкільного віку “(технології за системою </a:t>
            </a:r>
            <a:r>
              <a:rPr lang="uk-UA" sz="2000" dirty="0" err="1">
                <a:latin typeface="Monotype Corsiva" pitchFamily="66" charset="0"/>
              </a:rPr>
              <a:t>К.Орфа</a:t>
            </a:r>
            <a:r>
              <a:rPr lang="uk-UA" sz="2000" dirty="0">
                <a:latin typeface="Monotype Corsiva" pitchFamily="66" charset="0"/>
              </a:rPr>
              <a:t>, використання в практиці «вільні матеріали»)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5622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Завдання: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ритм, слух,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тактильні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Прищепити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один одного і себе не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музикування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ударних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інструментах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інструментах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оркестру.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розспівки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твори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мелодій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тексту.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набувати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навики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ансамблі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музикування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Підібрати атрибути ( коробочки, папір, палички, каштанчики, стаканчики,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м’ячики,горішки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.) для музикування.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Добірка ігор з використанням вільних матеріалів.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09083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Освітні цілі: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Збагачувати словниковий запас дітей, використовуючи мовленнєві вправи;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Відтворювати різними звуками (оплесками, притупами, виляскуваннями) ритм музики;</a:t>
            </a:r>
          </a:p>
          <a:p>
            <a:pPr marL="285750" indent="-285750">
              <a:buFont typeface="Arial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Імпровізувати;</a:t>
            </a:r>
          </a:p>
          <a:p>
            <a:pPr marL="285750" indent="-285750">
              <a:buFont typeface="Arial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Створювати елементарний музичний супровід казок, віршів;</a:t>
            </a:r>
          </a:p>
          <a:p>
            <a:pPr marL="285750" indent="-285750">
              <a:buFont typeface="Arial" charset="0"/>
              <a:buChar char="•"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Розвивати відчуття краси авторських музичних творів, народної пісні.</a:t>
            </a:r>
          </a:p>
        </p:txBody>
      </p:sp>
    </p:spTree>
    <p:extLst>
      <p:ext uri="{BB962C8B-B14F-4D97-AF65-F5344CB8AC3E}">
        <p14:creationId xmlns:p14="http://schemas.microsoft.com/office/powerpoint/2010/main" val="96193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фон\1585776086_9-p-foni-dlya-pozdravlenii-na-temu-muzik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28" y="-144016"/>
            <a:ext cx="91876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35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03" y="197346"/>
            <a:ext cx="6464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Monotype Corsiva" pitchFamily="66" charset="0"/>
              </a:rPr>
              <a:t>Основні напрямки та форми роботи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1205404" y="1797684"/>
            <a:ext cx="2142460" cy="1271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96135" y="4480082"/>
            <a:ext cx="2405553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на ДМІ 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(вільні природні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96136" y="1815171"/>
            <a:ext cx="2405553" cy="1253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949220" y="4480082"/>
            <a:ext cx="2304256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мм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2723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80102" y="2227566"/>
            <a:ext cx="206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Ритмопластика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724128" y="1949205"/>
            <a:ext cx="254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Казки шумівки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за системою 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К.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Орфа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5404" y="4943488"/>
            <a:ext cx="192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Музикування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470E0-5921-47BB-B866-B947B1A640A6}"/>
              </a:ext>
            </a:extLst>
          </p:cNvPr>
          <p:cNvSpPr txBox="1"/>
          <p:nvPr/>
        </p:nvSpPr>
        <p:spPr>
          <a:xfrm>
            <a:off x="6516217" y="6165304"/>
            <a:ext cx="25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074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230" y="0"/>
            <a:ext cx="8376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Участь у роботі  методичної служби ЗДО</a:t>
            </a:r>
            <a:endParaRPr lang="ru-RU" sz="2800" b="1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  <a:p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4059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Свята та розваги – протягом року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Музично-літературна година - «Свято мужності і відваги!»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Музично-театралізоване дійство - «Святий Миколай, ти до нас завітай!»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Народознавче свято - «Щедрик, щедрик, щедрівочка»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рада. Практикум –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«Комунікативні ігрові танці»</a:t>
            </a:r>
          </a:p>
          <a:p>
            <a:pPr algn="ctr"/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2022 – 2023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600" dirty="0"/>
              <a:t>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Свята та розваги - 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протягом рок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у 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Музично-театралізоване дійство -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«Як лисичка Маринка шукала Миколая…!»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Народознавче свято - «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Щедрий вечір, добрий вечір!»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Відкритий показ –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«Формування справжнього патріотизму на основі музичної творчості національної музики і класики»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Педагогічна рада. Практикум –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«Сучасні підходи до організації музичної діяльності дітей»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Музично-спортивне дійство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-«У пташиному царстві»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Танцювально-літературний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- «Вишивала мама вишиванку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2023 – 2024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Свята та розваги –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протягом року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Музично-літературна година –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«Всеукраїнський День </a:t>
            </a:r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дошкілля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Музично-ігрове дійство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- «Овочевий бум»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Музично-театральне дійство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– «Чарівна рукавичка Святого Миколая»</a:t>
            </a: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Шинкаренко Л.В.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7335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1524</Words>
  <Application>Microsoft Office PowerPoint</Application>
  <PresentationFormat>Экран (4:3)</PresentationFormat>
  <Paragraphs>185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Користувач</cp:lastModifiedBy>
  <cp:revision>139</cp:revision>
  <dcterms:created xsi:type="dcterms:W3CDTF">2021-02-18T14:33:29Z</dcterms:created>
  <dcterms:modified xsi:type="dcterms:W3CDTF">2025-11-03T11:56:29Z</dcterms:modified>
</cp:coreProperties>
</file>