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40" r:id="rId3"/>
    <p:sldId id="2741" r:id="rId4"/>
    <p:sldId id="2742" r:id="rId5"/>
    <p:sldId id="2743" r:id="rId6"/>
    <p:sldId id="2744" r:id="rId7"/>
    <p:sldId id="2749" r:id="rId8"/>
    <p:sldId id="2745" r:id="rId9"/>
    <p:sldId id="2750" r:id="rId10"/>
    <p:sldId id="2751" r:id="rId11"/>
    <p:sldId id="2752" r:id="rId12"/>
    <p:sldId id="2753" r:id="rId13"/>
    <p:sldId id="2754" r:id="rId14"/>
    <p:sldId id="2746" r:id="rId15"/>
    <p:sldId id="2747" r:id="rId16"/>
    <p:sldId id="2748" r:id="rId17"/>
    <p:sldId id="2762" r:id="rId18"/>
    <p:sldId id="2763" r:id="rId19"/>
    <p:sldId id="2764" r:id="rId20"/>
    <p:sldId id="2765" r:id="rId21"/>
    <p:sldId id="2756" r:id="rId22"/>
    <p:sldId id="2766" r:id="rId23"/>
    <p:sldId id="2767" r:id="rId24"/>
    <p:sldId id="2768" r:id="rId25"/>
    <p:sldId id="2757" r:id="rId26"/>
    <p:sldId id="2758" r:id="rId27"/>
    <p:sldId id="2759" r:id="rId28"/>
    <p:sldId id="2769" r:id="rId29"/>
    <p:sldId id="2775" r:id="rId30"/>
    <p:sldId id="2776" r:id="rId31"/>
    <p:sldId id="2770" r:id="rId32"/>
    <p:sldId id="2771" r:id="rId33"/>
    <p:sldId id="2772" r:id="rId34"/>
    <p:sldId id="2785" r:id="rId35"/>
    <p:sldId id="2777" r:id="rId36"/>
    <p:sldId id="2786" r:id="rId37"/>
    <p:sldId id="2787" r:id="rId38"/>
    <p:sldId id="2778" r:id="rId39"/>
    <p:sldId id="2779" r:id="rId40"/>
    <p:sldId id="2788" r:id="rId41"/>
    <p:sldId id="325" r:id="rId42"/>
    <p:sldId id="392" r:id="rId43"/>
    <p:sldId id="259" r:id="rId44"/>
    <p:sldId id="261" r:id="rId45"/>
    <p:sldId id="304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55A11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1" autoAdjust="0"/>
    <p:restoredTop sz="94892" autoAdjust="0"/>
  </p:normalViewPr>
  <p:slideViewPr>
    <p:cSldViewPr snapToGrid="0">
      <p:cViewPr varScale="1">
        <p:scale>
          <a:sx n="81" d="100"/>
          <a:sy n="81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DB06DB42-7D29-4D5B-A3BA-7C7366DEAA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DE7295-2622-4377-8EEA-67E7F39F4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1FCE104-A19B-4A7B-BD3C-BC8DAD10F99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DDD5CB0-7247-4ACE-9E40-15B87344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EEFFA7DB-5DA7-4EE7-B100-444CD62B1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90599BE-D8D8-481F-B339-ED2D31CAD4A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CDD29AB9-EB6A-4822-8B8A-400749CFB9E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F80A82D-4D71-4A88-83B1-3323FAAC6C4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47B99F72-953F-41F9-A3D8-11DA97696FE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07604EED-80A3-4EEC-98D4-81F847B5AB3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AEF13C7-6EA9-4F9D-9FC9-302A8CB4D05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BE30BCD-A287-449A-83C5-9709353C0A4E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FFE3F771-A619-4706-9313-2577FFA9BB2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A4EFB3B0-A40F-433D-ADED-39C50E5DEF4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1979B2E-20F8-4128-A6C2-E4044349638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C7A16FEF-2413-4F95-8143-EE16500CC14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B45BB84-4AE6-43E6-86F5-52CA0D6272C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7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10C5A4A0-BA37-4793-AFA6-8E57A47A8A26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19F29D04-FF11-46E3-9B37-AA07BF4E221D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3AE7E512-BEF2-4F2B-94F5-DECE57AD0336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B0D43E76-9250-4487-840C-BEA422FF8D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7A7BEDD2-20BA-4A4A-9D25-9932BBE91C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F77954F-56DB-4D79-A48F-39B13826F553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2" name="Графіка 3">
              <a:extLst>
                <a:ext uri="{FF2B5EF4-FFF2-40B4-BE49-F238E27FC236}">
                  <a16:creationId xmlns:a16="http://schemas.microsoft.com/office/drawing/2014/main" id="{A3C2C742-E731-4165-B984-528EB0FB587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58341593-7BA9-4810-9E27-1992E8BD66D3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45" name="Графіка 3">
                <a:extLst>
                  <a:ext uri="{FF2B5EF4-FFF2-40B4-BE49-F238E27FC236}">
                    <a16:creationId xmlns:a16="http://schemas.microsoft.com/office/drawing/2014/main" id="{587DE815-A58E-4CE8-BA57-5B19B7C3C21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7" name="Полілінія: фігура 46">
                  <a:extLst>
                    <a:ext uri="{FF2B5EF4-FFF2-40B4-BE49-F238E27FC236}">
                      <a16:creationId xmlns:a16="http://schemas.microsoft.com/office/drawing/2014/main" id="{93CD5182-5598-477C-967D-CF531B495EC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8" name="Полілінія: фігура 47">
                  <a:extLst>
                    <a:ext uri="{FF2B5EF4-FFF2-40B4-BE49-F238E27FC236}">
                      <a16:creationId xmlns:a16="http://schemas.microsoft.com/office/drawing/2014/main" id="{86B7FA5A-7320-44F9-B494-50CAB4F51B5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9" name="Полілінія: фігура 48">
                  <a:extLst>
                    <a:ext uri="{FF2B5EF4-FFF2-40B4-BE49-F238E27FC236}">
                      <a16:creationId xmlns:a16="http://schemas.microsoft.com/office/drawing/2014/main" id="{D8661EB0-E0E7-453D-8796-BA589FB32D6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0" name="Полілінія: фігура 49">
                  <a:extLst>
                    <a:ext uri="{FF2B5EF4-FFF2-40B4-BE49-F238E27FC236}">
                      <a16:creationId xmlns:a16="http://schemas.microsoft.com/office/drawing/2014/main" id="{9E9573D4-1C0D-4AE6-A770-1120BC72F63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1" name="Полілінія: фігура 50">
                  <a:extLst>
                    <a:ext uri="{FF2B5EF4-FFF2-40B4-BE49-F238E27FC236}">
                      <a16:creationId xmlns:a16="http://schemas.microsoft.com/office/drawing/2014/main" id="{1048A6E0-3946-40D2-ACB8-4463A0F217DD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9FD3F5AF-B8C1-41C4-B007-BDA00D76CA2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9AC66C09-04F1-4D00-9CCF-5CB36E37DD4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EC0F02F4-6919-4DC5-BAA8-39A03BD8C195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B1DFD-FC31-4EF9-B242-233B69DB5A36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A5533DAF-5939-4957-A3BB-E448B7F2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B3E42588-AE30-49F6-AD3F-EEFAAE8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69FF443-1F92-48F7-81E6-1CA26FFF3BA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2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14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34553B6-07A2-479F-9BFD-062C78937DB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17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13B288-4734-4D3D-B549-35CF0E479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err="1"/>
              <a:t>Покадрова</a:t>
            </a:r>
            <a:r>
              <a:rPr lang="uk-UA" sz="4800" dirty="0"/>
              <a:t> анімація</a:t>
            </a:r>
          </a:p>
        </p:txBody>
      </p:sp>
      <p:pic>
        <p:nvPicPr>
          <p:cNvPr id="8" name="Picture 2" descr="Animation Flaticons.com Flat icon">
            <a:extLst>
              <a:ext uri="{FF2B5EF4-FFF2-40B4-BE49-F238E27FC236}">
                <a16:creationId xmlns:a16="http://schemas.microsoft.com/office/drawing/2014/main" id="{75EDC670-28AD-4BE3-9F44-8D32D868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3" y="3943898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006346-AFCB-405D-8318-D28704C2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27" y="3946438"/>
            <a:ext cx="2331730" cy="2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1777180"/>
            <a:ext cx="3978556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400" b="1" i="1" dirty="0">
                <a:solidFill>
                  <a:schemeClr val="bg1"/>
                </a:solidFill>
              </a:rPr>
              <a:t>на першому кадрі намалюємо початкове положення стрілки, завдовжки 4 штрихи допоміжної лінії;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2AB68-9417-4C9A-8776-F7C5C8B5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4" y="1197108"/>
            <a:ext cx="7908310" cy="5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1777180"/>
            <a:ext cx="3978556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200" b="1" i="1" dirty="0">
                <a:solidFill>
                  <a:schemeClr val="bg1"/>
                </a:solidFill>
              </a:rPr>
              <a:t>перейдемо на другий кадр – завдяки калькуванню щойно намальовану на першому кадрі стрілку буде видно напівпрозорою. Намалюємо наступне положення стрілки, зміщеної на 2 штрихи вперед;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2AB68-9417-4C9A-8776-F7C5C8B5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4" y="1197108"/>
            <a:ext cx="7908310" cy="5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177718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400" b="1" i="1" dirty="0">
                <a:solidFill>
                  <a:schemeClr val="bg1"/>
                </a:solidFill>
              </a:rPr>
              <a:t>продовжимо малювати положення стрілки на наступних кадрах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2AB68-9417-4C9A-8776-F7C5C8B5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4" y="1197108"/>
            <a:ext cx="7908310" cy="5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1777180"/>
            <a:ext cx="3978556" cy="46935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2300" b="1" i="1" dirty="0">
                <a:solidFill>
                  <a:schemeClr val="bg1"/>
                </a:solidFill>
              </a:rPr>
              <a:t>натиснемо кнопку </a:t>
            </a:r>
            <a:r>
              <a:rPr lang="uk-UA" sz="2300" b="1" i="1" dirty="0">
                <a:solidFill>
                  <a:srgbClr val="FFFF00"/>
                </a:solidFill>
              </a:rPr>
              <a:t>Параметри режимів </a:t>
            </a:r>
            <a:r>
              <a:rPr lang="uk-UA" sz="2300" b="1" i="1" dirty="0">
                <a:solidFill>
                  <a:schemeClr val="bg1"/>
                </a:solidFill>
              </a:rPr>
              <a:t>і вимкнемо відображення статичного векторного тла – тепер у модулі </a:t>
            </a:r>
            <a:r>
              <a:rPr lang="uk-UA" sz="2300" b="1" i="1" dirty="0">
                <a:solidFill>
                  <a:srgbClr val="FFFF00"/>
                </a:solidFill>
              </a:rPr>
              <a:t>Програвач</a:t>
            </a:r>
            <a:r>
              <a:rPr lang="uk-UA" sz="2300" b="1" i="1" dirty="0">
                <a:solidFill>
                  <a:schemeClr val="bg1"/>
                </a:solidFill>
              </a:rPr>
              <a:t> можна побачити, що стрілка рухається криволінійною траєкторією.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2AB68-9417-4C9A-8776-F7C5C8B5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4" y="1197108"/>
            <a:ext cx="7908310" cy="5179604"/>
          </a:xfrm>
          <a:prstGeom prst="rect">
            <a:avLst/>
          </a:prstGeom>
        </p:spPr>
      </p:pic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96609825-945A-4878-9BC0-FBCAD9EF38DC}"/>
              </a:ext>
            </a:extLst>
          </p:cNvPr>
          <p:cNvCxnSpPr>
            <a:cxnSpLocks/>
            <a:stCxn id="10" idx="2"/>
            <a:endCxn id="7" idx="3"/>
          </p:cNvCxnSpPr>
          <p:nvPr/>
        </p:nvCxnSpPr>
        <p:spPr>
          <a:xfrm rot="5400000">
            <a:off x="4311395" y="2069813"/>
            <a:ext cx="1792257" cy="231607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0CE651C-0B11-4DB1-8459-071DF83226CF}"/>
              </a:ext>
            </a:extLst>
          </p:cNvPr>
          <p:cNvSpPr/>
          <p:nvPr/>
        </p:nvSpPr>
        <p:spPr>
          <a:xfrm>
            <a:off x="6276975" y="2093687"/>
            <a:ext cx="177166" cy="23803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62667E-672B-4A42-8C98-4E495FD3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78" y="2530578"/>
            <a:ext cx="2545291" cy="2955822"/>
          </a:xfrm>
          <a:prstGeom prst="rect">
            <a:avLst/>
          </a:prstGeom>
        </p:spPr>
      </p:pic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622EF3C0-518B-4945-A24A-4782298B0398}"/>
              </a:ext>
            </a:extLst>
          </p:cNvPr>
          <p:cNvCxnSpPr>
            <a:cxnSpLocks/>
            <a:stCxn id="13" idx="3"/>
            <a:endCxn id="10" idx="3"/>
          </p:cNvCxnSpPr>
          <p:nvPr/>
        </p:nvCxnSpPr>
        <p:spPr>
          <a:xfrm flipH="1" flipV="1">
            <a:off x="6454141" y="2212704"/>
            <a:ext cx="2407919" cy="1900570"/>
          </a:xfrm>
          <a:prstGeom prst="bentConnector3">
            <a:avLst>
              <a:gd name="adj1" fmla="val -949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98582B2-D8C5-481F-A764-01D4FA6EA0B1}"/>
              </a:ext>
            </a:extLst>
          </p:cNvPr>
          <p:cNvSpPr/>
          <p:nvPr/>
        </p:nvSpPr>
        <p:spPr>
          <a:xfrm>
            <a:off x="6794159" y="3928867"/>
            <a:ext cx="2067901" cy="36881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398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D78752-FEEB-4F31-BE93-3B969AE3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8"/>
          <a:stretch/>
        </p:blipFill>
        <p:spPr>
          <a:xfrm>
            <a:off x="4211995" y="1196610"/>
            <a:ext cx="7908310" cy="549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FFC06-82BE-404E-8309-FF0F5B20ED36}"/>
              </a:ext>
            </a:extLst>
          </p:cNvPr>
          <p:cNvSpPr txBox="1"/>
          <p:nvPr/>
        </p:nvSpPr>
        <p:spPr>
          <a:xfrm>
            <a:off x="70931" y="1196610"/>
            <a:ext cx="3978556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Під вікном перегляду є засоби керування: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B2EDB-FAFF-4132-A2AD-AD3557931903}"/>
              </a:ext>
            </a:extLst>
          </p:cNvPr>
          <p:cNvSpPr txBox="1"/>
          <p:nvPr/>
        </p:nvSpPr>
        <p:spPr>
          <a:xfrm>
            <a:off x="70931" y="2533797"/>
            <a:ext cx="3978556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для швидкості — введення значення частоти кадрів у поле Кадр/с; </a:t>
            </a:r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E34AE483-A056-42B9-90F5-F0CAC6865B4F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rot="10800000">
            <a:off x="4049487" y="3318627"/>
            <a:ext cx="3076196" cy="305876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7C52B9A-FB75-4B61-AB96-F9326C9012D3}"/>
              </a:ext>
            </a:extLst>
          </p:cNvPr>
          <p:cNvSpPr/>
          <p:nvPr/>
        </p:nvSpPr>
        <p:spPr>
          <a:xfrm>
            <a:off x="7125683" y="6232053"/>
            <a:ext cx="730537" cy="29066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AEE99-424D-4639-B58E-A27D2EA044E0}"/>
              </a:ext>
            </a:extLst>
          </p:cNvPr>
          <p:cNvSpPr txBox="1"/>
          <p:nvPr/>
        </p:nvSpPr>
        <p:spPr>
          <a:xfrm>
            <a:off x="68287" y="4220688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для перегляду анімації в нескінченному</a:t>
            </a:r>
            <a:br>
              <a:rPr lang="uk-UA" sz="2400" b="1" i="1" dirty="0">
                <a:solidFill>
                  <a:schemeClr val="bg1"/>
                </a:solidFill>
              </a:rPr>
            </a:br>
            <a:r>
              <a:rPr lang="uk-UA" sz="2400" b="1" i="1" dirty="0">
                <a:solidFill>
                  <a:schemeClr val="bg1"/>
                </a:solidFill>
              </a:rPr>
              <a:t>циклі – прапорець </a:t>
            </a:r>
            <a:r>
              <a:rPr lang="uk-UA" sz="2400" b="1" i="1" dirty="0">
                <a:solidFill>
                  <a:srgbClr val="FFFF00"/>
                </a:solidFill>
              </a:rPr>
              <a:t>Зациклити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7" name="Сполучна лінія: уступом 16">
            <a:extLst>
              <a:ext uri="{FF2B5EF4-FFF2-40B4-BE49-F238E27FC236}">
                <a16:creationId xmlns:a16="http://schemas.microsoft.com/office/drawing/2014/main" id="{2D001186-20AC-4A9B-B5C0-8EEAF0266B88}"/>
              </a:ext>
            </a:extLst>
          </p:cNvPr>
          <p:cNvCxnSpPr>
            <a:cxnSpLocks/>
            <a:stCxn id="18" idx="2"/>
            <a:endCxn id="16" idx="3"/>
          </p:cNvCxnSpPr>
          <p:nvPr/>
        </p:nvCxnSpPr>
        <p:spPr>
          <a:xfrm rot="5400000" flipH="1">
            <a:off x="5388769" y="3848258"/>
            <a:ext cx="1332536" cy="4016388"/>
          </a:xfrm>
          <a:prstGeom prst="bentConnector4">
            <a:avLst>
              <a:gd name="adj1" fmla="val -17155"/>
              <a:gd name="adj2" fmla="val 7167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E0F2F1F-859C-466C-9C67-0C541A96BE0F}"/>
              </a:ext>
            </a:extLst>
          </p:cNvPr>
          <p:cNvSpPr/>
          <p:nvPr/>
        </p:nvSpPr>
        <p:spPr>
          <a:xfrm>
            <a:off x="7856221" y="6232053"/>
            <a:ext cx="414020" cy="29066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675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pic>
        <p:nvPicPr>
          <p:cNvPr id="3" name="Покадрова">
            <a:hlinkClick r:id="" action="ppaction://media"/>
            <a:extLst>
              <a:ext uri="{FF2B5EF4-FFF2-40B4-BE49-F238E27FC236}">
                <a16:creationId xmlns:a16="http://schemas.microsoft.com/office/drawing/2014/main" id="{BAEE5043-AA43-48E2-AAC7-36AF7054F7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0148" y="1196763"/>
            <a:ext cx="7909844" cy="439435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4516B-C13C-4D23-8D85-570096DF2F9F}"/>
              </a:ext>
            </a:extLst>
          </p:cNvPr>
          <p:cNvSpPr txBox="1"/>
          <p:nvPr/>
        </p:nvSpPr>
        <p:spPr>
          <a:xfrm>
            <a:off x="70931" y="1196610"/>
            <a:ext cx="3978556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Перегляньмо отриману анімацію</a:t>
            </a:r>
          </a:p>
        </p:txBody>
      </p:sp>
    </p:spTree>
    <p:extLst>
      <p:ext uri="{BB962C8B-B14F-4D97-AF65-F5344CB8AC3E}">
        <p14:creationId xmlns:p14="http://schemas.microsoft.com/office/powerpoint/2010/main" val="33655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0C7B3-A92B-4BC5-90DF-41B885C366BF}"/>
              </a:ext>
            </a:extLst>
          </p:cNvPr>
          <p:cNvSpPr txBox="1"/>
          <p:nvPr/>
        </p:nvSpPr>
        <p:spPr>
          <a:xfrm>
            <a:off x="70931" y="1196610"/>
            <a:ext cx="3978556" cy="504753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300" b="1" i="1" dirty="0">
                <a:solidFill>
                  <a:schemeClr val="bg1"/>
                </a:solidFill>
              </a:rPr>
              <a:t>Ви вже використовували панель </a:t>
            </a:r>
            <a:r>
              <a:rPr lang="uk-UA" sz="2300" b="1" i="1" dirty="0">
                <a:solidFill>
                  <a:srgbClr val="FFFF00"/>
                </a:solidFill>
              </a:rPr>
              <a:t>Розкадрування</a:t>
            </a:r>
            <a:r>
              <a:rPr lang="uk-UA" sz="2300" b="1" i="1" dirty="0">
                <a:solidFill>
                  <a:schemeClr val="bg1"/>
                </a:solidFill>
              </a:rPr>
              <a:t>, коли до анімації потрібно було додати порожні кадри для збільшення тривалості анімації або додати об’єкт на певному кадрі для подальшого створення автоматичного анімаційного ефекту.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DE05C-B74A-4E5C-8355-43CDD4BA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19" y="1196610"/>
            <a:ext cx="7914281" cy="5187564"/>
          </a:xfrm>
          <a:prstGeom prst="rect">
            <a:avLst/>
          </a:prstGeom>
        </p:spPr>
      </p:pic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510BCAF9-9F6D-4FDD-8951-DFB0D938BE83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rot="10800000">
            <a:off x="4049488" y="3720378"/>
            <a:ext cx="4454433" cy="1274660"/>
          </a:xfrm>
          <a:prstGeom prst="bentConnector3">
            <a:avLst>
              <a:gd name="adj1" fmla="val 9834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32AA594-A738-489D-84A7-CB1BAF39872C}"/>
              </a:ext>
            </a:extLst>
          </p:cNvPr>
          <p:cNvSpPr/>
          <p:nvPr/>
        </p:nvSpPr>
        <p:spPr>
          <a:xfrm>
            <a:off x="8503920" y="4477005"/>
            <a:ext cx="1603273" cy="103606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0650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36BA3-AB27-4E04-B323-607CFD89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4C508-D5C2-4B80-AFFB-1B7FA343991F}"/>
              </a:ext>
            </a:extLst>
          </p:cNvPr>
          <p:cNvSpPr txBox="1"/>
          <p:nvPr/>
        </p:nvSpPr>
        <p:spPr>
          <a:xfrm>
            <a:off x="70931" y="1196610"/>
            <a:ext cx="3978556" cy="292387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300" b="1" i="1" dirty="0" err="1">
                <a:solidFill>
                  <a:schemeClr val="bg1"/>
                </a:solidFill>
              </a:rPr>
              <a:t>Ознайомімося</a:t>
            </a:r>
            <a:r>
              <a:rPr lang="uk-UA" sz="2300" b="1" i="1" dirty="0">
                <a:solidFill>
                  <a:schemeClr val="bg1"/>
                </a:solidFill>
              </a:rPr>
              <a:t> з роботою з кадрами докладніше. Угорі панелі </a:t>
            </a:r>
            <a:r>
              <a:rPr lang="uk-UA" sz="2300" b="1" i="1" dirty="0">
                <a:solidFill>
                  <a:srgbClr val="FFFF00"/>
                </a:solidFill>
              </a:rPr>
              <a:t>Розкадрування</a:t>
            </a:r>
            <a:r>
              <a:rPr lang="uk-UA" sz="2300" b="1" i="1" dirty="0">
                <a:solidFill>
                  <a:schemeClr val="bg1"/>
                </a:solidFill>
              </a:rPr>
              <a:t> розміщені кнопки для виконання операцій над кадрами.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CC060-90BD-4265-8C36-8661286695C0}"/>
              </a:ext>
            </a:extLst>
          </p:cNvPr>
          <p:cNvSpPr txBox="1"/>
          <p:nvPr/>
        </p:nvSpPr>
        <p:spPr>
          <a:xfrm>
            <a:off x="70931" y="424265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Додати кадр </a:t>
            </a:r>
            <a:r>
              <a:rPr lang="uk-UA" sz="2400" b="1" i="1" dirty="0">
                <a:solidFill>
                  <a:schemeClr val="bg1"/>
                </a:solidFill>
              </a:rPr>
              <a:t>– Додає порожній кадр після поточного; наступні кадри зсуваються донизу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DD3C87-F4BD-4BD4-9F94-019201333364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A5445F47-4393-4930-83BD-257CA3E058F5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19E814D-9C26-4B2E-B165-2B44422AE555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C16AD0-2AED-4ED9-BA09-7B4378AC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DF4E9651-AEAA-40FB-87A1-C401CB9C2822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C691A01F-6C47-4034-BBA0-433CFCD4111D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 flipV="1">
            <a:off x="4049487" y="3974046"/>
            <a:ext cx="2256310" cy="1238099"/>
          </a:xfrm>
          <a:prstGeom prst="bentConnector3">
            <a:avLst>
              <a:gd name="adj1" fmla="val 970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3331323-2458-4CD6-BA63-1545FDF4783C}"/>
              </a:ext>
            </a:extLst>
          </p:cNvPr>
          <p:cNvSpPr/>
          <p:nvPr/>
        </p:nvSpPr>
        <p:spPr>
          <a:xfrm>
            <a:off x="6305797" y="3791383"/>
            <a:ext cx="262643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8040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36BA3-AB27-4E04-B323-607CFD89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CC060-90BD-4265-8C36-8661286695C0}"/>
              </a:ext>
            </a:extLst>
          </p:cNvPr>
          <p:cNvSpPr txBox="1"/>
          <p:nvPr/>
        </p:nvSpPr>
        <p:spPr>
          <a:xfrm>
            <a:off x="70931" y="1196610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Дублювати кадр </a:t>
            </a:r>
            <a:r>
              <a:rPr lang="uk-UA" sz="2400" b="1" i="1" dirty="0">
                <a:solidFill>
                  <a:schemeClr val="bg1"/>
                </a:solidFill>
              </a:rPr>
              <a:t>– Додає після поточного кадру його копію; наступні кадри зсуваються донизу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DD3C87-F4BD-4BD4-9F94-019201333364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A5445F47-4393-4930-83BD-257CA3E058F5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19E814D-9C26-4B2E-B165-2B44422AE555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C16AD0-2AED-4ED9-BA09-7B4378AC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DF4E9651-AEAA-40FB-87A1-C401CB9C2822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C691A01F-6C47-4034-BBA0-433CFCD4111D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>
            <a:off x="4049487" y="2350773"/>
            <a:ext cx="2518954" cy="1623275"/>
          </a:xfrm>
          <a:prstGeom prst="bentConnector3">
            <a:avLst>
              <a:gd name="adj1" fmla="val 9605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3331323-2458-4CD6-BA63-1545FDF4783C}"/>
              </a:ext>
            </a:extLst>
          </p:cNvPr>
          <p:cNvSpPr/>
          <p:nvPr/>
        </p:nvSpPr>
        <p:spPr>
          <a:xfrm>
            <a:off x="6568441" y="3791383"/>
            <a:ext cx="322579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6D65A-B4CF-4993-B9DB-B312BF3613CB}"/>
              </a:ext>
            </a:extLst>
          </p:cNvPr>
          <p:cNvSpPr txBox="1"/>
          <p:nvPr/>
        </p:nvSpPr>
        <p:spPr>
          <a:xfrm>
            <a:off x="70931" y="3653453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Вилучити кадр </a:t>
            </a:r>
            <a:r>
              <a:rPr lang="uk-UA" sz="2400" b="1" i="1" dirty="0">
                <a:solidFill>
                  <a:schemeClr val="bg1"/>
                </a:solidFill>
              </a:rPr>
              <a:t>– Вилучає виділені кадри; наступні кадри зсуваються вгору</a:t>
            </a:r>
          </a:p>
        </p:txBody>
      </p: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3E491C95-7D5A-4053-AF8C-9E99DA214A3B}"/>
              </a:ext>
            </a:extLst>
          </p:cNvPr>
          <p:cNvCxnSpPr>
            <a:cxnSpLocks/>
            <a:stCxn id="21" idx="2"/>
            <a:endCxn id="19" idx="3"/>
          </p:cNvCxnSpPr>
          <p:nvPr/>
        </p:nvCxnSpPr>
        <p:spPr>
          <a:xfrm rot="5400000">
            <a:off x="5317780" y="2888418"/>
            <a:ext cx="466239" cy="3002823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3BF8EC-388D-4344-8B97-1588B3127FD2}"/>
              </a:ext>
            </a:extLst>
          </p:cNvPr>
          <p:cNvSpPr/>
          <p:nvPr/>
        </p:nvSpPr>
        <p:spPr>
          <a:xfrm>
            <a:off x="6891020" y="3791383"/>
            <a:ext cx="322579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63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36BA3-AB27-4E04-B323-607CFD89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CC060-90BD-4265-8C36-8661286695C0}"/>
              </a:ext>
            </a:extLst>
          </p:cNvPr>
          <p:cNvSpPr txBox="1"/>
          <p:nvPr/>
        </p:nvSpPr>
        <p:spPr>
          <a:xfrm>
            <a:off x="70931" y="1196610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Перемістити кадр назад/вперед</a:t>
            </a:r>
            <a:r>
              <a:rPr lang="uk-UA" sz="2400" b="1" i="1" dirty="0">
                <a:solidFill>
                  <a:schemeClr val="bg1"/>
                </a:solidFill>
              </a:rPr>
              <a:t> – Поточний кадр зміщується на одну позицію у вибраному напрямі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DD3C87-F4BD-4BD4-9F94-019201333364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A5445F47-4393-4930-83BD-257CA3E058F5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19E814D-9C26-4B2E-B165-2B44422AE555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C16AD0-2AED-4ED9-BA09-7B4378AC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DF4E9651-AEAA-40FB-87A1-C401CB9C2822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C691A01F-6C47-4034-BBA0-433CFCD4111D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>
            <a:off x="4049487" y="2350773"/>
            <a:ext cx="3273334" cy="1623275"/>
          </a:xfrm>
          <a:prstGeom prst="bentConnector3">
            <a:avLst>
              <a:gd name="adj1" fmla="val 9745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3331323-2458-4CD6-BA63-1545FDF4783C}"/>
              </a:ext>
            </a:extLst>
          </p:cNvPr>
          <p:cNvSpPr/>
          <p:nvPr/>
        </p:nvSpPr>
        <p:spPr>
          <a:xfrm>
            <a:off x="7322821" y="3791383"/>
            <a:ext cx="627380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6D65A-B4CF-4993-B9DB-B312BF3613CB}"/>
              </a:ext>
            </a:extLst>
          </p:cNvPr>
          <p:cNvSpPr txBox="1"/>
          <p:nvPr/>
        </p:nvSpPr>
        <p:spPr>
          <a:xfrm>
            <a:off x="70931" y="3653453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Розвернути вибрані кадри </a:t>
            </a:r>
            <a:r>
              <a:rPr lang="uk-UA" sz="2400" b="1" i="1" dirty="0">
                <a:solidFill>
                  <a:schemeClr val="bg1"/>
                </a:solidFill>
              </a:rPr>
              <a:t>– Вибрані кадри розвертаються у зворотному порядку</a:t>
            </a:r>
          </a:p>
        </p:txBody>
      </p: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3E491C95-7D5A-4053-AF8C-9E99DA214A3B}"/>
              </a:ext>
            </a:extLst>
          </p:cNvPr>
          <p:cNvCxnSpPr>
            <a:cxnSpLocks/>
            <a:stCxn id="21" idx="2"/>
            <a:endCxn id="19" idx="3"/>
          </p:cNvCxnSpPr>
          <p:nvPr/>
        </p:nvCxnSpPr>
        <p:spPr>
          <a:xfrm rot="5400000">
            <a:off x="5847370" y="2358828"/>
            <a:ext cx="466239" cy="4062003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3BF8EC-388D-4344-8B97-1588B3127FD2}"/>
              </a:ext>
            </a:extLst>
          </p:cNvPr>
          <p:cNvSpPr/>
          <p:nvPr/>
        </p:nvSpPr>
        <p:spPr>
          <a:xfrm>
            <a:off x="7950200" y="3791383"/>
            <a:ext cx="322579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121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Покадрова</a:t>
            </a:r>
            <a:r>
              <a:rPr lang="uk-UA" dirty="0"/>
              <a:t> анімація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76F45-BE53-4078-87B6-0A43F2751A0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Анімаційні фільми протягом десятиліть створювали шляхом малювання кадрів вручну. Нині в цій непростій справі допомагає комп’ютер.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3358C-FE44-4043-93D7-B16C1CA48A49}"/>
              </a:ext>
            </a:extLst>
          </p:cNvPr>
          <p:cNvSpPr txBox="1"/>
          <p:nvPr/>
        </p:nvSpPr>
        <p:spPr>
          <a:xfrm>
            <a:off x="1403647" y="2730586"/>
            <a:ext cx="4584197" cy="37193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3600" b="1" i="1" kern="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000" dirty="0" err="1"/>
              <a:t>Покадрова</a:t>
            </a:r>
            <a:r>
              <a:rPr lang="uk-UA" sz="3000" dirty="0"/>
              <a:t> анімація </a:t>
            </a:r>
            <a:r>
              <a:rPr lang="uk-UA" sz="3000" dirty="0">
                <a:solidFill>
                  <a:schemeClr val="bg1"/>
                </a:solidFill>
              </a:rPr>
              <a:t>– спосіб створення анімації, за якого здійснюється </a:t>
            </a:r>
            <a:r>
              <a:rPr lang="uk-UA" sz="3000" dirty="0" err="1">
                <a:solidFill>
                  <a:schemeClr val="bg1"/>
                </a:solidFill>
              </a:rPr>
              <a:t>покадрове</a:t>
            </a:r>
            <a:r>
              <a:rPr lang="uk-UA" sz="3000" dirty="0">
                <a:solidFill>
                  <a:schemeClr val="bg1"/>
                </a:solidFill>
              </a:rPr>
              <a:t> промальовування.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39AADF-C793-4ADD-8092-EB423C42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730585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43535B-F988-4F7F-88E8-55D0DB883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9355" r="681" b="17450"/>
          <a:stretch/>
        </p:blipFill>
        <p:spPr>
          <a:xfrm>
            <a:off x="6299913" y="2730586"/>
            <a:ext cx="5763243" cy="37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36BA3-AB27-4E04-B323-607CFD89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CC060-90BD-4265-8C36-8661286695C0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Скопіювати кадр </a:t>
            </a:r>
            <a:r>
              <a:rPr lang="uk-UA" sz="2400" b="1" i="1" dirty="0">
                <a:solidFill>
                  <a:schemeClr val="bg1"/>
                </a:solidFill>
              </a:rPr>
              <a:t>– Діє як і в інших застосунках: вміщує в буфер обміну копії виділених кадрів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DD3C87-F4BD-4BD4-9F94-019201333364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A5445F47-4393-4930-83BD-257CA3E058F5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19E814D-9C26-4B2E-B165-2B44422AE555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C16AD0-2AED-4ED9-BA09-7B4378AC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DF4E9651-AEAA-40FB-87A1-C401CB9C2822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C691A01F-6C47-4034-BBA0-433CFCD4111D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>
            <a:off x="4049487" y="2166107"/>
            <a:ext cx="4340134" cy="1807941"/>
          </a:xfrm>
          <a:prstGeom prst="bentConnector3">
            <a:avLst>
              <a:gd name="adj1" fmla="val 9802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3331323-2458-4CD6-BA63-1545FDF4783C}"/>
              </a:ext>
            </a:extLst>
          </p:cNvPr>
          <p:cNvSpPr/>
          <p:nvPr/>
        </p:nvSpPr>
        <p:spPr>
          <a:xfrm>
            <a:off x="8389621" y="3791383"/>
            <a:ext cx="322580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6D65A-B4CF-4993-B9DB-B312BF3613CB}"/>
              </a:ext>
            </a:extLst>
          </p:cNvPr>
          <p:cNvSpPr txBox="1"/>
          <p:nvPr/>
        </p:nvSpPr>
        <p:spPr>
          <a:xfrm>
            <a:off x="70931" y="3279825"/>
            <a:ext cx="3978556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Вставити кадр </a:t>
            </a:r>
            <a:r>
              <a:rPr lang="uk-UA" sz="2400" b="1" i="1" dirty="0">
                <a:solidFill>
                  <a:schemeClr val="bg1"/>
                </a:solidFill>
              </a:rPr>
              <a:t>– Поточний кадр зсувається донизу, над ним вставляються кадри з буферу обміну</a:t>
            </a:r>
          </a:p>
        </p:txBody>
      </p: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3E491C95-7D5A-4053-AF8C-9E99DA214A3B}"/>
              </a:ext>
            </a:extLst>
          </p:cNvPr>
          <p:cNvCxnSpPr>
            <a:cxnSpLocks/>
            <a:stCxn id="21" idx="2"/>
            <a:endCxn id="19" idx="3"/>
          </p:cNvCxnSpPr>
          <p:nvPr/>
        </p:nvCxnSpPr>
        <p:spPr>
          <a:xfrm rot="5400000">
            <a:off x="6322851" y="1883347"/>
            <a:ext cx="277277" cy="4824003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3BF8EC-388D-4344-8B97-1588B3127FD2}"/>
              </a:ext>
            </a:extLst>
          </p:cNvPr>
          <p:cNvSpPr/>
          <p:nvPr/>
        </p:nvSpPr>
        <p:spPr>
          <a:xfrm>
            <a:off x="8712200" y="3791383"/>
            <a:ext cx="322579" cy="3653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1728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E0348-6B91-4CAE-BC5B-B93C2580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10" cy="518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7535D-8C73-4759-BBBC-997BC82A7FF6}"/>
              </a:ext>
            </a:extLst>
          </p:cNvPr>
          <p:cNvSpPr txBox="1"/>
          <p:nvPr/>
        </p:nvSpPr>
        <p:spPr>
          <a:xfrm>
            <a:off x="70931" y="1196610"/>
            <a:ext cx="3978556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Створимо анімацію появи рукописного напису.</a:t>
            </a:r>
          </a:p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Спочатку побудуємо кадр, на якому напис видно цілком, а потім почергово дублюватимемо кадри і вилучатимемо на кадрі з меншим номером частину напису.</a:t>
            </a:r>
          </a:p>
        </p:txBody>
      </p:sp>
    </p:spTree>
    <p:extLst>
      <p:ext uri="{BB962C8B-B14F-4D97-AF65-F5344CB8AC3E}">
        <p14:creationId xmlns:p14="http://schemas.microsoft.com/office/powerpoint/2010/main" val="26617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A3E37A-5897-40BB-B17D-8DEB4F78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7535D-8C73-4759-BBBC-997BC82A7FF6}"/>
              </a:ext>
            </a:extLst>
          </p:cNvPr>
          <p:cNvSpPr txBox="1"/>
          <p:nvPr/>
        </p:nvSpPr>
        <p:spPr>
          <a:xfrm>
            <a:off x="70931" y="1196610"/>
            <a:ext cx="397855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Для цього виконаємо такі дії: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752E6-A748-47CD-9DF4-578E16B72BD7}"/>
              </a:ext>
            </a:extLst>
          </p:cNvPr>
          <p:cNvSpPr txBox="1"/>
          <p:nvPr/>
        </p:nvSpPr>
        <p:spPr>
          <a:xfrm>
            <a:off x="70163" y="2133050"/>
            <a:ext cx="3978556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b="1" i="1" dirty="0">
                <a:solidFill>
                  <a:schemeClr val="bg1"/>
                </a:solidFill>
              </a:rPr>
              <a:t>зробимо в </a:t>
            </a:r>
            <a:r>
              <a:rPr lang="uk-UA" sz="2400" b="1" i="1" dirty="0" err="1">
                <a:solidFill>
                  <a:srgbClr val="FFFF00"/>
                </a:solidFill>
              </a:rPr>
              <a:t>покадровому</a:t>
            </a:r>
            <a:r>
              <a:rPr lang="uk-UA" sz="2400" b="1" i="1" dirty="0">
                <a:solidFill>
                  <a:srgbClr val="FFFF00"/>
                </a:solidFill>
              </a:rPr>
              <a:t> режимі </a:t>
            </a:r>
            <a:r>
              <a:rPr lang="uk-UA" sz="2400" b="1" i="1" dirty="0">
                <a:solidFill>
                  <a:schemeClr val="bg1"/>
                </a:solidFill>
              </a:rPr>
              <a:t>напис</a:t>
            </a:r>
          </a:p>
        </p:txBody>
      </p:sp>
    </p:spTree>
    <p:extLst>
      <p:ext uri="{BB962C8B-B14F-4D97-AF65-F5344CB8AC3E}">
        <p14:creationId xmlns:p14="http://schemas.microsoft.com/office/powerpoint/2010/main" val="26079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A3E37A-5897-40BB-B17D-8DEB4F78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7535D-8C73-4759-BBBC-997BC82A7FF6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752E6-A748-47CD-9DF4-578E16B72BD7}"/>
              </a:ext>
            </a:extLst>
          </p:cNvPr>
          <p:cNvSpPr txBox="1"/>
          <p:nvPr/>
        </p:nvSpPr>
        <p:spPr>
          <a:xfrm>
            <a:off x="70163" y="1779089"/>
            <a:ext cx="3978556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400" b="1" i="1" dirty="0">
                <a:solidFill>
                  <a:schemeClr val="bg1"/>
                </a:solidFill>
              </a:rPr>
              <a:t>продублюємо кадр, перейдемо на його примірник із меншим номером і вилучимо останній вузол в останній літері;</a:t>
            </a:r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DBBD419B-D42A-4141-849E-5D804D39C697}"/>
              </a:ext>
            </a:extLst>
          </p:cNvPr>
          <p:cNvCxnSpPr>
            <a:cxnSpLocks/>
            <a:stCxn id="12" idx="2"/>
            <a:endCxn id="7" idx="2"/>
          </p:cNvCxnSpPr>
          <p:nvPr/>
        </p:nvCxnSpPr>
        <p:spPr>
          <a:xfrm rot="5400000">
            <a:off x="5184189" y="1462493"/>
            <a:ext cx="238837" cy="6488331"/>
          </a:xfrm>
          <a:prstGeom prst="bentConnector3">
            <a:avLst>
              <a:gd name="adj1" fmla="val 19571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D59ACA7-B56A-4ECC-A582-74C96D7502D6}"/>
              </a:ext>
            </a:extLst>
          </p:cNvPr>
          <p:cNvSpPr/>
          <p:nvPr/>
        </p:nvSpPr>
        <p:spPr>
          <a:xfrm>
            <a:off x="8389693" y="4377690"/>
            <a:ext cx="316157" cy="20955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943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A3E37A-5897-40BB-B17D-8DEB4F78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7535D-8C73-4759-BBBC-997BC82A7FF6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752E6-A748-47CD-9DF4-578E16B72BD7}"/>
              </a:ext>
            </a:extLst>
          </p:cNvPr>
          <p:cNvSpPr txBox="1"/>
          <p:nvPr/>
        </p:nvSpPr>
        <p:spPr>
          <a:xfrm>
            <a:off x="70163" y="1779089"/>
            <a:ext cx="3978556" cy="415498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uk-UA" sz="2400" b="1" i="1" dirty="0">
                <a:solidFill>
                  <a:schemeClr val="bg1"/>
                </a:solidFill>
              </a:rPr>
              <a:t>повторимо дублювання і вилучення останнього вузла до досягнення початку напису — тепер при перегляді анімації напис з’являтиметься від початку до кінця.</a:t>
            </a:r>
          </a:p>
        </p:txBody>
      </p:sp>
    </p:spTree>
    <p:extLst>
      <p:ext uri="{BB962C8B-B14F-4D97-AF65-F5344CB8AC3E}">
        <p14:creationId xmlns:p14="http://schemas.microsoft.com/office/powerpoint/2010/main" val="2726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180EF4-255E-42CB-8931-31B65A99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3A9D2-EFC1-4E6F-AC24-C6DA5D7DBF0B}"/>
              </a:ext>
            </a:extLst>
          </p:cNvPr>
          <p:cNvSpPr txBox="1"/>
          <p:nvPr/>
        </p:nvSpPr>
        <p:spPr>
          <a:xfrm>
            <a:off x="70931" y="1196610"/>
            <a:ext cx="3978556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300" b="1" i="1" dirty="0">
                <a:solidFill>
                  <a:schemeClr val="bg1"/>
                </a:solidFill>
              </a:rPr>
              <a:t>Щоб після побудови напис протягом деякого часу залишався на екрані, </a:t>
            </a:r>
            <a:r>
              <a:rPr lang="uk-UA" sz="2300" b="1" i="1" dirty="0" err="1">
                <a:solidFill>
                  <a:schemeClr val="bg1"/>
                </a:solidFill>
              </a:rPr>
              <a:t>потібно</a:t>
            </a:r>
            <a:r>
              <a:rPr lang="uk-UA" sz="23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07018-4A60-48BF-A068-EF842E09033F}"/>
              </a:ext>
            </a:extLst>
          </p:cNvPr>
          <p:cNvSpPr txBox="1"/>
          <p:nvPr/>
        </p:nvSpPr>
        <p:spPr>
          <a:xfrm>
            <a:off x="70163" y="3145776"/>
            <a:ext cx="397855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300" b="1" i="1" dirty="0">
                <a:solidFill>
                  <a:schemeClr val="bg1"/>
                </a:solidFill>
              </a:rPr>
              <a:t>перейти на останній кадр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C2E24-9D34-4A1C-8F12-7E8181147FAB}"/>
              </a:ext>
            </a:extLst>
          </p:cNvPr>
          <p:cNvSpPr txBox="1"/>
          <p:nvPr/>
        </p:nvSpPr>
        <p:spPr>
          <a:xfrm>
            <a:off x="70163" y="4085270"/>
            <a:ext cx="397855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300" b="1" i="1" dirty="0">
                <a:solidFill>
                  <a:schemeClr val="bg1"/>
                </a:solidFill>
              </a:rPr>
              <a:t>виділити напис і скопіювати його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E94ED5-0F13-4033-B5B1-2BF30D884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64B9B-571E-4165-B5EA-316D7C107E27}"/>
              </a:ext>
            </a:extLst>
          </p:cNvPr>
          <p:cNvSpPr txBox="1"/>
          <p:nvPr/>
        </p:nvSpPr>
        <p:spPr>
          <a:xfrm>
            <a:off x="70162" y="5024764"/>
            <a:ext cx="4796805" cy="15081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uk-UA" sz="2300" b="1" i="1" dirty="0">
                <a:solidFill>
                  <a:schemeClr val="bg1"/>
                </a:solidFill>
              </a:rPr>
              <a:t>викликати контекстне меню і вибрати команду </a:t>
            </a:r>
            <a:r>
              <a:rPr lang="uk-UA" sz="2300" b="1" i="1" dirty="0">
                <a:solidFill>
                  <a:srgbClr val="FFFF00"/>
                </a:solidFill>
              </a:rPr>
              <a:t>Вставити на... </a:t>
            </a:r>
            <a:r>
              <a:rPr lang="uk-UA" sz="2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300" b="1" i="1" dirty="0">
                <a:solidFill>
                  <a:schemeClr val="bg1"/>
                </a:solidFill>
              </a:rPr>
              <a:t> </a:t>
            </a:r>
            <a:r>
              <a:rPr lang="uk-UA" sz="2300" b="1" i="1" dirty="0">
                <a:solidFill>
                  <a:srgbClr val="FFFF00"/>
                </a:solidFill>
              </a:rPr>
              <a:t>наступні 50 кадрів</a:t>
            </a:r>
          </a:p>
        </p:txBody>
      </p: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3D23F6E0-7D42-49B5-8CDF-6FB5003DE721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rot="10800000" flipV="1">
            <a:off x="4866967" y="4626455"/>
            <a:ext cx="982316" cy="115236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72C8D2F-6447-4FAD-B1A4-857CA67A0A2C}"/>
              </a:ext>
            </a:extLst>
          </p:cNvPr>
          <p:cNvSpPr/>
          <p:nvPr/>
        </p:nvSpPr>
        <p:spPr>
          <a:xfrm>
            <a:off x="5849283" y="4525971"/>
            <a:ext cx="1920577" cy="20096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9" name="Сполучна лінія: уступом 18">
            <a:extLst>
              <a:ext uri="{FF2B5EF4-FFF2-40B4-BE49-F238E27FC236}">
                <a16:creationId xmlns:a16="http://schemas.microsoft.com/office/drawing/2014/main" id="{13AE30F1-7AF6-4867-85F8-CAB22240E202}"/>
              </a:ext>
            </a:extLst>
          </p:cNvPr>
          <p:cNvCxnSpPr>
            <a:cxnSpLocks/>
            <a:stCxn id="20" idx="1"/>
            <a:endCxn id="14" idx="3"/>
          </p:cNvCxnSpPr>
          <p:nvPr/>
        </p:nvCxnSpPr>
        <p:spPr>
          <a:xfrm rot="10800000">
            <a:off x="7769861" y="4626456"/>
            <a:ext cx="107315" cy="52593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9A1931D5-EC6C-4BE3-8EBA-A8788F8E283B}"/>
              </a:ext>
            </a:extLst>
          </p:cNvPr>
          <p:cNvSpPr/>
          <p:nvPr/>
        </p:nvSpPr>
        <p:spPr>
          <a:xfrm>
            <a:off x="7877175" y="5051909"/>
            <a:ext cx="1195548" cy="20096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842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кадрами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FB16D-6EEB-47F4-AA0C-2FCF51299789}"/>
              </a:ext>
            </a:extLst>
          </p:cNvPr>
          <p:cNvSpPr txBox="1"/>
          <p:nvPr/>
        </p:nvSpPr>
        <p:spPr>
          <a:xfrm>
            <a:off x="70931" y="1196610"/>
            <a:ext cx="3978556" cy="433965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300" b="1" i="1" dirty="0">
                <a:solidFill>
                  <a:schemeClr val="bg1"/>
                </a:solidFill>
              </a:rPr>
              <a:t>Щоб на наступних кадрах напис був розташований на тому самому місці, перед його копіюванням слід на панелі параметрів інструмента </a:t>
            </a:r>
            <a:r>
              <a:rPr lang="uk-UA" sz="2300" b="1" i="1" dirty="0">
                <a:solidFill>
                  <a:srgbClr val="FFFF00"/>
                </a:solidFill>
              </a:rPr>
              <a:t>Вибір об'єкта</a:t>
            </a:r>
            <a:r>
              <a:rPr lang="uk-UA" sz="2300" b="1" i="1" dirty="0">
                <a:solidFill>
                  <a:schemeClr val="bg1"/>
                </a:solidFill>
              </a:rPr>
              <a:t> зняти прапорець </a:t>
            </a:r>
            <a:r>
              <a:rPr lang="uk-UA" sz="2300" b="1" i="1" dirty="0">
                <a:solidFill>
                  <a:srgbClr val="FFFF00"/>
                </a:solidFill>
              </a:rPr>
              <a:t>Вставляти об'єкти на місце вказівника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9A88E-5236-4A69-B05E-17A9757E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</p:spPr>
      </p:pic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0CFF4E8E-B11D-42AF-817A-D8AF1560E5CC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rot="10800000" flipV="1">
            <a:off x="4049487" y="3107639"/>
            <a:ext cx="452098" cy="25879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1B53803-4E5F-4D65-B64E-92CB1ABEE12B}"/>
              </a:ext>
            </a:extLst>
          </p:cNvPr>
          <p:cNvSpPr/>
          <p:nvPr/>
        </p:nvSpPr>
        <p:spPr>
          <a:xfrm>
            <a:off x="4501585" y="3002177"/>
            <a:ext cx="283775" cy="21092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8733CBBC-226B-418B-BE4C-273B5310706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rot="10800000">
            <a:off x="4785361" y="3107640"/>
            <a:ext cx="4530201" cy="1563283"/>
          </a:xfrm>
          <a:prstGeom prst="bentConnector3">
            <a:avLst>
              <a:gd name="adj1" fmla="val 9015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7379634-4645-4ECF-A142-08806251E7C6}"/>
              </a:ext>
            </a:extLst>
          </p:cNvPr>
          <p:cNvSpPr/>
          <p:nvPr/>
        </p:nvSpPr>
        <p:spPr>
          <a:xfrm>
            <a:off x="9315561" y="4556483"/>
            <a:ext cx="378984" cy="22887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371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CE8F4B-66C3-4BA8-877A-78413F0A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95" y="1196610"/>
            <a:ext cx="7908310" cy="52000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513BB-45CD-42C2-BD6C-E881F44BB251}"/>
              </a:ext>
            </a:extLst>
          </p:cNvPr>
          <p:cNvSpPr txBox="1"/>
          <p:nvPr/>
        </p:nvSpPr>
        <p:spPr>
          <a:xfrm>
            <a:off x="70931" y="1196610"/>
            <a:ext cx="3978556" cy="415498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Як ви вже знаєте, до проекту </a:t>
            </a:r>
            <a:r>
              <a:rPr lang="en-US" sz="2400" b="1" i="1" dirty="0" err="1">
                <a:solidFill>
                  <a:srgbClr val="FFFF00"/>
                </a:solidFill>
              </a:rPr>
              <a:t>TupiTube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можна імпортувати звукові файли (меню </a:t>
            </a:r>
            <a:r>
              <a:rPr lang="uk-UA" sz="2400" b="1" i="1" dirty="0">
                <a:solidFill>
                  <a:srgbClr val="FFFF00"/>
                </a:solidFill>
              </a:rPr>
              <a:t>Імпорт</a:t>
            </a:r>
            <a:r>
              <a:rPr lang="uk-UA" sz="2400" b="1" i="1" dirty="0">
                <a:solidFill>
                  <a:schemeClr val="bg1"/>
                </a:solidFill>
              </a:rPr>
              <a:t> — </a:t>
            </a:r>
            <a:r>
              <a:rPr lang="uk-UA" sz="2400" b="1" i="1" dirty="0">
                <a:solidFill>
                  <a:srgbClr val="FFFF00"/>
                </a:solidFill>
              </a:rPr>
              <a:t>Звуковий файл</a:t>
            </a:r>
            <a:r>
              <a:rPr lang="uk-UA" sz="2400" b="1" i="1" dirty="0">
                <a:solidFill>
                  <a:schemeClr val="bg1"/>
                </a:solidFill>
              </a:rPr>
              <a:t>). Після цього звук із файлу почне відтворюватися з кадру, на якому його додано.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0A0621-51C1-4D9E-8ABD-2D24F6E3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96" y="1196610"/>
            <a:ext cx="7908309" cy="5200069"/>
          </a:xfrm>
          <a:prstGeom prst="rect">
            <a:avLst/>
          </a:prstGeom>
        </p:spPr>
      </p:pic>
      <p:cxnSp>
        <p:nvCxnSpPr>
          <p:cNvPr id="10" name="Сполучна лінія: уступом 9">
            <a:extLst>
              <a:ext uri="{FF2B5EF4-FFF2-40B4-BE49-F238E27FC236}">
                <a16:creationId xmlns:a16="http://schemas.microsoft.com/office/drawing/2014/main" id="{E506A012-79DA-46E8-805A-AA3A30C0745F}"/>
              </a:ext>
            </a:extLst>
          </p:cNvPr>
          <p:cNvCxnSpPr>
            <a:cxnSpLocks/>
            <a:stCxn id="11" idx="1"/>
            <a:endCxn id="6" idx="3"/>
          </p:cNvCxnSpPr>
          <p:nvPr/>
        </p:nvCxnSpPr>
        <p:spPr>
          <a:xfrm rot="10800000" flipV="1">
            <a:off x="4049487" y="1506884"/>
            <a:ext cx="852274" cy="1767217"/>
          </a:xfrm>
          <a:prstGeom prst="bentConnector3">
            <a:avLst>
              <a:gd name="adj1" fmla="val 9153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4EB15C2-F522-40E6-80A1-3FD78A26671C}"/>
              </a:ext>
            </a:extLst>
          </p:cNvPr>
          <p:cNvSpPr/>
          <p:nvPr/>
        </p:nvSpPr>
        <p:spPr>
          <a:xfrm>
            <a:off x="4901761" y="1416110"/>
            <a:ext cx="386519" cy="18155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03BFE0A0-649C-40D0-BCD0-E7F4C1BCF1E9}"/>
              </a:ext>
            </a:extLst>
          </p:cNvPr>
          <p:cNvCxnSpPr>
            <a:cxnSpLocks/>
            <a:stCxn id="14" idx="1"/>
            <a:endCxn id="11" idx="1"/>
          </p:cNvCxnSpPr>
          <p:nvPr/>
        </p:nvCxnSpPr>
        <p:spPr>
          <a:xfrm rot="10800000">
            <a:off x="4901762" y="1506886"/>
            <a:ext cx="13483" cy="856711"/>
          </a:xfrm>
          <a:prstGeom prst="bentConnector3">
            <a:avLst>
              <a:gd name="adj1" fmla="val 179546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54575-F3A7-4ADB-9D1C-4A6C43C5FE47}"/>
              </a:ext>
            </a:extLst>
          </p:cNvPr>
          <p:cNvSpPr/>
          <p:nvPr/>
        </p:nvSpPr>
        <p:spPr>
          <a:xfrm>
            <a:off x="4915244" y="2272821"/>
            <a:ext cx="2897796" cy="18155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26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8D2E3-E952-40EE-A8CE-1AFD7590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16E2F-E2F6-40E6-888E-E7FAE8F15AB1}"/>
              </a:ext>
            </a:extLst>
          </p:cNvPr>
          <p:cNvSpPr txBox="1"/>
          <p:nvPr/>
        </p:nvSpPr>
        <p:spPr>
          <a:xfrm>
            <a:off x="70931" y="1196610"/>
            <a:ext cx="3978556" cy="415498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Імпортовані звукові файли додаються в бібліотеку. Якщо в списку бібліотеки вибрати звуковий файл, то над списком з’явиться панель для налаштування параметрів цього звуку.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D5A444F0-46FB-42F8-9E1B-A03CFF9F216B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rot="10800000" flipV="1">
            <a:off x="4049487" y="2945990"/>
            <a:ext cx="439050" cy="328111"/>
          </a:xfrm>
          <a:prstGeom prst="bentConnector3">
            <a:avLst>
              <a:gd name="adj1" fmla="val 7687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A9F6908-8FDF-4923-A248-7FC8FA094AC5}"/>
              </a:ext>
            </a:extLst>
          </p:cNvPr>
          <p:cNvSpPr/>
          <p:nvPr/>
        </p:nvSpPr>
        <p:spPr>
          <a:xfrm>
            <a:off x="4488537" y="2005781"/>
            <a:ext cx="1394103" cy="188041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567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8D2E3-E952-40EE-A8CE-1AFD7590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16E2F-E2F6-40E6-888E-E7FAE8F15AB1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 </a:t>
            </a:r>
            <a:r>
              <a:rPr lang="uk-UA" sz="2400" b="1" i="1" dirty="0">
                <a:solidFill>
                  <a:srgbClr val="FFFF00"/>
                </a:solidFill>
              </a:rPr>
              <a:t>поле На кадрах </a:t>
            </a:r>
            <a:r>
              <a:rPr lang="uk-UA" sz="2400" b="1" i="1" dirty="0">
                <a:solidFill>
                  <a:schemeClr val="bg1"/>
                </a:solidFill>
              </a:rPr>
              <a:t>вводять номер кадру, на якому починається відтворення;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D5A444F0-46FB-42F8-9E1B-A03CFF9F216B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rot="10800000">
            <a:off x="4049487" y="2166106"/>
            <a:ext cx="439050" cy="824744"/>
          </a:xfrm>
          <a:prstGeom prst="bentConnector3">
            <a:avLst>
              <a:gd name="adj1" fmla="val 7690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A9F6908-8FDF-4923-A248-7FC8FA094AC5}"/>
              </a:ext>
            </a:extLst>
          </p:cNvPr>
          <p:cNvSpPr/>
          <p:nvPr/>
        </p:nvSpPr>
        <p:spPr>
          <a:xfrm>
            <a:off x="4488537" y="2552700"/>
            <a:ext cx="1394103" cy="87630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85224-BE55-4CBB-8A8D-CEA60680765B}"/>
              </a:ext>
            </a:extLst>
          </p:cNvPr>
          <p:cNvSpPr txBox="1"/>
          <p:nvPr/>
        </p:nvSpPr>
        <p:spPr>
          <a:xfrm>
            <a:off x="70929" y="3255239"/>
            <a:ext cx="3978556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кнопка </a:t>
            </a:r>
            <a:r>
              <a:rPr lang="uk-UA" sz="2400" b="1" i="1" dirty="0">
                <a:solidFill>
                  <a:srgbClr val="FFFF00"/>
                </a:solidFill>
              </a:rPr>
              <a:t>Відтворити</a:t>
            </a:r>
            <a:r>
              <a:rPr lang="uk-UA" sz="2400" b="1" i="1" dirty="0">
                <a:solidFill>
                  <a:schemeClr val="bg1"/>
                </a:solidFill>
              </a:rPr>
              <a:t> дозволяє прослухати вибраний файл; під час прослуховування вона змінюється на кнопку </a:t>
            </a:r>
            <a:r>
              <a:rPr lang="uk-UA" sz="2400" b="1" i="1" dirty="0">
                <a:solidFill>
                  <a:srgbClr val="FFFF00"/>
                </a:solidFill>
              </a:rPr>
              <a:t>Пауза</a:t>
            </a:r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EB7D9A7A-DB0C-4424-AF99-F7041590D934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rot="10800000" flipV="1">
            <a:off x="4049485" y="3752015"/>
            <a:ext cx="439052" cy="842052"/>
          </a:xfrm>
          <a:prstGeom prst="bentConnector3">
            <a:avLst>
              <a:gd name="adj1" fmla="val 7690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513FB09-A11E-49B9-89DF-72525D793E99}"/>
              </a:ext>
            </a:extLst>
          </p:cNvPr>
          <p:cNvSpPr/>
          <p:nvPr/>
        </p:nvSpPr>
        <p:spPr>
          <a:xfrm>
            <a:off x="4488537" y="3636880"/>
            <a:ext cx="521613" cy="2302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6887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76F45-BE53-4078-87B6-0A43F2751A0E}"/>
              </a:ext>
            </a:extLst>
          </p:cNvPr>
          <p:cNvSpPr txBox="1"/>
          <p:nvPr/>
        </p:nvSpPr>
        <p:spPr>
          <a:xfrm>
            <a:off x="72008" y="1196763"/>
            <a:ext cx="553237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За автоматичного створення анімації людина задає лише вигляд ключових кадрів, а проміжні кадри будує комп’ютер. У </a:t>
            </a:r>
            <a:r>
              <a:rPr lang="uk-UA" sz="2800" b="1" i="1" dirty="0" err="1">
                <a:solidFill>
                  <a:schemeClr val="bg1"/>
                </a:solidFill>
              </a:rPr>
              <a:t>покадровому</a:t>
            </a:r>
            <a:r>
              <a:rPr lang="uk-UA" sz="2800" b="1" i="1" dirty="0">
                <a:solidFill>
                  <a:schemeClr val="bg1"/>
                </a:solidFill>
              </a:rPr>
              <a:t> ж режимі художник має будувати новий кадр узгодженим із попереднім.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6233E-2DBF-4E98-9718-ED1344B44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9355" r="681" b="17450"/>
          <a:stretch/>
        </p:blipFill>
        <p:spPr>
          <a:xfrm>
            <a:off x="5808295" y="1196762"/>
            <a:ext cx="6311697" cy="40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8D2E3-E952-40EE-A8CE-1AFD7590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16E2F-E2F6-40E6-888E-E7FAE8F15AB1}"/>
              </a:ext>
            </a:extLst>
          </p:cNvPr>
          <p:cNvSpPr txBox="1"/>
          <p:nvPr/>
        </p:nvSpPr>
        <p:spPr>
          <a:xfrm>
            <a:off x="70931" y="1196610"/>
            <a:ext cx="3978556" cy="280076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>
                <a:solidFill>
                  <a:schemeClr val="bg1"/>
                </a:solidFill>
              </a:rPr>
              <a:t>кнопкою </a:t>
            </a:r>
            <a:r>
              <a:rPr lang="uk-UA" sz="2200" b="1" i="1" dirty="0">
                <a:solidFill>
                  <a:srgbClr val="FFFF00"/>
                </a:solidFill>
              </a:rPr>
              <a:t>Вимкнути звук</a:t>
            </a:r>
            <a:r>
              <a:rPr lang="uk-UA" sz="2200" b="1" i="1" dirty="0">
                <a:solidFill>
                  <a:schemeClr val="bg1"/>
                </a:solidFill>
              </a:rPr>
              <a:t> можна вимкнути відтворення вибраного звуку в анімації: вмикають звук повторним натисканням цієї кнопки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D5A444F0-46FB-42F8-9E1B-A03CFF9F216B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rot="10800000">
            <a:off x="4049487" y="2596995"/>
            <a:ext cx="1044482" cy="1155021"/>
          </a:xfrm>
          <a:prstGeom prst="bentConnector3">
            <a:avLst>
              <a:gd name="adj1" fmla="val 9236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A9F6908-8FDF-4923-A248-7FC8FA094AC5}"/>
              </a:ext>
            </a:extLst>
          </p:cNvPr>
          <p:cNvSpPr/>
          <p:nvPr/>
        </p:nvSpPr>
        <p:spPr>
          <a:xfrm>
            <a:off x="5093969" y="3636880"/>
            <a:ext cx="300991" cy="2302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85224-BE55-4CBB-8A8D-CEA60680765B}"/>
              </a:ext>
            </a:extLst>
          </p:cNvPr>
          <p:cNvSpPr txBox="1"/>
          <p:nvPr/>
        </p:nvSpPr>
        <p:spPr>
          <a:xfrm>
            <a:off x="70931" y="4129901"/>
            <a:ext cx="3978556" cy="212365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>
                <a:solidFill>
                  <a:schemeClr val="bg1"/>
                </a:solidFill>
              </a:rPr>
              <a:t>якщо встановити прапорець </a:t>
            </a:r>
            <a:r>
              <a:rPr lang="uk-UA" sz="2200" b="1" i="1" dirty="0">
                <a:solidFill>
                  <a:srgbClr val="FFFF00"/>
                </a:solidFill>
              </a:rPr>
              <a:t>Зациклити</a:t>
            </a:r>
            <a:r>
              <a:rPr lang="uk-UA" sz="2200" b="1" i="1" dirty="0">
                <a:solidFill>
                  <a:schemeClr val="bg1"/>
                </a:solidFill>
              </a:rPr>
              <a:t>, то звук під час прослуховування неперервно повторюватиметься</a:t>
            </a:r>
            <a:endParaRPr lang="uk-UA" sz="2200" b="1" i="1" dirty="0">
              <a:solidFill>
                <a:srgbClr val="FFFF00"/>
              </a:solidFill>
            </a:endParaRPr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EB7D9A7A-DB0C-4424-AF99-F7041590D934}"/>
              </a:ext>
            </a:extLst>
          </p:cNvPr>
          <p:cNvCxnSpPr>
            <a:cxnSpLocks/>
            <a:stCxn id="16" idx="2"/>
            <a:endCxn id="14" idx="3"/>
          </p:cNvCxnSpPr>
          <p:nvPr/>
        </p:nvCxnSpPr>
        <p:spPr>
          <a:xfrm rot="5400000">
            <a:off x="4147564" y="3769073"/>
            <a:ext cx="1324580" cy="1520734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513FB09-A11E-49B9-89DF-72525D793E99}"/>
              </a:ext>
            </a:extLst>
          </p:cNvPr>
          <p:cNvSpPr/>
          <p:nvPr/>
        </p:nvSpPr>
        <p:spPr>
          <a:xfrm>
            <a:off x="5394961" y="3636880"/>
            <a:ext cx="350520" cy="2302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9917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8FE25-3D6C-475C-A3BD-1C6A6EE3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8DD1B-41A3-4E99-B013-D1C32723E8EE}"/>
              </a:ext>
            </a:extLst>
          </p:cNvPr>
          <p:cNvSpPr txBox="1"/>
          <p:nvPr/>
        </p:nvSpPr>
        <p:spPr>
          <a:xfrm>
            <a:off x="70931" y="1196610"/>
            <a:ext cx="3978556" cy="37856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Якщо певний звук додано до анімації декілька разів, то й у списку бібліотеки він з’явиться стільки ж разів. Починаючи з другого примірника, в кінці назви буде додано порядковий номер.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CDC4FAD4-3738-4347-974A-7E96BE71DE09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>
            <a:off x="4049487" y="3089437"/>
            <a:ext cx="421218" cy="1297151"/>
          </a:xfrm>
          <a:prstGeom prst="bentConnector3">
            <a:avLst>
              <a:gd name="adj1" fmla="val 7801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67DB5AF-ACEC-414A-BF82-F2B887D7A58C}"/>
              </a:ext>
            </a:extLst>
          </p:cNvPr>
          <p:cNvSpPr/>
          <p:nvPr/>
        </p:nvSpPr>
        <p:spPr>
          <a:xfrm>
            <a:off x="4470705" y="4183394"/>
            <a:ext cx="1417015" cy="40638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0403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Звуковий супровід анімації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9E038-7A98-49BE-A088-BD2BE79A8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DC5BD-717B-4016-8CF0-14F301E31ED7}"/>
              </a:ext>
            </a:extLst>
          </p:cNvPr>
          <p:cNvSpPr txBox="1"/>
          <p:nvPr/>
        </p:nvSpPr>
        <p:spPr>
          <a:xfrm>
            <a:off x="70931" y="1196610"/>
            <a:ext cx="3978556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>
                <a:solidFill>
                  <a:schemeClr val="bg1"/>
                </a:solidFill>
              </a:rPr>
              <a:t>Додамо</a:t>
            </a:r>
            <a:r>
              <a:rPr lang="uk-UA" sz="2400" b="1" i="1" dirty="0">
                <a:solidFill>
                  <a:schemeClr val="bg1"/>
                </a:solidFill>
              </a:rPr>
              <a:t> звуки до проєкту «Грибний дощ»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D96E8-4E0F-45DE-897F-F4FD71477390}"/>
              </a:ext>
            </a:extLst>
          </p:cNvPr>
          <p:cNvSpPr txBox="1"/>
          <p:nvPr/>
        </p:nvSpPr>
        <p:spPr>
          <a:xfrm>
            <a:off x="70931" y="2514733"/>
            <a:ext cx="397855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Перегляньмо отримане відео</a:t>
            </a:r>
          </a:p>
        </p:txBody>
      </p:sp>
      <p:pic>
        <p:nvPicPr>
          <p:cNvPr id="3" name="Грибний дощ">
            <a:hlinkClick r:id="" action="ppaction://media"/>
            <a:extLst>
              <a:ext uri="{FF2B5EF4-FFF2-40B4-BE49-F238E27FC236}">
                <a16:creationId xmlns:a16="http://schemas.microsoft.com/office/drawing/2014/main" id="{76570F56-8E21-4EC2-A1D3-00CB0E7AB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95" y="1196610"/>
            <a:ext cx="7908309" cy="52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C8884-3FAA-477F-A0BB-F68916C2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95" y="1196610"/>
            <a:ext cx="7908310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AC5FD-39F2-49B7-AB00-E293ED94F42E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Приступімо до створення складніших анімацій, ніж ми робили раніше.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72310-510B-4373-90BB-48EE7911F930}"/>
              </a:ext>
            </a:extLst>
          </p:cNvPr>
          <p:cNvSpPr txBox="1"/>
          <p:nvPr/>
        </p:nvSpPr>
        <p:spPr>
          <a:xfrm>
            <a:off x="70931" y="3498197"/>
            <a:ext cx="3978556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Шари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C93E2F-FE3B-4E42-9D05-234DE24B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95" y="1196610"/>
            <a:ext cx="7908310" cy="52000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5559D9-A0CC-4600-B772-B8D808873D88}"/>
              </a:ext>
            </a:extLst>
          </p:cNvPr>
          <p:cNvSpPr txBox="1"/>
          <p:nvPr/>
        </p:nvSpPr>
        <p:spPr>
          <a:xfrm>
            <a:off x="70931" y="4088355"/>
            <a:ext cx="10066127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Подібно до того, як це робиться в графічних редакторах, об’єкти анімаційної сцени можуть розташовуватися на окремих шарах. Це, разом із відомими шарами растрового й векторного тла та растрового переднього плану, додає зручності в разі розроблення складних анімацій.</a:t>
            </a:r>
          </a:p>
        </p:txBody>
      </p:sp>
      <p:cxnSp>
        <p:nvCxnSpPr>
          <p:cNvPr id="17" name="Сполучна лінія: уступом 16">
            <a:extLst>
              <a:ext uri="{FF2B5EF4-FFF2-40B4-BE49-F238E27FC236}">
                <a16:creationId xmlns:a16="http://schemas.microsoft.com/office/drawing/2014/main" id="{8548D63B-5237-410D-9086-80743A6B7FFA}"/>
              </a:ext>
            </a:extLst>
          </p:cNvPr>
          <p:cNvCxnSpPr>
            <a:cxnSpLocks/>
            <a:stCxn id="18" idx="1"/>
            <a:endCxn id="14" idx="0"/>
          </p:cNvCxnSpPr>
          <p:nvPr/>
        </p:nvCxnSpPr>
        <p:spPr>
          <a:xfrm rot="10800000" flipH="1" flipV="1">
            <a:off x="4611771" y="2202529"/>
            <a:ext cx="492224" cy="1885826"/>
          </a:xfrm>
          <a:prstGeom prst="bentConnector4">
            <a:avLst>
              <a:gd name="adj1" fmla="val -46442"/>
              <a:gd name="adj2" fmla="val 5241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B1652F0-E4EF-472A-B8D7-40BA24212EE0}"/>
              </a:ext>
            </a:extLst>
          </p:cNvPr>
          <p:cNvSpPr/>
          <p:nvPr/>
        </p:nvSpPr>
        <p:spPr>
          <a:xfrm>
            <a:off x="4611771" y="2111437"/>
            <a:ext cx="1682349" cy="18218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1" name="Сполучна лінія: уступом 20">
            <a:extLst>
              <a:ext uri="{FF2B5EF4-FFF2-40B4-BE49-F238E27FC236}">
                <a16:creationId xmlns:a16="http://schemas.microsoft.com/office/drawing/2014/main" id="{BDA0CAFD-DED7-4A49-A78A-4974BD3E5F65}"/>
              </a:ext>
            </a:extLst>
          </p:cNvPr>
          <p:cNvCxnSpPr>
            <a:cxnSpLocks/>
            <a:stCxn id="22" idx="3"/>
            <a:endCxn id="18" idx="3"/>
          </p:cNvCxnSpPr>
          <p:nvPr/>
        </p:nvCxnSpPr>
        <p:spPr>
          <a:xfrm flipV="1">
            <a:off x="6294118" y="2202529"/>
            <a:ext cx="2" cy="380651"/>
          </a:xfrm>
          <a:prstGeom prst="bentConnector3">
            <a:avLst>
              <a:gd name="adj1" fmla="val 1143010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228241C-1740-4590-949F-6EA73C586D7E}"/>
              </a:ext>
            </a:extLst>
          </p:cNvPr>
          <p:cNvSpPr/>
          <p:nvPr/>
        </p:nvSpPr>
        <p:spPr>
          <a:xfrm>
            <a:off x="4611769" y="2293620"/>
            <a:ext cx="1682349" cy="57912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267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8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C8884-3FAA-477F-A0BB-F68916C2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95" y="1196610"/>
            <a:ext cx="7908310" cy="5200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D3B0B-B4B0-40E6-8AAF-13F2F65ECE72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Розгляньмо панель </a:t>
            </a:r>
            <a:r>
              <a:rPr lang="uk-UA" sz="2400" b="1" i="1" dirty="0">
                <a:solidFill>
                  <a:srgbClr val="FFFF00"/>
                </a:solidFill>
              </a:rPr>
              <a:t>Розкадрування</a:t>
            </a:r>
            <a:r>
              <a:rPr lang="uk-UA" sz="2400" b="1" i="1" dirty="0">
                <a:solidFill>
                  <a:schemeClr val="bg1"/>
                </a:solidFill>
              </a:rPr>
              <a:t>. Вгорі на ній розташовані кнопки керування шарами: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AF11D-466B-4C99-98D3-7F7AE1D73180}"/>
              </a:ext>
            </a:extLst>
          </p:cNvPr>
          <p:cNvSpPr txBox="1"/>
          <p:nvPr/>
        </p:nvSpPr>
        <p:spPr>
          <a:xfrm>
            <a:off x="70931" y="3273153"/>
            <a:ext cx="3978556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Вставити шар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E4A1AE3-E1B5-4B75-AD7C-EFF323303BCA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B679BE78-462A-464A-934F-EA97A742066A}"/>
              </a:ext>
            </a:extLst>
          </p:cNvPr>
          <p:cNvCxnSpPr>
            <a:cxnSpLocks/>
            <a:stCxn id="11" idx="1"/>
            <a:endCxn id="16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3AFDA667-FE0A-424A-9241-EBEF1FB8D55E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6D2CC6-6A18-4AFD-802F-9C8CDF89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D56EE820-D0FD-4421-9F00-FB240D9EE5BF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8" name="Сполучна лінія: уступом 17">
            <a:extLst>
              <a:ext uri="{FF2B5EF4-FFF2-40B4-BE49-F238E27FC236}">
                <a16:creationId xmlns:a16="http://schemas.microsoft.com/office/drawing/2014/main" id="{DB7B7AAE-5EEA-49AB-A801-DB4EBDFAA39A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 flipV="1">
            <a:off x="4049487" y="3401060"/>
            <a:ext cx="2896144" cy="10292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B52E41E-BA1A-47D0-8368-BAD75FD9F308}"/>
              </a:ext>
            </a:extLst>
          </p:cNvPr>
          <p:cNvSpPr/>
          <p:nvPr/>
        </p:nvSpPr>
        <p:spPr>
          <a:xfrm>
            <a:off x="6945631" y="3235960"/>
            <a:ext cx="327660" cy="33020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A38E3-BA70-4B90-AF86-FC7A22FEA23B}"/>
              </a:ext>
            </a:extLst>
          </p:cNvPr>
          <p:cNvSpPr txBox="1"/>
          <p:nvPr/>
        </p:nvSpPr>
        <p:spPr>
          <a:xfrm>
            <a:off x="70931" y="3865424"/>
            <a:ext cx="3978556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Вилучити шар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cxnSp>
        <p:nvCxnSpPr>
          <p:cNvPr id="23" name="Сполучна лінія: уступом 22">
            <a:extLst>
              <a:ext uri="{FF2B5EF4-FFF2-40B4-BE49-F238E27FC236}">
                <a16:creationId xmlns:a16="http://schemas.microsoft.com/office/drawing/2014/main" id="{FC93B4D3-C026-4256-AAA3-FA1D27A73971}"/>
              </a:ext>
            </a:extLst>
          </p:cNvPr>
          <p:cNvCxnSpPr>
            <a:cxnSpLocks/>
            <a:stCxn id="24" idx="2"/>
            <a:endCxn id="22" idx="3"/>
          </p:cNvCxnSpPr>
          <p:nvPr/>
        </p:nvCxnSpPr>
        <p:spPr>
          <a:xfrm rot="5400000">
            <a:off x="5477276" y="2137733"/>
            <a:ext cx="530735" cy="3386312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36D4AC2D-A0E9-43A2-925E-F0239BD2108A}"/>
              </a:ext>
            </a:extLst>
          </p:cNvPr>
          <p:cNvSpPr/>
          <p:nvPr/>
        </p:nvSpPr>
        <p:spPr>
          <a:xfrm>
            <a:off x="7271969" y="3235322"/>
            <a:ext cx="327660" cy="33020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853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2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D9F59-15D4-4735-8611-6463C8AB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80961-750D-4087-9843-213CDE70AADC}"/>
              </a:ext>
            </a:extLst>
          </p:cNvPr>
          <p:cNvSpPr txBox="1"/>
          <p:nvPr/>
        </p:nvSpPr>
        <p:spPr>
          <a:xfrm>
            <a:off x="70931" y="1196610"/>
            <a:ext cx="3978556" cy="415498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Якщо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Вставити шар</a:t>
            </a:r>
            <a:r>
              <a:rPr lang="uk-UA" sz="2400" b="1" i="1" dirty="0">
                <a:solidFill>
                  <a:schemeClr val="bg1"/>
                </a:solidFill>
              </a:rPr>
              <a:t>, то з’явиться ще один стовпець кадрів з автоматично створеною назвою вгорі (Шар 2). Щоб змінити назву шару, слід двічі клацнути на ній та відредагувати.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E1215703-F956-43EA-BC6B-793B81CB25CA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 flipV="1">
            <a:off x="4049487" y="2079286"/>
            <a:ext cx="6715668" cy="119481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2F88EAE-53C8-47E7-A75D-905CC3FCC6EC}"/>
              </a:ext>
            </a:extLst>
          </p:cNvPr>
          <p:cNvSpPr/>
          <p:nvPr/>
        </p:nvSpPr>
        <p:spPr>
          <a:xfrm>
            <a:off x="10765155" y="2009733"/>
            <a:ext cx="138597" cy="13910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4E83B0BB-DADC-4B0D-9A58-DACD6825B2C9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10604459" y="2381448"/>
            <a:ext cx="623060" cy="2597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6FBE56B-F0FD-41DE-AC8D-42308578CCEF}"/>
              </a:ext>
            </a:extLst>
          </p:cNvPr>
          <p:cNvSpPr/>
          <p:nvPr/>
        </p:nvSpPr>
        <p:spPr>
          <a:xfrm>
            <a:off x="10834453" y="2822856"/>
            <a:ext cx="422827" cy="64043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591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D9F59-15D4-4735-8611-6463C8AB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80961-750D-4087-9843-213CDE70AADC}"/>
              </a:ext>
            </a:extLst>
          </p:cNvPr>
          <p:cNvSpPr txBox="1"/>
          <p:nvPr/>
        </p:nvSpPr>
        <p:spPr>
          <a:xfrm>
            <a:off x="70931" y="1196610"/>
            <a:ext cx="3978556" cy="249299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Шари кадру вимальовуються зліва направо, тобто об’єкти </a:t>
            </a:r>
            <a:r>
              <a:rPr lang="uk-UA" sz="2600" b="1" i="1" dirty="0">
                <a:solidFill>
                  <a:srgbClr val="FFFF00"/>
                </a:solidFill>
              </a:rPr>
              <a:t>Шару 2</a:t>
            </a:r>
            <a:r>
              <a:rPr lang="uk-UA" sz="2600" b="1" i="1" dirty="0">
                <a:solidFill>
                  <a:schemeClr val="bg1"/>
                </a:solidFill>
              </a:rPr>
              <a:t> затулятимуть об’єкти </a:t>
            </a:r>
            <a:r>
              <a:rPr lang="uk-UA" sz="2600" b="1" i="1" dirty="0">
                <a:solidFill>
                  <a:srgbClr val="FFFF00"/>
                </a:solidFill>
              </a:rPr>
              <a:t>Шару 1</a:t>
            </a:r>
            <a:r>
              <a:rPr lang="uk-UA" sz="26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7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D9F59-15D4-4735-8611-6463C8AB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80961-750D-4087-9843-213CDE70AADC}"/>
              </a:ext>
            </a:extLst>
          </p:cNvPr>
          <p:cNvSpPr txBox="1"/>
          <p:nvPr/>
        </p:nvSpPr>
        <p:spPr>
          <a:xfrm>
            <a:off x="70931" y="1196610"/>
            <a:ext cx="3978556" cy="30469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 поле над списком шарів вводиться значення прозорості поточного шару:</a:t>
            </a:r>
          </a:p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0 – повна прозорість;</a:t>
            </a:r>
          </a:p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1 – повна непрозорість.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E1215703-F956-43EA-BC6B-793B81CB25CA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 flipV="1">
            <a:off x="4049487" y="2685098"/>
            <a:ext cx="6711858" cy="35006"/>
          </a:xfrm>
          <a:prstGeom prst="bentConnector3">
            <a:avLst>
              <a:gd name="adj1" fmla="val 9878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2F88EAE-53C8-47E7-A75D-905CC3FCC6EC}"/>
              </a:ext>
            </a:extLst>
          </p:cNvPr>
          <p:cNvSpPr/>
          <p:nvPr/>
        </p:nvSpPr>
        <p:spPr>
          <a:xfrm>
            <a:off x="10761345" y="2573655"/>
            <a:ext cx="531495" cy="22288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AA87B-8AAC-47B3-8776-C122F910A44D}"/>
              </a:ext>
            </a:extLst>
          </p:cNvPr>
          <p:cNvSpPr txBox="1"/>
          <p:nvPr/>
        </p:nvSpPr>
        <p:spPr>
          <a:xfrm>
            <a:off x="70931" y="4352478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Порядок шарів можна змінити, перетягнувши їхні заголовки ліворуч або праворуч.</a:t>
            </a:r>
          </a:p>
        </p:txBody>
      </p:sp>
    </p:spTree>
    <p:extLst>
      <p:ext uri="{BB962C8B-B14F-4D97-AF65-F5344CB8AC3E}">
        <p14:creationId xmlns:p14="http://schemas.microsoft.com/office/powerpoint/2010/main" val="34021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260D2-2EB7-4CBB-8332-58756EF8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FC66-894B-4B19-A5EA-405A10BCA00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Сцени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19976-FD30-4149-9CE0-24AA6C53FAAA}"/>
              </a:ext>
            </a:extLst>
          </p:cNvPr>
          <p:cNvSpPr txBox="1"/>
          <p:nvPr/>
        </p:nvSpPr>
        <p:spPr>
          <a:xfrm>
            <a:off x="70931" y="1776714"/>
            <a:ext cx="3978556" cy="449353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>
                <a:solidFill>
                  <a:schemeClr val="bg1"/>
                </a:solidFill>
              </a:rPr>
              <a:t>Анімаційний ролик або фільм може складатися з декількох сцен – окремих анімацій, які виводяться в певному порядку. Ви знаєте, що під час експортування анімації можна вибрати, які сцени і в якому порядку увійдуть до відеофайлу.</a:t>
            </a:r>
          </a:p>
        </p:txBody>
      </p:sp>
    </p:spTree>
    <p:extLst>
      <p:ext uri="{BB962C8B-B14F-4D97-AF65-F5344CB8AC3E}">
        <p14:creationId xmlns:p14="http://schemas.microsoft.com/office/powerpoint/2010/main" val="36975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349CA-44E3-4C31-80A6-7B077DC3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B54F8-F670-4E8E-B4DE-0A591CD64931}"/>
              </a:ext>
            </a:extLst>
          </p:cNvPr>
          <p:cNvSpPr txBox="1"/>
          <p:nvPr/>
        </p:nvSpPr>
        <p:spPr>
          <a:xfrm>
            <a:off x="70931" y="1196610"/>
            <a:ext cx="3978556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Якщо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Вставити сцену</a:t>
            </a:r>
            <a:r>
              <a:rPr lang="uk-UA" sz="2400" b="1" i="1" dirty="0">
                <a:solidFill>
                  <a:schemeClr val="bg1"/>
                </a:solidFill>
              </a:rPr>
              <a:t>, то на панелі </a:t>
            </a:r>
            <a:r>
              <a:rPr lang="uk-UA" sz="2400" b="1" i="1" dirty="0">
                <a:solidFill>
                  <a:srgbClr val="FFFF00"/>
                </a:solidFill>
              </a:rPr>
              <a:t>Розкадрування</a:t>
            </a:r>
            <a:r>
              <a:rPr lang="uk-UA" sz="2400" b="1" i="1" dirty="0">
                <a:solidFill>
                  <a:schemeClr val="bg1"/>
                </a:solidFill>
              </a:rPr>
              <a:t> з’явиться вкладка нової сцени з автоматично створеною назвою (Сцена 2). Сцену можна перейменувати, двічі клацнувши на її назві.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E9303D1-2AE7-4B5E-9E7E-D6BA9237F08A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0" name="Сполучна лінія: уступом 9">
            <a:extLst>
              <a:ext uri="{FF2B5EF4-FFF2-40B4-BE49-F238E27FC236}">
                <a16:creationId xmlns:a16="http://schemas.microsoft.com/office/drawing/2014/main" id="{C40D4212-D0A4-4749-B999-22402A8FAC7E}"/>
              </a:ext>
            </a:extLst>
          </p:cNvPr>
          <p:cNvCxnSpPr>
            <a:cxnSpLocks/>
            <a:stCxn id="9" idx="1"/>
            <a:endCxn id="12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7CC3E1F3-EAAC-43F0-9D2A-EAC8DD2EF5DE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025B46-E5BA-40A0-ACB9-24C9A1320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90A1AC66-F2F8-41B3-8253-ED989874F5C5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40159EBA-AE33-4253-B836-90E86E6DFB21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>
          <a:xfrm rot="10800000" flipV="1">
            <a:off x="4049487" y="3400422"/>
            <a:ext cx="3664442" cy="243012"/>
          </a:xfrm>
          <a:prstGeom prst="bentConnector3">
            <a:avLst>
              <a:gd name="adj1" fmla="val 9802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9B4629E-8970-446A-9472-98E437508246}"/>
              </a:ext>
            </a:extLst>
          </p:cNvPr>
          <p:cNvSpPr/>
          <p:nvPr/>
        </p:nvSpPr>
        <p:spPr>
          <a:xfrm>
            <a:off x="7713929" y="3235322"/>
            <a:ext cx="327660" cy="33020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8" name="Сполучна лінія: уступом 17">
            <a:extLst>
              <a:ext uri="{FF2B5EF4-FFF2-40B4-BE49-F238E27FC236}">
                <a16:creationId xmlns:a16="http://schemas.microsoft.com/office/drawing/2014/main" id="{4EF9786B-0ACA-48F3-BE09-4E8FBE7E35AE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rot="5400000">
            <a:off x="9091880" y="1390015"/>
            <a:ext cx="631187" cy="305942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5D46330-72C1-4840-B62E-A1526A435B14}"/>
              </a:ext>
            </a:extLst>
          </p:cNvPr>
          <p:cNvSpPr/>
          <p:nvPr/>
        </p:nvSpPr>
        <p:spPr>
          <a:xfrm>
            <a:off x="10699642" y="2412365"/>
            <a:ext cx="475087" cy="1917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876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76F45-BE53-4078-87B6-0A43F2751A0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Раніше для цього використовували тоненький папір: новий аркуш накладали на вже намальований, підсвічували знизу і так малювали новий кадр.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AA0EC0-1D09-4172-9357-D663D371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65" y="2736501"/>
            <a:ext cx="6918727" cy="2965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0A1F6-EAF5-4B15-8C57-4D55684690BC}"/>
              </a:ext>
            </a:extLst>
          </p:cNvPr>
          <p:cNvSpPr txBox="1"/>
          <p:nvPr/>
        </p:nvSpPr>
        <p:spPr>
          <a:xfrm>
            <a:off x="72008" y="2736502"/>
            <a:ext cx="489328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Цю техніку називають калькуванням (від назви напівпрозорого паперу калька; англійською — </a:t>
            </a:r>
            <a:r>
              <a:rPr lang="en-US" sz="2800" b="1" i="1" dirty="0">
                <a:solidFill>
                  <a:schemeClr val="bg1"/>
                </a:solidFill>
              </a:rPr>
              <a:t>onion skinning, </a:t>
            </a:r>
            <a:r>
              <a:rPr lang="uk-UA" sz="2800" b="1" i="1" dirty="0">
                <a:solidFill>
                  <a:schemeClr val="bg1"/>
                </a:solidFill>
              </a:rPr>
              <a:t>від назви сорту паперу </a:t>
            </a:r>
            <a:r>
              <a:rPr lang="en-US" sz="2800" b="1" i="1" dirty="0">
                <a:solidFill>
                  <a:schemeClr val="bg1"/>
                </a:solidFill>
              </a:rPr>
              <a:t>onionskin).</a:t>
            </a:r>
          </a:p>
        </p:txBody>
      </p:sp>
    </p:spTree>
    <p:extLst>
      <p:ext uri="{BB962C8B-B14F-4D97-AF65-F5344CB8AC3E}">
        <p14:creationId xmlns:p14="http://schemas.microsoft.com/office/powerpoint/2010/main" val="4902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Розробка складних анімацій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349CA-44E3-4C31-80A6-7B077DC3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95" y="1196610"/>
            <a:ext cx="7908309" cy="52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B54F8-F670-4E8E-B4DE-0A591CD64931}"/>
              </a:ext>
            </a:extLst>
          </p:cNvPr>
          <p:cNvSpPr txBox="1"/>
          <p:nvPr/>
        </p:nvSpPr>
        <p:spPr>
          <a:xfrm>
            <a:off x="20654" y="1196610"/>
            <a:ext cx="39785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Для вилучення поточної сцени з проекту достатньо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Вилучити сцену </a:t>
            </a:r>
            <a:r>
              <a:rPr lang="uk-UA" sz="2400" b="1" i="1" dirty="0">
                <a:solidFill>
                  <a:schemeClr val="bg1"/>
                </a:solidFill>
              </a:rPr>
              <a:t>і в діалоговому вікні підтвердити дію.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D251B69-C78E-4F84-9326-4722C78EDF92}"/>
              </a:ext>
            </a:extLst>
          </p:cNvPr>
          <p:cNvSpPr/>
          <p:nvPr/>
        </p:nvSpPr>
        <p:spPr>
          <a:xfrm>
            <a:off x="10108986" y="1802538"/>
            <a:ext cx="1798533" cy="57744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E82313F9-6016-4C17-B23B-531F587C7D85}"/>
              </a:ext>
            </a:extLst>
          </p:cNvPr>
          <p:cNvCxnSpPr>
            <a:cxnSpLocks/>
            <a:stCxn id="5" idx="1"/>
            <a:endCxn id="9" idx="0"/>
          </p:cNvCxnSpPr>
          <p:nvPr/>
        </p:nvCxnSpPr>
        <p:spPr>
          <a:xfrm rot="10800000" flipV="1">
            <a:off x="7609384" y="2091259"/>
            <a:ext cx="2499603" cy="539428"/>
          </a:xfrm>
          <a:prstGeom prst="bentConnector2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993DEDC-858C-4ACF-8D72-DFD4F5B2CBF8}"/>
              </a:ext>
            </a:extLst>
          </p:cNvPr>
          <p:cNvGrpSpPr/>
          <p:nvPr/>
        </p:nvGrpSpPr>
        <p:grpSpPr>
          <a:xfrm>
            <a:off x="5071874" y="2630686"/>
            <a:ext cx="5075017" cy="1668499"/>
            <a:chOff x="5071874" y="2630686"/>
            <a:chExt cx="5075017" cy="166849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412F3CA-97ED-40BA-9A45-CD3879E1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874" y="2630687"/>
              <a:ext cx="5075017" cy="1668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5D245FBF-072E-4F44-9DDD-EA2EB49C86BE}"/>
                </a:ext>
              </a:extLst>
            </p:cNvPr>
            <p:cNvSpPr/>
            <p:nvPr/>
          </p:nvSpPr>
          <p:spPr>
            <a:xfrm>
              <a:off x="5071874" y="2630686"/>
              <a:ext cx="5075017" cy="1668498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dirty="0"/>
            </a:p>
          </p:txBody>
        </p:sp>
      </p:grp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1E04DC08-7C83-4E49-AD4F-CD959D494047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rot="10800000">
            <a:off x="3999211" y="2535438"/>
            <a:ext cx="4024599" cy="86498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C95A1A4-9B04-42DD-8C34-1196652B959B}"/>
              </a:ext>
            </a:extLst>
          </p:cNvPr>
          <p:cNvSpPr/>
          <p:nvPr/>
        </p:nvSpPr>
        <p:spPr>
          <a:xfrm>
            <a:off x="8023809" y="3235322"/>
            <a:ext cx="327660" cy="33020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6988D-A341-48A2-8CE3-9504869C9173}"/>
              </a:ext>
            </a:extLst>
          </p:cNvPr>
          <p:cNvSpPr txBox="1"/>
          <p:nvPr/>
        </p:nvSpPr>
        <p:spPr>
          <a:xfrm>
            <a:off x="70931" y="4004438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Робота з кожною сценою відбувається незалежно, з використанням усіх розглянутих засобів.</a:t>
            </a:r>
          </a:p>
        </p:txBody>
      </p:sp>
    </p:spTree>
    <p:extLst>
      <p:ext uri="{BB962C8B-B14F-4D97-AF65-F5344CB8AC3E}">
        <p14:creationId xmlns:p14="http://schemas.microsoft.com/office/powerpoint/2010/main" val="3590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83823F-9064-4F96-B5C6-C5FAAAF0241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створюється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покадрова</a:t>
            </a:r>
            <a:r>
              <a:rPr lang="uk-UA" sz="2800" b="1" i="1" kern="0" dirty="0">
                <a:solidFill>
                  <a:srgbClr val="FFFFFF"/>
                </a:solidFill>
              </a:rPr>
              <a:t> анімація?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DDD31-62E0-416A-AD81-2B6164532D30}"/>
              </a:ext>
            </a:extLst>
          </p:cNvPr>
          <p:cNvSpPr txBox="1"/>
          <p:nvPr/>
        </p:nvSpPr>
        <p:spPr>
          <a:xfrm>
            <a:off x="72009" y="1834960"/>
            <a:ext cx="1205014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калькування в </a:t>
            </a:r>
            <a:r>
              <a:rPr lang="uk-UA" sz="2800" b="1" i="1" kern="0" dirty="0" err="1">
                <a:solidFill>
                  <a:srgbClr val="002060"/>
                </a:solidFill>
              </a:rPr>
              <a:t>TupiTube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A1FAB-B308-484E-84B9-B6CCEB4723D4}"/>
              </a:ext>
            </a:extLst>
          </p:cNvPr>
          <p:cNvSpPr txBox="1"/>
          <p:nvPr/>
        </p:nvSpPr>
        <p:spPr>
          <a:xfrm>
            <a:off x="72010" y="2473157"/>
            <a:ext cx="120501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Опишіть послідовність виконання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покадрової</a:t>
            </a:r>
            <a:r>
              <a:rPr lang="uk-UA" sz="2800" b="1" i="1" kern="0" dirty="0">
                <a:solidFill>
                  <a:srgbClr val="FFFFFF"/>
                </a:solidFill>
              </a:rPr>
              <a:t> анімації.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7B822-A7AD-4BA7-A163-62163DCA83E8}"/>
              </a:ext>
            </a:extLst>
          </p:cNvPr>
          <p:cNvSpPr txBox="1"/>
          <p:nvPr/>
        </p:nvSpPr>
        <p:spPr>
          <a:xfrm>
            <a:off x="72011" y="3542241"/>
            <a:ext cx="1205013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скопіювати об’єкт на багато кадрів одночасно?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42AE4-0413-4943-893D-F223A33F3036}"/>
              </a:ext>
            </a:extLst>
          </p:cNvPr>
          <p:cNvSpPr txBox="1"/>
          <p:nvPr/>
        </p:nvSpPr>
        <p:spPr>
          <a:xfrm>
            <a:off x="70927" y="4180438"/>
            <a:ext cx="120501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до анімації звук?</a:t>
            </a: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CCCE0-29A3-49A9-8F1B-B784341342DE}"/>
              </a:ext>
            </a:extLst>
          </p:cNvPr>
          <p:cNvSpPr txBox="1"/>
          <p:nvPr/>
        </p:nvSpPr>
        <p:spPr>
          <a:xfrm>
            <a:off x="3087329" y="5445224"/>
            <a:ext cx="7792878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Покадрова</a:t>
            </a:r>
            <a:endParaRPr lang="uk-UA" sz="5400" b="1" i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F6C25-29DA-4BEE-82FC-71C6145A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/>
          <a:stretch/>
        </p:blipFill>
        <p:spPr bwMode="auto">
          <a:xfrm>
            <a:off x="1999502" y="2000865"/>
            <a:ext cx="8192996" cy="28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9</a:t>
            </a:r>
            <a:r>
              <a:rPr lang="uk-UA" dirty="0"/>
              <a:t>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30126-2170-423D-8468-E8AEC7B01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3BD0FA9-94A3-46D0-8E20-BD81723D3C2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17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Animation Flaticons.com Flat icon">
            <a:extLst>
              <a:ext uri="{FF2B5EF4-FFF2-40B4-BE49-F238E27FC236}">
                <a16:creationId xmlns:a16="http://schemas.microsoft.com/office/drawing/2014/main" id="{7575C180-1388-44F6-9677-8E494E81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3" y="3943898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7EFE9-39B7-411B-A8C1-E4B6C871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27" y="3946438"/>
            <a:ext cx="2331730" cy="2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4EABD-3FD5-4DD4-9795-CA01BFDFA260}"/>
              </a:ext>
            </a:extLst>
          </p:cNvPr>
          <p:cNvSpPr txBox="1"/>
          <p:nvPr/>
        </p:nvSpPr>
        <p:spPr>
          <a:xfrm>
            <a:off x="72008" y="1196763"/>
            <a:ext cx="5679863" cy="4832092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000" dirty="0" err="1">
                <a:solidFill>
                  <a:srgbClr val="FFFF00"/>
                </a:solidFill>
              </a:rPr>
              <a:t>TupiTube</a:t>
            </a:r>
            <a:r>
              <a:rPr lang="en-US" sz="3000" dirty="0"/>
              <a:t> </a:t>
            </a:r>
            <a:r>
              <a:rPr lang="uk-UA" sz="3000" dirty="0"/>
              <a:t>дозволяє під час малювання кадру показувати один або більше попередніх кадрів, а також наступних кадрів. Їх виводять напівпрозорими, щоб не заважати огляду кадру, який малюється.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93ED6-8A56-44ED-975F-97D005C06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77" b="9053"/>
          <a:stretch/>
        </p:blipFill>
        <p:spPr>
          <a:xfrm>
            <a:off x="5949922" y="1196762"/>
            <a:ext cx="6170070" cy="48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E210E-364E-4F38-B929-859E982D4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233" y="1196610"/>
            <a:ext cx="7909832" cy="5166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B48E4-3131-4A7D-B717-D1DDC4B24EDE}"/>
              </a:ext>
            </a:extLst>
          </p:cNvPr>
          <p:cNvSpPr txBox="1"/>
          <p:nvPr/>
        </p:nvSpPr>
        <p:spPr>
          <a:xfrm>
            <a:off x="70931" y="1196610"/>
            <a:ext cx="3978556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Розгляньмо засоби </a:t>
            </a:r>
            <a:r>
              <a:rPr lang="en-US" sz="2600" b="1" i="1" dirty="0" err="1">
                <a:solidFill>
                  <a:srgbClr val="FFFF00"/>
                </a:solidFill>
              </a:rPr>
              <a:t>TupiTube</a:t>
            </a:r>
            <a:r>
              <a:rPr lang="en-US" sz="2600" b="1" i="1" dirty="0">
                <a:solidFill>
                  <a:schemeClr val="bg1"/>
                </a:solidFill>
              </a:rPr>
              <a:t>, </a:t>
            </a:r>
            <a:r>
              <a:rPr lang="uk-UA" sz="2600" b="1" i="1" dirty="0">
                <a:solidFill>
                  <a:schemeClr val="bg1"/>
                </a:solidFill>
              </a:rPr>
              <a:t>які моделюють техніку калькування, розміщені на панелі команд модуля </a:t>
            </a:r>
            <a:r>
              <a:rPr lang="uk-UA" sz="2600" b="1" i="1" dirty="0">
                <a:solidFill>
                  <a:srgbClr val="FFFF00"/>
                </a:solidFill>
              </a:rPr>
              <a:t>Анімація</a:t>
            </a:r>
            <a:r>
              <a:rPr lang="uk-UA" sz="26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74B54-0B4F-4CDB-85F9-877F593FAD8E}"/>
              </a:ext>
            </a:extLst>
          </p:cNvPr>
          <p:cNvSpPr txBox="1"/>
          <p:nvPr/>
        </p:nvSpPr>
        <p:spPr>
          <a:xfrm>
            <a:off x="70931" y="4214840"/>
            <a:ext cx="3978556" cy="209288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поля для введення кількості попередніх</a:t>
            </a:r>
          </a:p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(ліве) та наступних (праве) кадрів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C15C1D13-CA53-4569-9B05-BE5B7E8C2558}"/>
              </a:ext>
            </a:extLst>
          </p:cNvPr>
          <p:cNvCxnSpPr>
            <a:cxnSpLocks/>
            <a:stCxn id="13" idx="2"/>
            <a:endCxn id="11" idx="3"/>
          </p:cNvCxnSpPr>
          <p:nvPr/>
        </p:nvCxnSpPr>
        <p:spPr>
          <a:xfrm rot="5400000">
            <a:off x="4478073" y="1903135"/>
            <a:ext cx="2929561" cy="378673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6FB8AFC-52C2-455F-8B4D-F923086163F6}"/>
              </a:ext>
            </a:extLst>
          </p:cNvPr>
          <p:cNvSpPr/>
          <p:nvPr/>
        </p:nvSpPr>
        <p:spPr>
          <a:xfrm>
            <a:off x="7469505" y="2093687"/>
            <a:ext cx="733426" cy="23803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7469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E210E-364E-4F38-B929-859E982D4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233" y="1196610"/>
            <a:ext cx="7909832" cy="5166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374B54-0B4F-4CDB-85F9-877F593FAD8E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кнопка </a:t>
            </a:r>
            <a:r>
              <a:rPr lang="uk-UA" sz="2400" b="1" i="1" dirty="0">
                <a:solidFill>
                  <a:srgbClr val="FFFF00"/>
                </a:solidFill>
              </a:rPr>
              <a:t>Режим калькування </a:t>
            </a:r>
            <a:r>
              <a:rPr lang="uk-UA" sz="2400" b="1" i="1" dirty="0">
                <a:solidFill>
                  <a:schemeClr val="bg1"/>
                </a:solidFill>
              </a:rPr>
              <a:t>вимикає режим калькування та вмикає знову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C15C1D13-CA53-4569-9B05-BE5B7E8C2558}"/>
              </a:ext>
            </a:extLst>
          </p:cNvPr>
          <p:cNvCxnSpPr>
            <a:cxnSpLocks/>
            <a:stCxn id="13" idx="2"/>
            <a:endCxn id="11" idx="3"/>
          </p:cNvCxnSpPr>
          <p:nvPr/>
        </p:nvCxnSpPr>
        <p:spPr>
          <a:xfrm rot="5400000" flipH="1">
            <a:off x="5860046" y="355548"/>
            <a:ext cx="165614" cy="3786731"/>
          </a:xfrm>
          <a:prstGeom prst="bentConnector4">
            <a:avLst>
              <a:gd name="adj1" fmla="val -138032"/>
              <a:gd name="adj2" fmla="val 981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6FB8AFC-52C2-455F-8B4D-F923086163F6}"/>
              </a:ext>
            </a:extLst>
          </p:cNvPr>
          <p:cNvSpPr/>
          <p:nvPr/>
        </p:nvSpPr>
        <p:spPr>
          <a:xfrm>
            <a:off x="7747635" y="2093687"/>
            <a:ext cx="177166" cy="23803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D739B-09FF-4987-88D2-FBE36C07D5FD}"/>
              </a:ext>
            </a:extLst>
          </p:cNvPr>
          <p:cNvSpPr txBox="1"/>
          <p:nvPr/>
        </p:nvSpPr>
        <p:spPr>
          <a:xfrm>
            <a:off x="70489" y="3255325"/>
            <a:ext cx="3978556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поле для введення рівня прозорості попередніх і наступних шарів</a:t>
            </a:r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E4FFB817-10F2-4848-B2FF-E1F235EAFE8E}"/>
              </a:ext>
            </a:extLst>
          </p:cNvPr>
          <p:cNvCxnSpPr>
            <a:cxnSpLocks/>
            <a:stCxn id="16" idx="2"/>
            <a:endCxn id="14" idx="3"/>
          </p:cNvCxnSpPr>
          <p:nvPr/>
        </p:nvCxnSpPr>
        <p:spPr>
          <a:xfrm rot="5400000">
            <a:off x="5392214" y="988551"/>
            <a:ext cx="1708436" cy="4394773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BDEEB5B-68C7-405B-B2C1-293E69E4F6AD}"/>
              </a:ext>
            </a:extLst>
          </p:cNvPr>
          <p:cNvSpPr/>
          <p:nvPr/>
        </p:nvSpPr>
        <p:spPr>
          <a:xfrm>
            <a:off x="8190676" y="2093686"/>
            <a:ext cx="506284" cy="23803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EF0D7-B991-4050-AEB3-A68D8ECED83F}"/>
              </a:ext>
            </a:extLst>
          </p:cNvPr>
          <p:cNvSpPr txBox="1"/>
          <p:nvPr/>
        </p:nvSpPr>
        <p:spPr>
          <a:xfrm>
            <a:off x="70489" y="4944708"/>
            <a:ext cx="3978556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кнопка </a:t>
            </a:r>
            <a:r>
              <a:rPr lang="ru-RU" sz="2400" b="1" i="1" dirty="0" err="1">
                <a:solidFill>
                  <a:schemeClr val="bg1"/>
                </a:solidFill>
              </a:rPr>
              <a:t>швидко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встановлює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значення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прозорості</a:t>
            </a:r>
            <a:r>
              <a:rPr lang="ru-RU" sz="2400" b="1" i="1" dirty="0">
                <a:solidFill>
                  <a:schemeClr val="bg1"/>
                </a:solidFill>
              </a:rPr>
              <a:t> 0,5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cxnSp>
        <p:nvCxnSpPr>
          <p:cNvPr id="21" name="Сполучна лінія: уступом 20">
            <a:extLst>
              <a:ext uri="{FF2B5EF4-FFF2-40B4-BE49-F238E27FC236}">
                <a16:creationId xmlns:a16="http://schemas.microsoft.com/office/drawing/2014/main" id="{AC1AAFD6-877D-46DE-A901-AC03258D08D0}"/>
              </a:ext>
            </a:extLst>
          </p:cNvPr>
          <p:cNvCxnSpPr>
            <a:cxnSpLocks/>
            <a:stCxn id="22" idx="0"/>
            <a:endCxn id="20" idx="3"/>
          </p:cNvCxnSpPr>
          <p:nvPr/>
        </p:nvCxnSpPr>
        <p:spPr>
          <a:xfrm rot="16200000" flipH="1" flipV="1">
            <a:off x="4360675" y="1820066"/>
            <a:ext cx="3597842" cy="4221101"/>
          </a:xfrm>
          <a:prstGeom prst="bentConnector4">
            <a:avLst>
              <a:gd name="adj1" fmla="val -6354"/>
              <a:gd name="adj2" fmla="val -16815"/>
            </a:avLst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323A0426-F844-4775-9EFD-05B9825DD3DF}"/>
              </a:ext>
            </a:extLst>
          </p:cNvPr>
          <p:cNvSpPr/>
          <p:nvPr/>
        </p:nvSpPr>
        <p:spPr>
          <a:xfrm>
            <a:off x="8190676" y="2131696"/>
            <a:ext cx="158939" cy="16383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333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Створимо анімацію стрілки, що рухається вздовж кривої лінії. Для цього: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3212691"/>
            <a:ext cx="3978556" cy="3416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b="1" i="1" dirty="0">
                <a:solidFill>
                  <a:schemeClr val="bg1"/>
                </a:solidFill>
              </a:rPr>
              <a:t>на </a:t>
            </a:r>
            <a:r>
              <a:rPr lang="uk-UA" sz="2400" b="1" i="1" dirty="0">
                <a:solidFill>
                  <a:srgbClr val="FFFF00"/>
                </a:solidFill>
              </a:rPr>
              <a:t>статичному векторному тлі </a:t>
            </a:r>
            <a:r>
              <a:rPr lang="uk-UA" sz="2400" b="1" i="1" dirty="0">
                <a:solidFill>
                  <a:schemeClr val="bg1"/>
                </a:solidFill>
              </a:rPr>
              <a:t>намалюємо допоміжну криву</a:t>
            </a:r>
            <a:r>
              <a:rPr lang="uk-UA" dirty="0"/>
              <a:t> </a:t>
            </a:r>
            <a:r>
              <a:rPr lang="uk-UA" sz="2400" b="1" i="1" dirty="0">
                <a:solidFill>
                  <a:schemeClr val="bg1"/>
                </a:solidFill>
              </a:rPr>
              <a:t>– траєкторію стрілки (на малюнку лінія має 30 штрихів);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9AA367-211D-4DE6-ACCF-6A4A2AAC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233" y="1196610"/>
            <a:ext cx="7909831" cy="51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Калькування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5CF3-5D84-41C5-8676-B2A7EBA4AB9C}"/>
              </a:ext>
            </a:extLst>
          </p:cNvPr>
          <p:cNvSpPr txBox="1"/>
          <p:nvPr/>
        </p:nvSpPr>
        <p:spPr>
          <a:xfrm>
            <a:off x="70931" y="1196610"/>
            <a:ext cx="397855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F016-3ADF-4A51-AE13-8708F664A578}"/>
              </a:ext>
            </a:extLst>
          </p:cNvPr>
          <p:cNvSpPr txBox="1"/>
          <p:nvPr/>
        </p:nvSpPr>
        <p:spPr>
          <a:xfrm>
            <a:off x="70931" y="1777180"/>
            <a:ext cx="3978556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sz="2400" b="1" i="1" dirty="0">
                <a:solidFill>
                  <a:schemeClr val="bg1"/>
                </a:solidFill>
              </a:rPr>
              <a:t>перейдемо в </a:t>
            </a:r>
            <a:r>
              <a:rPr lang="uk-UA" sz="2400" b="1" i="1" dirty="0" err="1">
                <a:solidFill>
                  <a:srgbClr val="FFFF00"/>
                </a:solidFill>
              </a:rPr>
              <a:t>покадровий</a:t>
            </a:r>
            <a:r>
              <a:rPr lang="uk-UA" sz="2400" b="1" i="1" dirty="0">
                <a:solidFill>
                  <a:srgbClr val="FFFF00"/>
                </a:solidFill>
              </a:rPr>
              <a:t> режим </a:t>
            </a:r>
            <a:r>
              <a:rPr lang="uk-UA" sz="2400" b="1" i="1" dirty="0">
                <a:solidFill>
                  <a:schemeClr val="bg1"/>
                </a:solidFill>
              </a:rPr>
              <a:t>і встановимо для калькування в обох полях значення 2;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D39D4C-B91F-4C75-83F7-51491BD7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233" y="1197108"/>
            <a:ext cx="7909832" cy="5179604"/>
          </a:xfrm>
          <a:prstGeom prst="rect">
            <a:avLst/>
          </a:prstGeom>
        </p:spPr>
      </p:pic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6A75C829-51BA-4344-901A-0554A8C80231}"/>
              </a:ext>
            </a:extLst>
          </p:cNvPr>
          <p:cNvCxnSpPr>
            <a:cxnSpLocks/>
            <a:stCxn id="16" idx="2"/>
            <a:endCxn id="7" idx="3"/>
          </p:cNvCxnSpPr>
          <p:nvPr/>
        </p:nvCxnSpPr>
        <p:spPr>
          <a:xfrm rot="5400000">
            <a:off x="5550709" y="830499"/>
            <a:ext cx="784288" cy="378673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11AC17-CCB2-47E3-827C-BEEAB5DF3AEC}"/>
              </a:ext>
            </a:extLst>
          </p:cNvPr>
          <p:cNvSpPr/>
          <p:nvPr/>
        </p:nvSpPr>
        <p:spPr>
          <a:xfrm>
            <a:off x="7469505" y="2093687"/>
            <a:ext cx="733426" cy="23803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728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18737</TotalTime>
  <Words>1226</Words>
  <Application>Microsoft Office PowerPoint</Application>
  <PresentationFormat>Широкий екран</PresentationFormat>
  <Paragraphs>136</Paragraphs>
  <Slides>45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Покадрова анімація</vt:lpstr>
      <vt:lpstr>Покадрова анімація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Калькування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Робота з кадрами</vt:lpstr>
      <vt:lpstr>Звуковий супровід анімації</vt:lpstr>
      <vt:lpstr>Звуковий супровід анімації</vt:lpstr>
      <vt:lpstr>Звуковий супровід анімації</vt:lpstr>
      <vt:lpstr>Звуковий супровід анімації</vt:lpstr>
      <vt:lpstr>Звуковий супровід анімації</vt:lpstr>
      <vt:lpstr>Звуковий супровід анімації</vt:lpstr>
      <vt:lpstr>Розробка складних анімацій</vt:lpstr>
      <vt:lpstr>Розробка складних анімацій</vt:lpstr>
      <vt:lpstr>Розробка складних анімацій</vt:lpstr>
      <vt:lpstr>Розробка складних анімацій</vt:lpstr>
      <vt:lpstr>Розробка складних анімацій</vt:lpstr>
      <vt:lpstr>Розробка складних анімацій</vt:lpstr>
      <vt:lpstr>Розробка складних анімацій</vt:lpstr>
      <vt:lpstr>Розробка складних анімацій</vt:lpstr>
      <vt:lpstr>Питання для самоперевірки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901</cp:revision>
  <dcterms:created xsi:type="dcterms:W3CDTF">2016-06-06T19:48:43Z</dcterms:created>
  <dcterms:modified xsi:type="dcterms:W3CDTF">2024-07-21T10:47:48Z</dcterms:modified>
</cp:coreProperties>
</file>