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4" r:id="rId3"/>
    <p:sldId id="257" r:id="rId4"/>
    <p:sldId id="258" r:id="rId5"/>
    <p:sldId id="261" r:id="rId6"/>
    <p:sldId id="259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6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5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43DD979-5D1D-4451-A74F-DD118321425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06B67D8-8907-48A3-96F5-5B97E17B16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7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Озоновий шар. Руйнування. Екологічна проблема. Біологічне значення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Озоновий шар Землі стає критично тонким, – вчені | БУГ - bug.org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" y="3186112"/>
            <a:ext cx="5407025" cy="30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уйнування озонового шару - Знай все! Портал для школяр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191669"/>
            <a:ext cx="2381250" cy="12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ад Арктикою «закрилася» найбільша озонова діра | Громадське телебач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842" y1="37383" x2="82237" y2="56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622951"/>
            <a:ext cx="2787650" cy="15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План: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1. Що таке озоновий шар?</a:t>
            </a:r>
          </a:p>
          <a:p>
            <a:pPr marL="0" indent="0">
              <a:buNone/>
            </a:pPr>
            <a:r>
              <a:rPr lang="uk-UA" sz="3200" dirty="0" smtClean="0"/>
              <a:t>2. Історія відкриття</a:t>
            </a:r>
          </a:p>
          <a:p>
            <a:pPr marL="0" indent="0">
              <a:buNone/>
            </a:pPr>
            <a:r>
              <a:rPr lang="uk-UA" sz="3200" dirty="0" smtClean="0"/>
              <a:t>3. Причини цього явища</a:t>
            </a:r>
          </a:p>
          <a:p>
            <a:pPr marL="0" indent="0">
              <a:buNone/>
            </a:pPr>
            <a:r>
              <a:rPr lang="uk-UA" sz="3200" dirty="0" smtClean="0"/>
              <a:t>4. Руйнування</a:t>
            </a:r>
          </a:p>
          <a:p>
            <a:pPr marL="0" indent="0">
              <a:buNone/>
            </a:pPr>
            <a:r>
              <a:rPr lang="uk-UA" sz="3200" dirty="0" smtClean="0"/>
              <a:t>5. </a:t>
            </a:r>
            <a:r>
              <a:rPr lang="uk-UA" sz="3200" dirty="0"/>
              <a:t>Екологічна </a:t>
            </a:r>
            <a:r>
              <a:rPr lang="uk-UA" sz="3200" dirty="0" smtClean="0"/>
              <a:t>проблема</a:t>
            </a:r>
          </a:p>
          <a:p>
            <a:pPr marL="0" indent="0">
              <a:buNone/>
            </a:pPr>
            <a:r>
              <a:rPr lang="uk-UA" sz="3200" dirty="0" smtClean="0"/>
              <a:t>6. Біологічне </a:t>
            </a:r>
            <a:r>
              <a:rPr lang="uk-UA" sz="3200" dirty="0"/>
              <a:t>значення</a:t>
            </a:r>
            <a:endParaRPr lang="ru-RU" sz="3200" dirty="0"/>
          </a:p>
        </p:txBody>
      </p:sp>
      <p:pic>
        <p:nvPicPr>
          <p:cNvPr id="2050" name="Picture 2" descr="Вченими виявлено, яка речовина руйнує озоновий шар Земл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620645"/>
            <a:ext cx="5422900" cy="284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озоновий</a:t>
            </a:r>
            <a:r>
              <a:rPr lang="ru-RU" b="1" dirty="0"/>
              <a:t> </a:t>
            </a:r>
            <a:r>
              <a:rPr lang="ru-RU" b="1" dirty="0" smtClean="0"/>
              <a:t>шар – ЩО ЦЕ?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00226"/>
            <a:ext cx="11029615" cy="3533774"/>
          </a:xfrm>
        </p:spPr>
        <p:txBody>
          <a:bodyPr/>
          <a:lstStyle/>
          <a:p>
            <a:r>
              <a:rPr lang="ru-RU" sz="2000" b="1" dirty="0" err="1"/>
              <a:t>Озо́носфера</a:t>
            </a:r>
            <a:r>
              <a:rPr lang="ru-RU" sz="2000" b="1" dirty="0"/>
              <a:t>, </a:t>
            </a:r>
            <a:r>
              <a:rPr lang="ru-RU" sz="2000" b="1" dirty="0" err="1"/>
              <a:t>озоновий</a:t>
            </a:r>
            <a:r>
              <a:rPr lang="ru-RU" sz="2000" b="1" dirty="0"/>
              <a:t> шар, </a:t>
            </a:r>
            <a:r>
              <a:rPr lang="ru-RU" sz="2000" b="1" dirty="0" err="1"/>
              <a:t>озоновий</a:t>
            </a:r>
            <a:r>
              <a:rPr lang="ru-RU" sz="2000" b="1" dirty="0"/>
              <a:t> </a:t>
            </a:r>
            <a:r>
              <a:rPr lang="ru-RU" sz="2000" b="1" dirty="0" err="1"/>
              <a:t>екран</a:t>
            </a:r>
            <a:r>
              <a:rPr lang="ru-RU" sz="2000" dirty="0"/>
              <a:t> — шар </a:t>
            </a:r>
            <a:r>
              <a:rPr lang="ru-RU" sz="2000" dirty="0" err="1"/>
              <a:t>атмосфери</a:t>
            </a:r>
            <a:r>
              <a:rPr lang="ru-RU" sz="2000" dirty="0"/>
              <a:t> (</a:t>
            </a:r>
            <a:r>
              <a:rPr lang="ru-RU" sz="2000" dirty="0" err="1"/>
              <a:t>стратосфери</a:t>
            </a:r>
            <a:r>
              <a:rPr lang="ru-RU" sz="2000" dirty="0"/>
              <a:t>), у межах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концентрація</a:t>
            </a:r>
            <a:r>
              <a:rPr lang="ru-RU" sz="2000" dirty="0"/>
              <a:t> молекул озону (О</a:t>
            </a:r>
            <a:r>
              <a:rPr lang="ru-RU" sz="2000" baseline="-25000" dirty="0"/>
              <a:t>3</a:t>
            </a:r>
            <a:r>
              <a:rPr lang="ru-RU" sz="2000" dirty="0"/>
              <a:t>) у 10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вища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 </a:t>
            </a:r>
            <a:r>
              <a:rPr lang="ru-RU" sz="2000" dirty="0" err="1"/>
              <a:t>Землі</a:t>
            </a:r>
            <a:r>
              <a:rPr lang="ru-RU" sz="2000" dirty="0"/>
              <a:t>. </a:t>
            </a:r>
            <a:r>
              <a:rPr lang="ru-RU" sz="2000" dirty="0" err="1"/>
              <a:t>Озоновий</a:t>
            </a:r>
            <a:r>
              <a:rPr lang="ru-RU" sz="2000" dirty="0"/>
              <a:t> шар </a:t>
            </a:r>
            <a:r>
              <a:rPr lang="ru-RU" sz="2000" dirty="0" err="1"/>
              <a:t>лежить</a:t>
            </a:r>
            <a:r>
              <a:rPr lang="ru-RU" sz="2000" dirty="0"/>
              <a:t> в </a:t>
            </a:r>
            <a:r>
              <a:rPr lang="ru-RU" sz="2000" dirty="0" err="1"/>
              <a:t>стратосфері</a:t>
            </a:r>
            <a:r>
              <a:rPr lang="ru-RU" sz="2000" dirty="0"/>
              <a:t> на </a:t>
            </a:r>
            <a:r>
              <a:rPr lang="ru-RU" sz="2000" dirty="0" err="1"/>
              <a:t>висоті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 до 35 км.</a:t>
            </a:r>
          </a:p>
          <a:p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високій</a:t>
            </a:r>
            <a:r>
              <a:rPr lang="ru-RU" sz="2000" dirty="0"/>
              <a:t> </a:t>
            </a:r>
            <a:r>
              <a:rPr lang="ru-RU" sz="2000" dirty="0" err="1"/>
              <a:t>концентрації</a:t>
            </a:r>
            <a:r>
              <a:rPr lang="ru-RU" sz="2000" dirty="0"/>
              <a:t> озону тут </a:t>
            </a:r>
            <a:r>
              <a:rPr lang="ru-RU" sz="2000" dirty="0" err="1"/>
              <a:t>інтенсивно</a:t>
            </a:r>
            <a:r>
              <a:rPr lang="ru-RU" sz="2000" dirty="0"/>
              <a:t> </a:t>
            </a:r>
            <a:r>
              <a:rPr lang="ru-RU" sz="2000" dirty="0" err="1"/>
              <a:t>поглинається</a:t>
            </a:r>
            <a:r>
              <a:rPr lang="ru-RU" sz="2000" dirty="0"/>
              <a:t> </a:t>
            </a:r>
            <a:r>
              <a:rPr lang="ru-RU" sz="2000" dirty="0" err="1"/>
              <a:t>ультрафіолетова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 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. Тому </a:t>
            </a:r>
            <a:r>
              <a:rPr lang="ru-RU" sz="2000" dirty="0" err="1"/>
              <a:t>озоновий</a:t>
            </a:r>
            <a:r>
              <a:rPr lang="ru-RU" sz="2000" dirty="0"/>
              <a:t> шар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виняткове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на </a:t>
            </a:r>
            <a:r>
              <a:rPr lang="ru-RU" sz="2000" dirty="0" err="1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перешкоджаючи</a:t>
            </a:r>
            <a:r>
              <a:rPr lang="ru-RU" sz="2000" dirty="0"/>
              <a:t> </a:t>
            </a:r>
            <a:r>
              <a:rPr lang="ru-RU" sz="2000" dirty="0" err="1"/>
              <a:t>потраплянню</a:t>
            </a:r>
            <a:r>
              <a:rPr lang="ru-RU" sz="2000" dirty="0"/>
              <a:t> на </a:t>
            </a:r>
            <a:r>
              <a:rPr lang="ru-RU" sz="2000" dirty="0" err="1"/>
              <a:t>поверхню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короткохвильового</a:t>
            </a:r>
            <a:r>
              <a:rPr lang="ru-RU" sz="2000" dirty="0"/>
              <a:t> </a:t>
            </a:r>
            <a:r>
              <a:rPr lang="ru-RU" sz="2000" dirty="0" err="1"/>
              <a:t>ультрафіолетового</a:t>
            </a:r>
            <a:r>
              <a:rPr lang="ru-RU" sz="2000" dirty="0"/>
              <a:t> </a:t>
            </a:r>
            <a:r>
              <a:rPr lang="ru-RU" sz="2000" dirty="0" err="1"/>
              <a:t>проміння</a:t>
            </a:r>
            <a:r>
              <a:rPr lang="ru-RU" sz="2000" dirty="0"/>
              <a:t>, </a:t>
            </a:r>
            <a:r>
              <a:rPr lang="ru-RU" sz="2000" dirty="0" err="1"/>
              <a:t>згубного</a:t>
            </a:r>
            <a:r>
              <a:rPr lang="ru-RU" sz="2000" dirty="0"/>
              <a:t> для </a:t>
            </a:r>
            <a:r>
              <a:rPr lang="ru-RU" sz="2000" dirty="0" err="1"/>
              <a:t>живих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3078" name="Picture 6" descr="Озоновий шар Землі має повністю відновитися через 40 років, фото - Погля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10812"/>
          <a:stretch/>
        </p:blipFill>
        <p:spPr bwMode="auto">
          <a:xfrm>
            <a:off x="3857624" y="4647129"/>
            <a:ext cx="3600451" cy="200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24779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Озоновий</a:t>
            </a:r>
            <a:r>
              <a:rPr lang="ru-RU" sz="2000" dirty="0" smtClean="0"/>
              <a:t> шар </a:t>
            </a:r>
            <a:r>
              <a:rPr lang="ru-RU" sz="2000" dirty="0" err="1" smtClean="0"/>
              <a:t>відкрили</a:t>
            </a:r>
            <a:r>
              <a:rPr lang="ru-RU" sz="2000" dirty="0" smtClean="0"/>
              <a:t> 1913 року Шарль </a:t>
            </a:r>
            <a:r>
              <a:rPr lang="ru-RU" sz="2000" dirty="0" err="1" smtClean="0"/>
              <a:t>Фабрі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Анрі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Буїсон</a:t>
            </a:r>
            <a:r>
              <a:rPr lang="ru-RU" sz="2000" dirty="0" smtClean="0"/>
              <a:t>. У 1920-х роках </a:t>
            </a:r>
            <a:r>
              <a:rPr lang="ru-RU" sz="2000" dirty="0" err="1" smtClean="0"/>
              <a:t>озоновий</a:t>
            </a:r>
            <a:r>
              <a:rPr lang="ru-RU" sz="2000" dirty="0" smtClean="0"/>
              <a:t> шар активно </a:t>
            </a:r>
            <a:r>
              <a:rPr lang="ru-RU" sz="2000" dirty="0" err="1" smtClean="0"/>
              <a:t>досліджував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оксфордського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Ґордон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Добсон</a:t>
            </a:r>
            <a:r>
              <a:rPr lang="ru-RU" sz="2000" dirty="0" smtClean="0"/>
              <a:t>, на честь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названо </a:t>
            </a:r>
            <a:r>
              <a:rPr lang="ru-RU" sz="2000" dirty="0" err="1" smtClean="0"/>
              <a:t>одиницю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вимірювання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товщини</a:t>
            </a:r>
            <a:r>
              <a:rPr lang="ru-RU" sz="2000" dirty="0" smtClean="0"/>
              <a:t> озонового шару —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Добсона</a:t>
            </a:r>
            <a:r>
              <a:rPr lang="ru-RU" sz="2000" dirty="0" smtClean="0"/>
              <a:t> (англ. </a:t>
            </a:r>
            <a:r>
              <a:rPr lang="en-US" sz="2000" dirty="0" smtClean="0"/>
              <a:t>Dobson unit, DU). 1928 </a:t>
            </a:r>
            <a:r>
              <a:rPr lang="ru-RU" sz="2000" dirty="0" smtClean="0"/>
              <a:t>року </a:t>
            </a:r>
            <a:r>
              <a:rPr lang="ru-RU" sz="2000" dirty="0" err="1" smtClean="0"/>
              <a:t>Добсон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світову</a:t>
            </a:r>
            <a:r>
              <a:rPr lang="ru-RU" sz="2000" dirty="0" smtClean="0"/>
              <a:t> мережу </a:t>
            </a:r>
            <a:r>
              <a:rPr lang="ru-RU" sz="2000" dirty="0" err="1" smtClean="0"/>
              <a:t>нагляду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озоновим</a:t>
            </a:r>
            <a:r>
              <a:rPr lang="ru-RU" sz="2000" dirty="0" smtClean="0"/>
              <a:t> шаром, яка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й </a:t>
            </a:r>
            <a:r>
              <a:rPr lang="ru-RU" sz="2000" dirty="0" err="1" smtClean="0"/>
              <a:t>досі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3709812"/>
            <a:ext cx="2376487" cy="314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Бриссон, Эжен Анри — Википед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8"/>
          <a:stretch/>
        </p:blipFill>
        <p:spPr bwMode="auto">
          <a:xfrm>
            <a:off x="6244837" y="3669152"/>
            <a:ext cx="2362444" cy="322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різні</a:t>
            </a:r>
            <a:r>
              <a:rPr lang="ru-RU" b="1" dirty="0"/>
              <a:t> причини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явища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334354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err="1"/>
              <a:t>Руйнування</a:t>
            </a:r>
            <a:r>
              <a:rPr lang="ru-RU" sz="2000" dirty="0"/>
              <a:t> озонового шару оксидами </a:t>
            </a:r>
            <a:r>
              <a:rPr lang="ru-RU" sz="2000" dirty="0" err="1"/>
              <a:t>нітрогену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надходять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двигунів</a:t>
            </a:r>
            <a:r>
              <a:rPr lang="ru-RU" sz="2000" dirty="0"/>
              <a:t> </a:t>
            </a:r>
            <a:r>
              <a:rPr lang="ru-RU" sz="2000" dirty="0" err="1"/>
              <a:t>надзвукових</a:t>
            </a:r>
            <a:r>
              <a:rPr lang="ru-RU" sz="2000" dirty="0"/>
              <a:t> </a:t>
            </a:r>
            <a:r>
              <a:rPr lang="ru-RU" sz="2000" dirty="0" err="1"/>
              <a:t>транспортних</a:t>
            </a:r>
            <a:r>
              <a:rPr lang="ru-RU" sz="2000" dirty="0"/>
              <a:t> </a:t>
            </a:r>
            <a:r>
              <a:rPr lang="ru-RU" sz="2000" dirty="0" err="1"/>
              <a:t>літаків</a:t>
            </a:r>
            <a:r>
              <a:rPr lang="ru-RU" sz="2000" dirty="0"/>
              <a:t> і ракет;</a:t>
            </a:r>
          </a:p>
          <a:p>
            <a:pPr fontAlgn="base"/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циркуляції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 – </a:t>
            </a:r>
            <a:r>
              <a:rPr lang="ru-RU" sz="2000" dirty="0" err="1"/>
              <a:t>повітряні</a:t>
            </a:r>
            <a:r>
              <a:rPr lang="ru-RU" sz="2000" dirty="0"/>
              <a:t> потоки з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шарів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вгору</a:t>
            </a:r>
            <a:r>
              <a:rPr lang="ru-RU" sz="2000" dirty="0"/>
              <a:t> </a:t>
            </a:r>
            <a:r>
              <a:rPr lang="ru-RU" sz="2000" dirty="0" err="1"/>
              <a:t>розштовхують</a:t>
            </a:r>
            <a:r>
              <a:rPr lang="ru-RU" sz="2000" dirty="0"/>
              <a:t> озон;</a:t>
            </a:r>
          </a:p>
          <a:p>
            <a:pPr fontAlgn="base"/>
            <a:r>
              <a:rPr lang="ru-RU" sz="2000" dirty="0" err="1"/>
              <a:t>Руйнування</a:t>
            </a:r>
            <a:r>
              <a:rPr lang="ru-RU" sz="2000" dirty="0"/>
              <a:t> озону в </a:t>
            </a:r>
            <a:r>
              <a:rPr lang="ru-RU" sz="2000" dirty="0" err="1"/>
              <a:t>атмосфері</a:t>
            </a:r>
            <a:r>
              <a:rPr lang="ru-RU" sz="2000" dirty="0"/>
              <a:t> </a:t>
            </a:r>
            <a:r>
              <a:rPr lang="ru-RU" sz="2000" dirty="0" err="1"/>
              <a:t>сполуками</a:t>
            </a:r>
            <a:r>
              <a:rPr lang="ru-RU" sz="2000" dirty="0"/>
              <a:t> </a:t>
            </a:r>
            <a:r>
              <a:rPr lang="ru-RU" sz="2000" dirty="0" err="1"/>
              <a:t>хлорфторвуглеводнями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5122" name="Picture 2" descr="Озоновий шар Зем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80" y="4541530"/>
            <a:ext cx="3561659" cy="23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РУЙНУВАННЯ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dirty="0" err="1"/>
              <a:t>Мільйони</a:t>
            </a:r>
            <a:r>
              <a:rPr lang="ru-RU" dirty="0"/>
              <a:t> молекул озону </a:t>
            </a:r>
            <a:r>
              <a:rPr lang="ru-RU" dirty="0" err="1"/>
              <a:t>руйнуються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хвилину</a:t>
            </a:r>
            <a:r>
              <a:rPr lang="ru-RU" dirty="0"/>
              <a:t> і результатом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яке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pPr fontAlgn="base"/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/>
              <a:t>озоновий</a:t>
            </a:r>
            <a:r>
              <a:rPr lang="ru-RU" dirty="0"/>
              <a:t> шар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викличе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рак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підвищеного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стане </a:t>
            </a:r>
            <a:r>
              <a:rPr lang="ru-RU" dirty="0" err="1"/>
              <a:t>розігрівання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температурного режиму, режиму </a:t>
            </a:r>
            <a:r>
              <a:rPr lang="ru-RU" dirty="0" err="1"/>
              <a:t>вітрів</a:t>
            </a:r>
            <a:r>
              <a:rPr lang="ru-RU" dirty="0"/>
              <a:t> і </a:t>
            </a:r>
            <a:r>
              <a:rPr lang="ru-RU" dirty="0" err="1"/>
              <a:t>дощів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моря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озону є </a:t>
            </a:r>
            <a:r>
              <a:rPr lang="ru-RU" dirty="0" err="1"/>
              <a:t>ядерні</a:t>
            </a:r>
            <a:r>
              <a:rPr lang="ru-RU" dirty="0"/>
              <a:t> </a:t>
            </a:r>
            <a:r>
              <a:rPr lang="ru-RU" dirty="0" err="1"/>
              <a:t>вибухи</a:t>
            </a:r>
            <a:r>
              <a:rPr lang="ru-RU" dirty="0"/>
              <a:t>. Теплова </a:t>
            </a:r>
            <a:r>
              <a:rPr lang="ru-RU" dirty="0" err="1"/>
              <a:t>енергія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нагріває</a:t>
            </a:r>
            <a:r>
              <a:rPr lang="ru-RU" dirty="0"/>
              <a:t> атмосферу і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перетворювання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нормальних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відбуваються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. Такими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є окисли азоту.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Екологічна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9354"/>
          </a:xfrm>
        </p:spPr>
        <p:txBody>
          <a:bodyPr>
            <a:noAutofit/>
          </a:bodyPr>
          <a:lstStyle/>
          <a:p>
            <a:r>
              <a:rPr lang="ru-RU" sz="2000" dirty="0"/>
              <a:t>Яка причина та </a:t>
            </a:r>
            <a:r>
              <a:rPr lang="ru-RU" sz="2000" dirty="0" err="1"/>
              <a:t>наслідки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озонових</a:t>
            </a:r>
            <a:r>
              <a:rPr lang="ru-RU" sz="2000" dirty="0"/>
              <a:t> </a:t>
            </a:r>
            <a:r>
              <a:rPr lang="ru-RU" sz="2000" dirty="0" err="1"/>
              <a:t>дірок</a:t>
            </a:r>
            <a:r>
              <a:rPr lang="ru-RU" sz="2000" dirty="0"/>
              <a:t>? У </a:t>
            </a:r>
            <a:r>
              <a:rPr lang="ru-RU" sz="2000" dirty="0" err="1"/>
              <a:t>стратосфері</a:t>
            </a:r>
            <a:r>
              <a:rPr lang="ru-RU" sz="2000" dirty="0"/>
              <a:t> озон </a:t>
            </a:r>
            <a:r>
              <a:rPr lang="ru-RU" sz="2000" dirty="0" err="1"/>
              <a:t>поглинає</a:t>
            </a:r>
            <a:r>
              <a:rPr lang="ru-RU" sz="2000" dirty="0"/>
              <a:t> </a:t>
            </a:r>
            <a:r>
              <a:rPr lang="ru-RU" sz="2000" dirty="0" err="1"/>
              <a:t>сонячну</a:t>
            </a:r>
            <a:r>
              <a:rPr lang="ru-RU" sz="2000" dirty="0"/>
              <a:t> </a:t>
            </a:r>
            <a:r>
              <a:rPr lang="ru-RU" sz="2000" dirty="0" err="1"/>
              <a:t>ультрафіолетову</a:t>
            </a:r>
            <a:r>
              <a:rPr lang="ru-RU" sz="2000" dirty="0"/>
              <a:t> </a:t>
            </a:r>
            <a:r>
              <a:rPr lang="ru-RU" sz="2000" dirty="0" err="1"/>
              <a:t>радіацію</a:t>
            </a:r>
            <a:r>
              <a:rPr lang="ru-RU" sz="2000" dirty="0"/>
              <a:t>. </a:t>
            </a:r>
            <a:r>
              <a:rPr lang="ru-RU" sz="2000" dirty="0" err="1"/>
              <a:t>Порушення</a:t>
            </a:r>
            <a:r>
              <a:rPr lang="ru-RU" sz="2000" dirty="0"/>
              <a:t> шару озону </a:t>
            </a:r>
            <a:r>
              <a:rPr lang="ru-RU" sz="2000" dirty="0" err="1"/>
              <a:t>збільшує</a:t>
            </a:r>
            <a:r>
              <a:rPr lang="ru-RU" sz="2000" dirty="0"/>
              <a:t> </a:t>
            </a:r>
            <a:r>
              <a:rPr lang="ru-RU" sz="2000" dirty="0" err="1"/>
              <a:t>радіаційний</a:t>
            </a:r>
            <a:r>
              <a:rPr lang="ru-RU" sz="2000" dirty="0"/>
              <a:t> </a:t>
            </a:r>
            <a:r>
              <a:rPr lang="ru-RU" sz="2000" dirty="0" err="1"/>
              <a:t>потік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згубно</a:t>
            </a:r>
            <a:r>
              <a:rPr lang="ru-RU" sz="2000" dirty="0"/>
              <a:t> як </a:t>
            </a:r>
            <a:r>
              <a:rPr lang="ru-RU" sz="2000" dirty="0" err="1"/>
              <a:t>здоров'я</a:t>
            </a:r>
            <a:r>
              <a:rPr lang="ru-RU" sz="2000" dirty="0"/>
              <a:t> людей, але й </a:t>
            </a:r>
            <a:r>
              <a:rPr lang="ru-RU" sz="2000" dirty="0" err="1"/>
              <a:t>тварин</a:t>
            </a:r>
            <a:r>
              <a:rPr lang="ru-RU" sz="2000" dirty="0"/>
              <a:t> і </a:t>
            </a:r>
            <a:r>
              <a:rPr lang="ru-RU" sz="2000" dirty="0" err="1"/>
              <a:t>рослин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хлору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сполук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руйнування</a:t>
            </a:r>
            <a:r>
              <a:rPr lang="ru-RU" sz="2000" dirty="0"/>
              <a:t> озону. </a:t>
            </a:r>
            <a:r>
              <a:rPr lang="ru-RU" sz="2000" dirty="0" err="1"/>
              <a:t>Наприклад</a:t>
            </a:r>
            <a:r>
              <a:rPr lang="ru-RU" sz="2000" dirty="0"/>
              <a:t>, фреон </a:t>
            </a:r>
            <a:r>
              <a:rPr lang="ru-RU" sz="2000" dirty="0" err="1"/>
              <a:t>руйнується</a:t>
            </a:r>
            <a:r>
              <a:rPr lang="ru-RU" sz="2000" dirty="0"/>
              <a:t> </a:t>
            </a:r>
            <a:r>
              <a:rPr lang="ru-RU" sz="2000" dirty="0" err="1"/>
              <a:t>сонячною</a:t>
            </a:r>
            <a:r>
              <a:rPr lang="ru-RU" sz="2000" dirty="0"/>
              <a:t> </a:t>
            </a:r>
            <a:r>
              <a:rPr lang="ru-RU" sz="2000" dirty="0" err="1"/>
              <a:t>радіацією</a:t>
            </a:r>
            <a:r>
              <a:rPr lang="ru-RU" sz="2000" dirty="0"/>
              <a:t> та </a:t>
            </a:r>
            <a:r>
              <a:rPr lang="ru-RU" sz="2000" dirty="0" err="1"/>
              <a:t>звільняє</a:t>
            </a:r>
            <a:r>
              <a:rPr lang="ru-RU" sz="2000" dirty="0"/>
              <a:t> хлор,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відриває</a:t>
            </a:r>
            <a:r>
              <a:rPr lang="ru-RU" sz="2000" dirty="0"/>
              <a:t> </a:t>
            </a:r>
            <a:r>
              <a:rPr lang="ru-RU" sz="2000" dirty="0" err="1"/>
              <a:t>третій</a:t>
            </a:r>
            <a:r>
              <a:rPr lang="ru-RU" sz="2000" dirty="0"/>
              <a:t> атом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 озону. Хлор не входить у </a:t>
            </a:r>
            <a:r>
              <a:rPr lang="ru-RU" sz="2000" dirty="0" err="1"/>
              <a:t>сполуки</a:t>
            </a:r>
            <a:r>
              <a:rPr lang="ru-RU" sz="2000" dirty="0"/>
              <a:t>, але є </a:t>
            </a:r>
            <a:r>
              <a:rPr lang="ru-RU" sz="2000" dirty="0" err="1"/>
              <a:t>каталізатором</a:t>
            </a:r>
            <a:r>
              <a:rPr lang="ru-RU" sz="2000" dirty="0"/>
              <a:t>.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атом хлору </a:t>
            </a:r>
            <a:r>
              <a:rPr lang="ru-RU" sz="2000" dirty="0" err="1"/>
              <a:t>пошкоджує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озону.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основним</a:t>
            </a:r>
            <a:r>
              <a:rPr lang="ru-RU" sz="2000" dirty="0"/>
              <a:t> </a:t>
            </a:r>
            <a:r>
              <a:rPr lang="ru-RU" sz="2000" dirty="0" err="1"/>
              <a:t>руйнівником</a:t>
            </a:r>
            <a:r>
              <a:rPr lang="ru-RU" sz="2000" dirty="0"/>
              <a:t> озону </a:t>
            </a:r>
            <a:r>
              <a:rPr lang="ru-RU" sz="2000" dirty="0" err="1"/>
              <a:t>визнано</a:t>
            </a:r>
            <a:r>
              <a:rPr lang="ru-RU" sz="2000" dirty="0"/>
              <a:t> </a:t>
            </a:r>
            <a:r>
              <a:rPr lang="ru-RU" sz="2000" dirty="0" err="1"/>
              <a:t>хлорофлюорокарбон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вступаючи</a:t>
            </a:r>
            <a:r>
              <a:rPr lang="ru-RU" sz="2000" dirty="0"/>
              <a:t> в </a:t>
            </a:r>
            <a:r>
              <a:rPr lang="ru-RU" sz="2000" dirty="0" err="1"/>
              <a:t>реакцію</a:t>
            </a:r>
            <a:r>
              <a:rPr lang="ru-RU" sz="2000" dirty="0"/>
              <a:t>, </a:t>
            </a:r>
            <a:r>
              <a:rPr lang="ru-RU" sz="2000" dirty="0" err="1"/>
              <a:t>відриває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озону 2 </a:t>
            </a:r>
            <a:r>
              <a:rPr lang="ru-RU" sz="2000" dirty="0" err="1"/>
              <a:t>атоми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, </a:t>
            </a:r>
            <a:r>
              <a:rPr lang="ru-RU" sz="2000" dirty="0" err="1"/>
              <a:t>порушуючи</a:t>
            </a:r>
            <a:r>
              <a:rPr lang="ru-RU" sz="2000" dirty="0"/>
              <a:t> </a:t>
            </a:r>
            <a:r>
              <a:rPr lang="ru-RU" sz="2000" dirty="0" err="1"/>
              <a:t>озоновий</a:t>
            </a:r>
            <a:r>
              <a:rPr lang="ru-RU" sz="2000" dirty="0"/>
              <a:t> шар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Технічний</a:t>
            </a:r>
            <a:r>
              <a:rPr lang="ru-RU" sz="2000" dirty="0" smtClean="0"/>
              <a:t> </a:t>
            </a:r>
            <a:r>
              <a:rPr lang="ru-RU" sz="2000" dirty="0" err="1"/>
              <a:t>прогрес</a:t>
            </a:r>
            <a:r>
              <a:rPr lang="ru-RU" sz="2000" dirty="0"/>
              <a:t> та </a:t>
            </a:r>
            <a:r>
              <a:rPr lang="ru-RU" sz="2000" dirty="0" err="1"/>
              <a:t>озонові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взаємопов'язані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у </a:t>
            </a:r>
            <a:r>
              <a:rPr lang="ru-RU" sz="2000" dirty="0" err="1"/>
              <a:t>двигунах</a:t>
            </a:r>
            <a:r>
              <a:rPr lang="ru-RU" sz="2000" dirty="0"/>
              <a:t> </a:t>
            </a:r>
            <a:r>
              <a:rPr lang="ru-RU" sz="2000" dirty="0" err="1"/>
              <a:t>реактивних</a:t>
            </a:r>
            <a:r>
              <a:rPr lang="ru-RU" sz="2000" dirty="0"/>
              <a:t> </a:t>
            </a:r>
            <a:r>
              <a:rPr lang="ru-RU" sz="2000" dirty="0" err="1"/>
              <a:t>літаків</a:t>
            </a:r>
            <a:r>
              <a:rPr lang="ru-RU" sz="2000" dirty="0"/>
              <a:t> </a:t>
            </a:r>
            <a:r>
              <a:rPr lang="ru-RU" sz="2000" dirty="0" err="1"/>
              <a:t>утворюються</a:t>
            </a:r>
            <a:r>
              <a:rPr lang="ru-RU" sz="2000" dirty="0"/>
              <a:t> </a:t>
            </a:r>
            <a:r>
              <a:rPr lang="ru-RU" sz="2000" dirty="0" err="1"/>
              <a:t>оксиди</a:t>
            </a:r>
            <a:r>
              <a:rPr lang="ru-RU" sz="2000" dirty="0"/>
              <a:t> азоту, </a:t>
            </a:r>
            <a:r>
              <a:rPr lang="ru-RU" sz="2000" dirty="0" err="1"/>
              <a:t>викид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збільшенням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турбореактивного </a:t>
            </a:r>
            <a:r>
              <a:rPr lang="ru-RU" sz="2000" dirty="0" err="1"/>
              <a:t>двигуна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2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Біологічне значення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25839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озонового шару для </a:t>
            </a:r>
            <a:r>
              <a:rPr lang="ru-RU" dirty="0" err="1"/>
              <a:t>біосфери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з космосу.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затримує</a:t>
            </a:r>
            <a:r>
              <a:rPr lang="ru-RU" dirty="0"/>
              <a:t> </a:t>
            </a:r>
            <a:r>
              <a:rPr lang="ru-RU" dirty="0" err="1"/>
              <a:t>електромагнітне</a:t>
            </a:r>
            <a:r>
              <a:rPr lang="ru-RU" dirty="0"/>
              <a:t> і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Але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озонового шару, через </a:t>
            </a:r>
            <a:r>
              <a:rPr lang="ru-RU" dirty="0" err="1"/>
              <a:t>викиди</a:t>
            </a:r>
            <a:r>
              <a:rPr lang="ru-RU" dirty="0"/>
              <a:t> в атмосферу фреону –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дірки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погіршуються</a:t>
            </a:r>
            <a:r>
              <a:rPr lang="ru-RU" dirty="0"/>
              <a:t>. Над </a:t>
            </a:r>
            <a:r>
              <a:rPr lang="ru-RU" dirty="0" err="1"/>
              <a:t>Антарктидою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в озоновому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з </a:t>
            </a:r>
            <a:r>
              <a:rPr lang="ru-RU" dirty="0" smtClean="0"/>
              <a:t>США.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259164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Зменшення</a:t>
            </a:r>
            <a:r>
              <a:rPr lang="ru-RU" dirty="0"/>
              <a:t> озонового шару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клімат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утримує</a:t>
            </a:r>
            <a:r>
              <a:rPr lang="ru-RU" dirty="0"/>
              <a:t> тепло </a:t>
            </a:r>
            <a:r>
              <a:rPr lang="ru-RU" dirty="0" err="1"/>
              <a:t>розсіюючи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то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пануючих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 і погоди. В </a:t>
            </a:r>
            <a:r>
              <a:rPr lang="ru-RU" dirty="0" err="1"/>
              <a:t>майбутньому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прогнозують</a:t>
            </a:r>
            <a:r>
              <a:rPr lang="ru-RU" dirty="0"/>
              <a:t> </a:t>
            </a:r>
            <a:r>
              <a:rPr lang="ru-RU" dirty="0" err="1"/>
              <a:t>неврожаї</a:t>
            </a:r>
            <a:r>
              <a:rPr lang="ru-RU" dirty="0"/>
              <a:t>, </a:t>
            </a:r>
            <a:r>
              <a:rPr lang="ru-RU" dirty="0" err="1"/>
              <a:t>посухи</a:t>
            </a:r>
            <a:r>
              <a:rPr lang="ru-RU" dirty="0"/>
              <a:t>, брак </a:t>
            </a:r>
            <a:r>
              <a:rPr lang="ru-RU" dirty="0" err="1"/>
              <a:t>продовольства</a:t>
            </a:r>
            <a:r>
              <a:rPr lang="ru-RU" dirty="0"/>
              <a:t> і голод. І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сумна</a:t>
            </a:r>
            <a:r>
              <a:rPr lang="ru-RU" dirty="0"/>
              <a:t> картина,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настане</a:t>
            </a:r>
            <a:r>
              <a:rPr lang="ru-RU" dirty="0"/>
              <a:t> через 100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Озоновий шар Землі може відновитися - вчені - Korrespondent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91023"/>
            <a:ext cx="3276600" cy="234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120</TotalTime>
  <Words>565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Corbel</vt:lpstr>
      <vt:lpstr>Gill Sans MT</vt:lpstr>
      <vt:lpstr>Wingdings 2</vt:lpstr>
      <vt:lpstr>Дивиденд</vt:lpstr>
      <vt:lpstr>Озоновий шар. Руйнування. Екологічна проблема. Біологічне значення</vt:lpstr>
      <vt:lpstr>План:</vt:lpstr>
      <vt:lpstr>озоновий шар – ЩО ЦЕ?</vt:lpstr>
      <vt:lpstr>Історія відкриття</vt:lpstr>
      <vt:lpstr>Існують різні причини цього явища:</vt:lpstr>
      <vt:lpstr>РУЙНУВАННЯ </vt:lpstr>
      <vt:lpstr>Екологічна проблема</vt:lpstr>
      <vt:lpstr>Біологічне значення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Озоновий шар. Руйнування. Екологічна проблема. Біологічне значення</dc:title>
  <dc:creator>Яна</dc:creator>
  <cp:lastModifiedBy>Яна</cp:lastModifiedBy>
  <cp:revision>12</cp:revision>
  <dcterms:created xsi:type="dcterms:W3CDTF">2021-12-17T17:11:22Z</dcterms:created>
  <dcterms:modified xsi:type="dcterms:W3CDTF">2022-10-10T20:21:00Z</dcterms:modified>
</cp:coreProperties>
</file>