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399" r:id="rId2"/>
    <p:sldId id="386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259" r:id="rId11"/>
    <p:sldId id="439" r:id="rId12"/>
    <p:sldId id="440" r:id="rId13"/>
    <p:sldId id="441" r:id="rId14"/>
    <p:sldId id="442" r:id="rId15"/>
    <p:sldId id="279" r:id="rId16"/>
    <p:sldId id="443" r:id="rId17"/>
  </p:sldIdLst>
  <p:sldSz cx="9144000" cy="5143500" type="screen16x9"/>
  <p:notesSz cx="6858000" cy="9144000"/>
  <p:embeddedFontLst>
    <p:embeddedFont>
      <p:font typeface="Alegreya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99"/>
    <a:srgbClr val="626C00"/>
    <a:srgbClr val="FFCCFF"/>
    <a:srgbClr val="FFE5E5"/>
    <a:srgbClr val="FFCC99"/>
    <a:srgbClr val="CCFFFF"/>
    <a:srgbClr val="FFFFFF"/>
    <a:srgbClr val="FCFFD9"/>
    <a:srgbClr val="9DF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17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28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drive.google.com/file/d/1gIFuoyQX0kh7AuVLcbLCyiPQa-198RPS/view?usp=drive_lin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IFuoyQX0kh7AuVLcbLCyiPQa-198RPS/view?usp=drive_lin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hyperlink" Target="https://wordwall.net/uk/resource/51992804" TargetMode="External"/><Relationship Id="rId4" Type="http://schemas.openxmlformats.org/officeDocument/2006/relationships/hyperlink" Target="https://wordwall.net/uk/resource/2763374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guukoy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1600" b="1" cap="all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Опорно-руховий апарат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299526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45833" y="4299526"/>
            <a:ext cx="3231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скелетні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утворені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посмугованої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тканини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а не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гладенької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непосмугованої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34950" y="2224052"/>
            <a:ext cx="642375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20. Будова і функції скелетних м’язів. Групи скелетних м’язів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58707" y="1714055"/>
            <a:ext cx="2085293" cy="34294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5833" y="3657538"/>
            <a:ext cx="2414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Функції та будова м’язів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7" y="3423399"/>
            <a:ext cx="714119" cy="7141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10" y="444899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05" y="2910512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953311" y="3131883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3311" y="951706"/>
            <a:ext cx="7496783" cy="1781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Скелетні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складаються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посмугованої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м’язової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тканини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здатної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швидкого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скорочення</a:t>
            </a:r>
            <a:r>
              <a:rPr lang="ru-RU" dirty="0">
                <a:solidFill>
                  <a:schemeClr val="tx1"/>
                </a:solidFill>
              </a:rPr>
              <a:t>. Вони </a:t>
            </a:r>
            <a:r>
              <a:rPr lang="ru-RU" dirty="0" err="1">
                <a:solidFill>
                  <a:schemeClr val="tx1"/>
                </a:solidFill>
              </a:rPr>
              <a:t>утворені</a:t>
            </a:r>
            <a:r>
              <a:rPr lang="ru-RU" dirty="0">
                <a:solidFill>
                  <a:schemeClr val="tx1"/>
                </a:solidFill>
              </a:rPr>
              <a:t> пучками </a:t>
            </a:r>
            <a:r>
              <a:rPr lang="ru-RU" dirty="0" err="1">
                <a:solidFill>
                  <a:schemeClr val="tx1"/>
                </a:solidFill>
              </a:rPr>
              <a:t>м’язових</a:t>
            </a:r>
            <a:r>
              <a:rPr lang="ru-RU" dirty="0">
                <a:solidFill>
                  <a:schemeClr val="tx1"/>
                </a:solidFill>
              </a:rPr>
              <a:t> волокон,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вкриті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сполучнотканинною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оболонкою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фасцією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М’язові</a:t>
            </a:r>
            <a:r>
              <a:rPr lang="ru-RU" dirty="0">
                <a:solidFill>
                  <a:schemeClr val="tx1"/>
                </a:solidFill>
              </a:rPr>
              <a:t> волокна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міофібрили</a:t>
            </a:r>
            <a:r>
              <a:rPr lang="ru-RU" dirty="0">
                <a:solidFill>
                  <a:schemeClr val="tx1"/>
                </a:solidFill>
              </a:rPr>
              <a:t>, до складу </a:t>
            </a:r>
            <a:r>
              <a:rPr lang="ru-RU" dirty="0" err="1">
                <a:solidFill>
                  <a:schemeClr val="tx1"/>
                </a:solidFill>
              </a:rPr>
              <a:t>яких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входять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скоротливі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білки</a:t>
            </a:r>
            <a:r>
              <a:rPr lang="ru-RU" dirty="0">
                <a:solidFill>
                  <a:schemeClr val="tx1"/>
                </a:solidFill>
              </a:rPr>
              <a:t> актин і </a:t>
            </a:r>
            <a:r>
              <a:rPr lang="ru-RU" dirty="0" err="1">
                <a:solidFill>
                  <a:schemeClr val="tx1"/>
                </a:solidFill>
              </a:rPr>
              <a:t>міозин</a:t>
            </a:r>
            <a:r>
              <a:rPr lang="ru-RU" dirty="0">
                <a:solidFill>
                  <a:schemeClr val="tx1"/>
                </a:solidFill>
              </a:rPr>
              <a:t>. За формою </a:t>
            </a:r>
            <a:r>
              <a:rPr lang="ru-RU" dirty="0" err="1">
                <a:solidFill>
                  <a:schemeClr val="tx1"/>
                </a:solidFill>
              </a:rPr>
              <a:t>скелетні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бувають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довгі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короткі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широкі</a:t>
            </a:r>
            <a:r>
              <a:rPr lang="ru-RU" dirty="0">
                <a:solidFill>
                  <a:schemeClr val="tx1"/>
                </a:solidFill>
              </a:rPr>
              <a:t>. В </a:t>
            </a:r>
            <a:r>
              <a:rPr lang="ru-RU" dirty="0" err="1">
                <a:solidFill>
                  <a:schemeClr val="tx1"/>
                </a:solidFill>
              </a:rPr>
              <a:t>організмі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розрізняють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скелетних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м’язів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голови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шиї</a:t>
            </a:r>
            <a:r>
              <a:rPr lang="ru-RU" dirty="0">
                <a:solidFill>
                  <a:schemeClr val="tx1"/>
                </a:solidFill>
              </a:rPr>
              <a:t>, грудей, живота, </a:t>
            </a:r>
            <a:r>
              <a:rPr lang="ru-RU" dirty="0" err="1">
                <a:solidFill>
                  <a:schemeClr val="tx1"/>
                </a:solidFill>
              </a:rPr>
              <a:t>спини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верхніх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нижніх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кінцівок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587411"/>
            <a:ext cx="7490298" cy="12283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 </a:t>
            </a:r>
            <a:r>
              <a:rPr lang="ru-RU" dirty="0" err="1">
                <a:solidFill>
                  <a:schemeClr val="tx1"/>
                </a:solidFill>
              </a:rPr>
              <a:t>м’яз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кріпиться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кістки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Чим </a:t>
            </a:r>
            <a:r>
              <a:rPr lang="ru-RU" dirty="0" err="1">
                <a:solidFill>
                  <a:schemeClr val="tx1"/>
                </a:solidFill>
              </a:rPr>
              <a:t>відрізняються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функції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жувальних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мімічних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м’язів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Яку </a:t>
            </a:r>
            <a:r>
              <a:rPr lang="ru-RU" dirty="0" err="1">
                <a:solidFill>
                  <a:schemeClr val="tx1"/>
                </a:solidFill>
              </a:rPr>
              <a:t>функцію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організмі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виконують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м’язи</a:t>
            </a:r>
            <a:r>
              <a:rPr lang="ru-RU" dirty="0">
                <a:solidFill>
                  <a:schemeClr val="tx1"/>
                </a:solidFill>
              </a:rPr>
              <a:t> живота?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tx1"/>
                </a:solidFill>
              </a:rPr>
              <a:t>Який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м’яз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є </a:t>
            </a:r>
            <a:r>
              <a:rPr lang="ru-RU" dirty="0" err="1">
                <a:solidFill>
                  <a:schemeClr val="tx1"/>
                </a:solidFill>
              </a:rPr>
              <a:t>найдовшим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кріпиться</a:t>
            </a:r>
            <a:r>
              <a:rPr lang="ru-RU" dirty="0">
                <a:solidFill>
                  <a:schemeClr val="tx1"/>
                </a:solidFill>
              </a:rPr>
              <a:t> та яка </a:t>
            </a:r>
            <a:r>
              <a:rPr lang="ru-RU" dirty="0" err="1">
                <a:solidFill>
                  <a:schemeClr val="tx1"/>
                </a:solidFill>
              </a:rPr>
              <a:t>його</a:t>
            </a:r>
            <a:r>
              <a:rPr lang="ru-RU" dirty="0">
                <a:solidFill>
                  <a:schemeClr val="tx1"/>
                </a:solidFill>
              </a:rPr>
              <a:t> роль?</a:t>
            </a:r>
          </a:p>
        </p:txBody>
      </p:sp>
      <p:sp>
        <p:nvSpPr>
          <p:cNvPr id="13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Лабораторне дослідження</a:t>
            </a:r>
            <a:endParaRPr lang="uk-UA" sz="2400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8344"/>
          <a:stretch/>
        </p:blipFill>
        <p:spPr>
          <a:xfrm>
            <a:off x="8176701" y="442822"/>
            <a:ext cx="967299" cy="9559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914" y="1121788"/>
            <a:ext cx="78295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Тема: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ДОСЛІДЖЕННЯ МІКРОСКОПІЧНОЇ БУДОВИ КІСТКОВОЇ, ХРЯЩОВОЇ ТА М’ЯЗОВОЇ ТКАНИН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Мета: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, </a:t>
            </a:r>
            <a:r>
              <a:rPr lang="ru-RU" dirty="0" err="1"/>
              <a:t>хрящової</a:t>
            </a:r>
            <a:r>
              <a:rPr lang="ru-RU" dirty="0"/>
              <a:t> та </a:t>
            </a:r>
            <a:r>
              <a:rPr lang="ru-RU" dirty="0" err="1"/>
              <a:t>м’язової</a:t>
            </a:r>
            <a:r>
              <a:rPr lang="ru-RU" dirty="0"/>
              <a:t> тканин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виконуваних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Обладнання</a:t>
            </a:r>
            <a:r>
              <a:rPr lang="ru-RU" dirty="0"/>
              <a:t>: </a:t>
            </a:r>
            <a:r>
              <a:rPr lang="ru-RU" dirty="0" err="1"/>
              <a:t>світлові</a:t>
            </a:r>
            <a:r>
              <a:rPr lang="ru-RU" dirty="0"/>
              <a:t> </a:t>
            </a:r>
            <a:r>
              <a:rPr lang="ru-RU" dirty="0" err="1"/>
              <a:t>мікроскопи</a:t>
            </a:r>
            <a:r>
              <a:rPr lang="ru-RU" dirty="0"/>
              <a:t>, </a:t>
            </a:r>
            <a:r>
              <a:rPr lang="ru-RU" dirty="0" err="1"/>
              <a:t>мікропрепарати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, </a:t>
            </a:r>
            <a:r>
              <a:rPr lang="ru-RU" dirty="0" err="1"/>
              <a:t>хрящової</a:t>
            </a:r>
            <a:r>
              <a:rPr lang="ru-RU" dirty="0"/>
              <a:t> та </a:t>
            </a:r>
            <a:r>
              <a:rPr lang="ru-RU" dirty="0" err="1"/>
              <a:t>м’язової</a:t>
            </a:r>
            <a:r>
              <a:rPr lang="ru-RU" dirty="0"/>
              <a:t> тканин.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Хід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914" y="2777172"/>
            <a:ext cx="6317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ru-RU" dirty="0"/>
              <a:t> </a:t>
            </a:r>
            <a:r>
              <a:rPr lang="ru-RU" dirty="0" err="1"/>
              <a:t>Підготуйте</a:t>
            </a:r>
            <a:r>
              <a:rPr lang="ru-RU" dirty="0"/>
              <a:t> </a:t>
            </a:r>
            <a:r>
              <a:rPr lang="ru-RU" dirty="0" err="1"/>
              <a:t>мікроскоп</a:t>
            </a:r>
            <a:r>
              <a:rPr lang="ru-RU" dirty="0"/>
              <a:t> до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2.</a:t>
            </a:r>
            <a:r>
              <a:rPr lang="ru-RU" dirty="0"/>
              <a:t> </a:t>
            </a:r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мікропрепарат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Знайдіть</a:t>
            </a:r>
            <a:r>
              <a:rPr lang="ru-RU" dirty="0"/>
              <a:t> 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зору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мікроскопа</a:t>
            </a:r>
            <a:r>
              <a:rPr lang="ru-RU" dirty="0"/>
              <a:t> </a:t>
            </a:r>
            <a:r>
              <a:rPr lang="ru-RU" dirty="0" err="1"/>
              <a:t>остеоцити</a:t>
            </a:r>
            <a:r>
              <a:rPr lang="ru-RU" dirty="0"/>
              <a:t>,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їхню</a:t>
            </a:r>
            <a:r>
              <a:rPr lang="ru-RU" dirty="0"/>
              <a:t> форму та </a:t>
            </a:r>
            <a:r>
              <a:rPr lang="ru-RU" dirty="0" err="1"/>
              <a:t>розташування</a:t>
            </a:r>
            <a:r>
              <a:rPr lang="ru-RU" dirty="0"/>
              <a:t> в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міжклітинній</a:t>
            </a:r>
            <a:r>
              <a:rPr lang="ru-RU" dirty="0"/>
              <a:t> </a:t>
            </a:r>
            <a:r>
              <a:rPr lang="ru-RU" dirty="0" err="1"/>
              <a:t>речовині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3.</a:t>
            </a:r>
            <a:r>
              <a:rPr lang="ru-RU" dirty="0"/>
              <a:t>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схематичний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мікроскопічної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Позначте</a:t>
            </a:r>
            <a:r>
              <a:rPr lang="ru-RU" dirty="0"/>
              <a:t> цифрами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6786919" y="2883629"/>
            <a:ext cx="1953491" cy="18184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914" y="652218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hlinkClick r:id="rId3"/>
              </a:rPr>
              <a:t>ВІДЕО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174" y="2468344"/>
            <a:ext cx="587637" cy="5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93474" y="390171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Лабораторне дослідження</a:t>
            </a:r>
            <a:endParaRPr lang="uk-UA" sz="2400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335" y="736647"/>
            <a:ext cx="6296891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4.</a:t>
            </a:r>
            <a:r>
              <a:rPr lang="ru-RU" dirty="0"/>
              <a:t> </a:t>
            </a:r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мікропрепарат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Знайдіть</a:t>
            </a:r>
            <a:r>
              <a:rPr lang="ru-RU" dirty="0"/>
              <a:t> 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зору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мікроскопа</a:t>
            </a:r>
            <a:r>
              <a:rPr lang="ru-RU" dirty="0"/>
              <a:t> </a:t>
            </a:r>
            <a:r>
              <a:rPr lang="ru-RU" dirty="0" err="1"/>
              <a:t>хондроцити</a:t>
            </a:r>
            <a:r>
              <a:rPr lang="ru-RU" dirty="0"/>
              <a:t>,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їхню</a:t>
            </a:r>
            <a:r>
              <a:rPr lang="ru-RU" dirty="0"/>
              <a:t> форму та </a:t>
            </a:r>
            <a:r>
              <a:rPr lang="ru-RU" dirty="0" err="1"/>
              <a:t>розташування</a:t>
            </a:r>
            <a:r>
              <a:rPr lang="ru-RU" dirty="0"/>
              <a:t> в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міжклітинній</a:t>
            </a:r>
            <a:r>
              <a:rPr lang="ru-RU" dirty="0"/>
              <a:t> </a:t>
            </a:r>
            <a:r>
              <a:rPr lang="ru-RU" dirty="0" err="1"/>
              <a:t>речовині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5.</a:t>
            </a:r>
            <a:r>
              <a:rPr lang="ru-RU" dirty="0"/>
              <a:t>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схематичний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мікроскопічної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хрящової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Позначте</a:t>
            </a:r>
            <a:r>
              <a:rPr lang="ru-RU" dirty="0"/>
              <a:t> цифрами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6.</a:t>
            </a:r>
            <a:r>
              <a:rPr lang="ru-RU" dirty="0"/>
              <a:t>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про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кісткової</a:t>
            </a:r>
            <a:r>
              <a:rPr lang="ru-RU" dirty="0"/>
              <a:t> та </a:t>
            </a:r>
            <a:r>
              <a:rPr lang="ru-RU" dirty="0" err="1"/>
              <a:t>хрящової</a:t>
            </a:r>
            <a:r>
              <a:rPr lang="ru-RU" dirty="0"/>
              <a:t> тканин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міжклітинної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опори.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7. </a:t>
            </a:r>
            <a:r>
              <a:rPr lang="ru-RU" dirty="0" err="1"/>
              <a:t>Розгляньте</a:t>
            </a:r>
            <a:r>
              <a:rPr lang="ru-RU" dirty="0"/>
              <a:t> </a:t>
            </a:r>
            <a:r>
              <a:rPr lang="ru-RU" dirty="0" err="1"/>
              <a:t>мікропрепарат</a:t>
            </a:r>
            <a:r>
              <a:rPr lang="ru-RU" dirty="0"/>
              <a:t> </a:t>
            </a:r>
            <a:r>
              <a:rPr lang="ru-RU" dirty="0" err="1"/>
              <a:t>посмугованої</a:t>
            </a:r>
            <a:r>
              <a:rPr lang="ru-RU" dirty="0"/>
              <a:t> </a:t>
            </a:r>
            <a:r>
              <a:rPr lang="ru-RU" dirty="0" err="1"/>
              <a:t>м’язової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Знайдіть</a:t>
            </a:r>
            <a:r>
              <a:rPr lang="ru-RU" dirty="0"/>
              <a:t> у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мікроскопа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міоцити</a:t>
            </a:r>
            <a:r>
              <a:rPr lang="ru-RU" dirty="0"/>
              <a:t>. </a:t>
            </a:r>
            <a:r>
              <a:rPr lang="ru-RU" dirty="0" err="1"/>
              <a:t>Якої</a:t>
            </a:r>
            <a:r>
              <a:rPr lang="ru-RU" dirty="0"/>
              <a:t> вони </a:t>
            </a:r>
            <a:r>
              <a:rPr lang="ru-RU" dirty="0" err="1"/>
              <a:t>форми</a:t>
            </a:r>
            <a:r>
              <a:rPr lang="ru-RU" dirty="0"/>
              <a:t>? </a:t>
            </a:r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темні</a:t>
            </a:r>
            <a:r>
              <a:rPr lang="ru-RU" dirty="0"/>
              <a:t> та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смужки</a:t>
            </a:r>
            <a:r>
              <a:rPr lang="ru-RU" dirty="0"/>
              <a:t> </a:t>
            </a:r>
            <a:r>
              <a:rPr lang="ru-RU" dirty="0" err="1"/>
              <a:t>м’язових</a:t>
            </a:r>
            <a:r>
              <a:rPr lang="ru-RU" dirty="0"/>
              <a:t> волокон,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скоротливими</a:t>
            </a:r>
            <a:r>
              <a:rPr lang="ru-RU" dirty="0"/>
              <a:t> </a:t>
            </a:r>
            <a:r>
              <a:rPr lang="ru-RU" dirty="0" err="1"/>
              <a:t>білками</a:t>
            </a:r>
            <a:r>
              <a:rPr lang="ru-RU" dirty="0"/>
              <a:t> актином і </a:t>
            </a:r>
            <a:r>
              <a:rPr lang="ru-RU" dirty="0" err="1"/>
              <a:t>міозином</a:t>
            </a:r>
            <a:r>
              <a:rPr lang="ru-RU" dirty="0"/>
              <a:t>. Вони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__________.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8.</a:t>
            </a:r>
            <a:r>
              <a:rPr lang="ru-RU" dirty="0"/>
              <a:t> 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малюнок</a:t>
            </a:r>
            <a:r>
              <a:rPr lang="ru-RU" dirty="0"/>
              <a:t> </a:t>
            </a:r>
            <a:r>
              <a:rPr lang="ru-RU" dirty="0" err="1"/>
              <a:t>мікроскопічної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посмугованої</a:t>
            </a:r>
            <a:r>
              <a:rPr lang="ru-RU" dirty="0"/>
              <a:t> </a:t>
            </a:r>
            <a:r>
              <a:rPr lang="ru-RU" dirty="0" err="1"/>
              <a:t>м’язової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</a:t>
            </a:r>
          </a:p>
          <a:p>
            <a:pPr>
              <a:lnSpc>
                <a:spcPct val="150000"/>
              </a:lnSpc>
            </a:pPr>
            <a:r>
              <a:rPr lang="ru-RU" dirty="0" err="1"/>
              <a:t>Позначте</a:t>
            </a:r>
            <a:r>
              <a:rPr lang="ru-RU" dirty="0"/>
              <a:t> цифрами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6812972" y="3020266"/>
            <a:ext cx="1953491" cy="18184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12971" y="799526"/>
            <a:ext cx="1953491" cy="181840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570" y="504384"/>
            <a:ext cx="587637" cy="587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74" y="2710580"/>
            <a:ext cx="587637" cy="5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2" y="1175039"/>
            <a:ext cx="7296150" cy="3036422"/>
          </a:xfrm>
          <a:prstGeom prst="rect">
            <a:avLst/>
          </a:prstGeom>
        </p:spPr>
      </p:pic>
      <p:sp>
        <p:nvSpPr>
          <p:cNvPr id="3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4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/>
          <p:cNvSpPr/>
          <p:nvPr/>
        </p:nvSpPr>
        <p:spPr>
          <a:xfrm>
            <a:off x="887477" y="836485"/>
            <a:ext cx="745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Заповніть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пропущені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комірки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таблиці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щодо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будови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м’язів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їхніх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функцій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1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57855"/>
            <a:ext cx="8032172" cy="2348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847" y="588578"/>
            <a:ext cx="7938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Розгляньте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малюнок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будови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м’яза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Знайдіть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помилкові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підписи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складових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м’яза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5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Прямоугольник 5"/>
          <p:cNvSpPr/>
          <p:nvPr/>
        </p:nvSpPr>
        <p:spPr>
          <a:xfrm>
            <a:off x="181847" y="3275574"/>
            <a:ext cx="87855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виконували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лабораторне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мікроскопічної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будови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хрящової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тканин.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Учениця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сказала,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бачить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полі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зору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мікроскопа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кісткову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тканину, яку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формують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овальні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хондроцити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зауважив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крім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методу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світлової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мікроскопії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порівняння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клітин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тканин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доцільно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використати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порівняльно-описовий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метод.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Хто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 них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правий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учениця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правий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обоє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праві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обоє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праві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1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88261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594803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ПРАЦЮЙТЕ</a:t>
            </a:r>
            <a:r>
              <a:rPr lang="uk" b="1" dirty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20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Google Shape;230;p27"/>
          <p:cNvSpPr txBox="1"/>
          <p:nvPr/>
        </p:nvSpPr>
        <p:spPr>
          <a:xfrm>
            <a:off x="426218" y="3051315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ЗАПАМ’ЯТАЙТЕ КРАЩЕ</a:t>
            </a:r>
            <a:endParaRPr lang="uk"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5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0406" y="3702714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https://wordwall.net/uk/resource/27633747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0406" y="4040694"/>
            <a:ext cx="3546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https://wordwall.net/uk/resource/51992804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5815"/>
          <a:stretch/>
        </p:blipFill>
        <p:spPr>
          <a:xfrm>
            <a:off x="5704609" y="1656855"/>
            <a:ext cx="2946255" cy="3020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56" y="3750317"/>
            <a:ext cx="593850" cy="5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0;p27"/>
          <p:cNvSpPr txBox="1"/>
          <p:nvPr/>
        </p:nvSpPr>
        <p:spPr>
          <a:xfrm>
            <a:off x="920406" y="837693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rgbClr val="38761D"/>
                </a:solidFill>
                <a:latin typeface="+mn-lt"/>
                <a:ea typeface="Alegreya"/>
                <a:cs typeface="Alegreya"/>
                <a:sym typeface="Alegreya"/>
              </a:rPr>
              <a:t>ВИКОРИСТАНІ ДЖЕРЕЛА</a:t>
            </a:r>
            <a:endParaRPr lang="uk" sz="1800" b="1" dirty="0">
              <a:solidFill>
                <a:srgbClr val="38761D"/>
              </a:solidFill>
              <a:latin typeface="+mn-lt"/>
              <a:ea typeface="Alegreya"/>
              <a:cs typeface="Alegreya"/>
              <a:sym typeface="Alegreya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03403" y="1407170"/>
            <a:ext cx="7474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Маргарита </a:t>
            </a:r>
            <a:r>
              <a:rPr lang="uk-UA" dirty="0" err="1"/>
              <a:t>Атаманчук</a:t>
            </a:r>
            <a:r>
              <a:rPr lang="uk-UA" dirty="0"/>
              <a:t> Шкільна Біологія. Біологія 8 клас НУШ. Будова та функції скелетних м'язів, 2023.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3"/>
              </a:rPr>
              <a:t>https://www.youtube.com/watch?v=IcguukoyagE</a:t>
            </a:r>
            <a:endParaRPr lang="uk-UA" dirty="0"/>
          </a:p>
        </p:txBody>
      </p:sp>
      <p:cxnSp>
        <p:nvCxnSpPr>
          <p:cNvPr id="7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5" y="641118"/>
            <a:ext cx="603031" cy="6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b="2984"/>
          <a:stretch/>
        </p:blipFill>
        <p:spPr>
          <a:xfrm>
            <a:off x="505396" y="2086116"/>
            <a:ext cx="3806832" cy="2164996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скелетних м’язів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45" y="79820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Рухи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всього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біг</a:t>
            </a:r>
            <a:r>
              <a:rPr lang="ru-RU" dirty="0"/>
              <a:t>, ходьба, </a:t>
            </a:r>
            <a:r>
              <a:rPr lang="ru-RU" dirty="0" err="1"/>
              <a:t>плавання</a:t>
            </a:r>
            <a:r>
              <a:rPr lang="ru-RU" dirty="0"/>
              <a:t>, </a:t>
            </a:r>
            <a:r>
              <a:rPr lang="ru-RU" dirty="0" err="1"/>
              <a:t>стрибки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</a:t>
            </a:r>
            <a:r>
              <a:rPr lang="ru-RU" dirty="0" err="1"/>
              <a:t>пальців</a:t>
            </a:r>
            <a:r>
              <a:rPr lang="ru-RU" dirty="0"/>
              <a:t>)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і </a:t>
            </a:r>
            <a:r>
              <a:rPr lang="ru-RU" dirty="0" err="1"/>
              <a:t>розслаблення</a:t>
            </a:r>
            <a:r>
              <a:rPr lang="ru-RU" dirty="0"/>
              <a:t>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руху,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підтримують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також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положення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всього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тіла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, поставу.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66227" y="797782"/>
            <a:ext cx="386604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належать до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посмугованих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м’яз</a:t>
            </a:r>
            <a:r>
              <a:rPr lang="ru-RU" dirty="0"/>
              <a:t>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групами</a:t>
            </a:r>
            <a:r>
              <a:rPr lang="ru-RU" dirty="0"/>
              <a:t> </a:t>
            </a:r>
            <a:r>
              <a:rPr lang="ru-RU" dirty="0" err="1"/>
              <a:t>видовжених</a:t>
            </a:r>
            <a:r>
              <a:rPr lang="ru-RU" dirty="0"/>
              <a:t> </a:t>
            </a:r>
            <a:r>
              <a:rPr lang="ru-RU" dirty="0" err="1"/>
              <a:t>м’язових</a:t>
            </a:r>
            <a:r>
              <a:rPr lang="ru-RU" dirty="0"/>
              <a:t> волокон, </a:t>
            </a:r>
            <a:r>
              <a:rPr lang="ru-RU" dirty="0" err="1"/>
              <a:t>зібраних</a:t>
            </a:r>
            <a:r>
              <a:rPr lang="ru-RU" dirty="0"/>
              <a:t> у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пучки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пучки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м’язових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волокон</a:t>
            </a:r>
            <a:r>
              <a:rPr lang="ru-RU" dirty="0"/>
              <a:t>, </a:t>
            </a:r>
            <a:r>
              <a:rPr lang="ru-RU" dirty="0" err="1"/>
              <a:t>з’єднаних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прошарками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сполучної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тканини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кровоносні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судини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та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нерви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м’язове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волокно </a:t>
            </a:r>
            <a:r>
              <a:rPr lang="ru-RU" dirty="0"/>
              <a:t>є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сухожиллям</a:t>
            </a:r>
            <a:r>
              <a:rPr lang="uk-UA" dirty="0"/>
              <a:t> м’яз кріпиться до кістки або шкіри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м’яз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укритий</a:t>
            </a:r>
            <a:r>
              <a:rPr lang="ru-RU" dirty="0"/>
              <a:t> тонкою </a:t>
            </a:r>
            <a:r>
              <a:rPr lang="ru-RU" dirty="0" err="1"/>
              <a:t>сполучнотканинною</a:t>
            </a:r>
            <a:r>
              <a:rPr lang="ru-RU" dirty="0"/>
              <a:t> </a:t>
            </a:r>
            <a:r>
              <a:rPr lang="ru-RU" dirty="0" err="1"/>
              <a:t>оболонкою</a:t>
            </a:r>
            <a:r>
              <a:rPr lang="ru-RU" dirty="0"/>
              <a:t> –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фасцією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м’яз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головки</a:t>
            </a:r>
            <a:r>
              <a:rPr lang="ru-RU" dirty="0"/>
              <a:t> (початок </a:t>
            </a:r>
            <a:r>
              <a:rPr lang="ru-RU" dirty="0" err="1"/>
              <a:t>м’яза</a:t>
            </a:r>
            <a:r>
              <a:rPr lang="ru-RU" dirty="0"/>
              <a:t>),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черевця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) і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хвоста</a:t>
            </a:r>
            <a:r>
              <a:rPr lang="ru-RU" dirty="0"/>
              <a:t> (</a:t>
            </a:r>
            <a:r>
              <a:rPr lang="ru-RU" dirty="0" err="1"/>
              <a:t>кінцева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03219" y="4105979"/>
            <a:ext cx="3908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Загальна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будова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скелетного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кістка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сухожилля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сполучнотканинна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оболонка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м’язового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волокна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фасція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волокна</a:t>
            </a:r>
          </a:p>
        </p:txBody>
      </p:sp>
    </p:spTree>
    <p:extLst>
      <p:ext uri="{BB962C8B-B14F-4D97-AF65-F5344CB8AC3E}">
        <p14:creationId xmlns:p14="http://schemas.microsoft.com/office/powerpoint/2010/main" val="390714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Будова скелетних м’язів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6091" y="4077237"/>
            <a:ext cx="615204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цитоплазмі</a:t>
            </a:r>
            <a:r>
              <a:rPr lang="ru-RU" dirty="0"/>
              <a:t> </a:t>
            </a:r>
            <a:r>
              <a:rPr lang="ru-RU" dirty="0" err="1"/>
              <a:t>м’язових</a:t>
            </a:r>
            <a:r>
              <a:rPr lang="ru-RU" dirty="0"/>
              <a:t> волокон </a:t>
            </a:r>
            <a:r>
              <a:rPr lang="ru-RU" dirty="0" err="1"/>
              <a:t>присутній</a:t>
            </a:r>
            <a:r>
              <a:rPr lang="ru-RU" dirty="0"/>
              <a:t> </a:t>
            </a:r>
            <a:r>
              <a:rPr lang="ru-RU" dirty="0" err="1"/>
              <a:t>білок</a:t>
            </a:r>
            <a:r>
              <a:rPr lang="ru-RU" dirty="0"/>
              <a:t> </a:t>
            </a:r>
            <a:r>
              <a:rPr lang="ru-RU" b="1" dirty="0" err="1"/>
              <a:t>міоглобін</a:t>
            </a:r>
            <a:r>
              <a:rPr lang="ru-RU" dirty="0"/>
              <a:t>.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хімічною</a:t>
            </a:r>
            <a:r>
              <a:rPr lang="ru-RU" dirty="0"/>
              <a:t> </a:t>
            </a:r>
            <a:r>
              <a:rPr lang="ru-RU" dirty="0" err="1"/>
              <a:t>будовою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гемоглобін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еритроцитах</a:t>
            </a:r>
            <a:r>
              <a:rPr lang="ru-RU" dirty="0"/>
              <a:t>. </a:t>
            </a:r>
            <a:r>
              <a:rPr lang="ru-RU" dirty="0" err="1"/>
              <a:t>Міоглобін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i="1" dirty="0" err="1"/>
              <a:t>зв’язувати</a:t>
            </a:r>
            <a:r>
              <a:rPr lang="ru-RU" i="1" dirty="0"/>
              <a:t> </a:t>
            </a:r>
            <a:r>
              <a:rPr lang="ru-RU" i="1" dirty="0" err="1"/>
              <a:t>кисень</a:t>
            </a:r>
            <a:r>
              <a:rPr lang="ru-RU" i="1" dirty="0"/>
              <a:t> і </a:t>
            </a:r>
            <a:r>
              <a:rPr lang="ru-RU" i="1" dirty="0" err="1"/>
              <a:t>віддавати</a:t>
            </a:r>
            <a:r>
              <a:rPr lang="ru-RU" i="1" dirty="0"/>
              <a:t> </a:t>
            </a:r>
            <a:r>
              <a:rPr lang="ru-RU" i="1" dirty="0" err="1"/>
              <a:t>його</a:t>
            </a:r>
            <a:r>
              <a:rPr lang="ru-RU" i="1" dirty="0"/>
              <a:t> в </a:t>
            </a:r>
            <a:r>
              <a:rPr lang="ru-RU" i="1" dirty="0" err="1"/>
              <a:t>разі</a:t>
            </a:r>
            <a:r>
              <a:rPr lang="ru-RU" i="1" dirty="0"/>
              <a:t> потреби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міоглобін</a:t>
            </a:r>
            <a:r>
              <a:rPr lang="ru-RU" dirty="0"/>
              <a:t> </a:t>
            </a:r>
            <a:r>
              <a:rPr lang="ru-RU" i="1" dirty="0" err="1"/>
              <a:t>надає</a:t>
            </a:r>
            <a:r>
              <a:rPr lang="ru-RU" i="1" dirty="0"/>
              <a:t> </a:t>
            </a:r>
            <a:r>
              <a:rPr lang="ru-RU" i="1" dirty="0" err="1"/>
              <a:t>м’язам</a:t>
            </a:r>
            <a:r>
              <a:rPr lang="ru-RU" i="1" dirty="0"/>
              <a:t> червоного </a:t>
            </a:r>
            <a:r>
              <a:rPr lang="ru-RU" i="1" dirty="0" err="1"/>
              <a:t>забарвлення</a:t>
            </a:r>
            <a:r>
              <a:rPr lang="ru-RU" i="1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60208" y="3697693"/>
            <a:ext cx="1409176" cy="441890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381" y="675321"/>
            <a:ext cx="8603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м’язових</a:t>
            </a:r>
            <a:r>
              <a:rPr lang="ru-RU" dirty="0"/>
              <a:t> волокон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скорочувальні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міофібрили</a:t>
            </a:r>
            <a:r>
              <a:rPr lang="ru-RU" dirty="0"/>
              <a:t>. Вони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однакових</a:t>
            </a:r>
            <a:r>
              <a:rPr lang="ru-RU" dirty="0"/>
              <a:t> </a:t>
            </a:r>
            <a:r>
              <a:rPr lang="ru-RU" dirty="0" err="1"/>
              <a:t>поздовж­ніх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, </a:t>
            </a:r>
            <a:r>
              <a:rPr lang="ru-RU" dirty="0" err="1"/>
              <a:t>відокремлених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мембранами. У кожному </a:t>
            </a:r>
            <a:r>
              <a:rPr lang="ru-RU" dirty="0" err="1"/>
              <a:t>сегменті</a:t>
            </a:r>
            <a:r>
              <a:rPr lang="ru-RU" dirty="0"/>
              <a:t> </a:t>
            </a:r>
            <a:r>
              <a:rPr lang="ru-RU" dirty="0" err="1"/>
              <a:t>впорядковано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й </a:t>
            </a:r>
            <a:r>
              <a:rPr lang="ru-RU" dirty="0" err="1"/>
              <a:t>товсті</a:t>
            </a:r>
            <a:r>
              <a:rPr lang="ru-RU" dirty="0"/>
              <a:t> нитки. </a:t>
            </a:r>
            <a:r>
              <a:rPr lang="ru-RU" dirty="0" err="1"/>
              <a:t>Тонкі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скоротливого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актину</a:t>
            </a:r>
            <a:r>
              <a:rPr lang="ru-RU" dirty="0"/>
              <a:t>, а </a:t>
            </a:r>
            <a:r>
              <a:rPr lang="ru-RU" dirty="0" err="1"/>
              <a:t>товсті</a:t>
            </a:r>
            <a:r>
              <a:rPr lang="ru-RU" dirty="0"/>
              <a:t> – з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скоротливого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міозину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7" y="1769401"/>
            <a:ext cx="2638425" cy="22193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01537" y="4031071"/>
            <a:ext cx="1920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Схематична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будова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м’язового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волокна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03632" y="1680890"/>
            <a:ext cx="6016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перекриття</a:t>
            </a:r>
            <a:r>
              <a:rPr lang="ru-RU" dirty="0"/>
              <a:t> </a:t>
            </a:r>
            <a:r>
              <a:rPr lang="ru-RU" dirty="0" err="1"/>
              <a:t>актинових</a:t>
            </a:r>
            <a:r>
              <a:rPr lang="ru-RU" dirty="0"/>
              <a:t> і </a:t>
            </a:r>
            <a:r>
              <a:rPr lang="ru-RU" dirty="0" err="1"/>
              <a:t>міозинових</a:t>
            </a:r>
            <a:r>
              <a:rPr lang="ru-RU" dirty="0"/>
              <a:t> ниток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світловим</a:t>
            </a:r>
            <a:r>
              <a:rPr lang="ru-RU" dirty="0"/>
              <a:t>  </a:t>
            </a:r>
            <a:r>
              <a:rPr lang="ru-RU" dirty="0" err="1"/>
              <a:t>мікроскопом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темних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.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розташована</a:t>
            </a:r>
            <a:r>
              <a:rPr lang="ru-RU" dirty="0"/>
              <a:t> </a:t>
            </a:r>
            <a:r>
              <a:rPr lang="ru-RU" dirty="0" err="1"/>
              <a:t>світліша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білок</a:t>
            </a:r>
            <a:r>
              <a:rPr lang="ru-RU" dirty="0"/>
              <a:t> </a:t>
            </a:r>
            <a:r>
              <a:rPr lang="ru-RU" dirty="0" err="1"/>
              <a:t>міозин</a:t>
            </a:r>
            <a:r>
              <a:rPr lang="ru-RU" dirty="0"/>
              <a:t>. </a:t>
            </a:r>
            <a:r>
              <a:rPr lang="ru-RU" dirty="0" err="1"/>
              <a:t>Світлими</a:t>
            </a:r>
            <a:r>
              <a:rPr lang="ru-RU" dirty="0"/>
              <a:t> є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endParaRPr lang="ru-RU" dirty="0"/>
          </a:p>
          <a:p>
            <a:pPr algn="just"/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актинові</a:t>
            </a:r>
            <a:r>
              <a:rPr lang="ru-RU" dirty="0"/>
              <a:t> нитки.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чергування</a:t>
            </a:r>
            <a:r>
              <a:rPr lang="ru-RU" dirty="0"/>
              <a:t> </a:t>
            </a:r>
            <a:r>
              <a:rPr lang="ru-RU" dirty="0" err="1"/>
              <a:t>темних</a:t>
            </a:r>
            <a:r>
              <a:rPr lang="ru-RU" dirty="0"/>
              <a:t> і </a:t>
            </a:r>
            <a:r>
              <a:rPr lang="ru-RU" dirty="0" err="1"/>
              <a:t>світлих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у </a:t>
            </a:r>
            <a:r>
              <a:rPr lang="ru-RU" dirty="0" err="1"/>
              <a:t>міофібрилах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 </a:t>
            </a:r>
            <a:r>
              <a:rPr lang="ru-RU" dirty="0" err="1"/>
              <a:t>посмугованість</a:t>
            </a:r>
            <a:r>
              <a:rPr lang="ru-RU" dirty="0"/>
              <a:t>  </a:t>
            </a:r>
            <a:r>
              <a:rPr lang="ru-RU" dirty="0" err="1"/>
              <a:t>скелетних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 </a:t>
            </a:r>
            <a:r>
              <a:rPr lang="ru-RU" dirty="0" err="1"/>
              <a:t>М’язове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 </a:t>
            </a:r>
            <a:r>
              <a:rPr lang="ru-RU" dirty="0" err="1"/>
              <a:t>виділенням</a:t>
            </a:r>
            <a:r>
              <a:rPr lang="ru-RU" dirty="0"/>
              <a:t>  </a:t>
            </a:r>
            <a:r>
              <a:rPr lang="ru-RU" dirty="0" err="1"/>
              <a:t>значної</a:t>
            </a:r>
            <a:r>
              <a:rPr lang="ru-RU" dirty="0"/>
              <a:t> 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для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34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3859363" y="724778"/>
            <a:ext cx="4091315" cy="2120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Основні групи скелетних м’язів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87</a:t>
            </a:r>
            <a:endParaRPr lang="ru-RU" sz="18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7" idx="2"/>
          </p:cNvCxnSpPr>
          <p:nvPr/>
        </p:nvCxnSpPr>
        <p:spPr>
          <a:xfrm flipH="1">
            <a:off x="719847" y="967150"/>
            <a:ext cx="1813581" cy="211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94846" y="659373"/>
            <a:ext cx="877163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форма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60" y="1208829"/>
            <a:ext cx="201048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Веретеноподібна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098" y="1193476"/>
            <a:ext cx="124236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плоскі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7" idx="2"/>
            <a:endCxn id="9" idx="0"/>
          </p:cNvCxnSpPr>
          <p:nvPr/>
        </p:nvCxnSpPr>
        <p:spPr>
          <a:xfrm>
            <a:off x="2533428" y="967150"/>
            <a:ext cx="658853" cy="226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04995" y="1652358"/>
            <a:ext cx="77457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тулуб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647" y="1639753"/>
            <a:ext cx="102303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stCxn id="8" idx="2"/>
            <a:endCxn id="15" idx="0"/>
          </p:cNvCxnSpPr>
          <p:nvPr/>
        </p:nvCxnSpPr>
        <p:spPr>
          <a:xfrm>
            <a:off x="1357304" y="1516606"/>
            <a:ext cx="7862" cy="123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2"/>
            <a:endCxn id="14" idx="0"/>
          </p:cNvCxnSpPr>
          <p:nvPr/>
        </p:nvCxnSpPr>
        <p:spPr>
          <a:xfrm>
            <a:off x="3192281" y="1501253"/>
            <a:ext cx="0" cy="1511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4693" y="976034"/>
            <a:ext cx="96372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згиначі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8921" y="1305036"/>
            <a:ext cx="1260280" cy="1169551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згинають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кінцівку</a:t>
            </a:r>
            <a:endParaRPr lang="ru-RU" dirty="0"/>
          </a:p>
          <a:p>
            <a:pPr algn="ctr"/>
            <a:r>
              <a:rPr lang="ru-RU" dirty="0"/>
              <a:t>в </a:t>
            </a:r>
            <a:r>
              <a:rPr lang="ru-RU" dirty="0" err="1"/>
              <a:t>суглобі</a:t>
            </a:r>
            <a:endParaRPr lang="ru-RU" dirty="0"/>
          </a:p>
          <a:p>
            <a:pPr algn="ctr"/>
            <a:r>
              <a:rPr lang="uk-UA" dirty="0"/>
              <a:t>(</a:t>
            </a:r>
            <a:r>
              <a:rPr lang="uk-UA" i="1" dirty="0"/>
              <a:t>двоголовий </a:t>
            </a:r>
          </a:p>
          <a:p>
            <a:pPr algn="ctr"/>
            <a:r>
              <a:rPr lang="uk-UA" i="1" dirty="0"/>
              <a:t>м’яз плеча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84686" y="1275751"/>
            <a:ext cx="1290675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розгинають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кінцівку</a:t>
            </a:r>
            <a:endParaRPr lang="ru-RU" dirty="0"/>
          </a:p>
          <a:p>
            <a:pPr algn="ctr"/>
            <a:r>
              <a:rPr lang="ru-RU" dirty="0"/>
              <a:t>в </a:t>
            </a:r>
            <a:r>
              <a:rPr lang="ru-RU" dirty="0" err="1"/>
              <a:t>суглобі</a:t>
            </a:r>
            <a:r>
              <a:rPr lang="ru-RU" dirty="0"/>
              <a:t> </a:t>
            </a:r>
            <a:r>
              <a:rPr lang="uk-UA" dirty="0"/>
              <a:t>(</a:t>
            </a:r>
            <a:r>
              <a:rPr lang="uk-UA" i="1" dirty="0"/>
              <a:t>триголовий </a:t>
            </a:r>
          </a:p>
          <a:p>
            <a:pPr algn="ctr"/>
            <a:r>
              <a:rPr lang="uk-UA" i="1" dirty="0"/>
              <a:t>м’яз плеча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903627" y="2922850"/>
            <a:ext cx="4091315" cy="2120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32504" y="3413333"/>
            <a:ext cx="1290675" cy="138499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відділяють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кінцівку</a:t>
            </a:r>
            <a:endParaRPr lang="ru-RU" dirty="0"/>
          </a:p>
          <a:p>
            <a:pPr algn="ctr"/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uk-UA" dirty="0"/>
              <a:t>(деякі </a:t>
            </a:r>
            <a:r>
              <a:rPr lang="uk-UA" i="1" dirty="0"/>
              <a:t>м’язи кисті та стопи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653129" y="3413333"/>
            <a:ext cx="1290675" cy="138499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наближують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кінцівку</a:t>
            </a:r>
            <a:endParaRPr lang="ru-RU" dirty="0"/>
          </a:p>
          <a:p>
            <a:pPr algn="ctr"/>
            <a:r>
              <a:rPr lang="ru-RU" dirty="0"/>
              <a:t>до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uk-UA" dirty="0"/>
              <a:t>(</a:t>
            </a:r>
            <a:r>
              <a:rPr lang="uk-UA" i="1" dirty="0"/>
              <a:t>привідний </a:t>
            </a:r>
          </a:p>
          <a:p>
            <a:pPr algn="ctr"/>
            <a:r>
              <a:rPr lang="uk-UA" i="1" dirty="0"/>
              <a:t>м’яз нижньої кінцівки</a:t>
            </a:r>
            <a:r>
              <a:rPr lang="uk-UA" dirty="0"/>
              <a:t>)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623630" y="2792908"/>
            <a:ext cx="4091315" cy="2120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766744" y="3115947"/>
            <a:ext cx="105189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привідні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5361" y="3105556"/>
            <a:ext cx="979755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відвідні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8317" y="967974"/>
            <a:ext cx="122341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розгиначі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74708" y="3483285"/>
            <a:ext cx="1519968" cy="954107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виконують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спільну</a:t>
            </a:r>
            <a:r>
              <a:rPr lang="ru-RU" dirty="0"/>
              <a:t> роботу, </a:t>
            </a:r>
          </a:p>
          <a:p>
            <a:pPr algn="ctr"/>
            <a:r>
              <a:rPr lang="ru-RU" dirty="0"/>
              <a:t>один і той</a:t>
            </a:r>
          </a:p>
          <a:p>
            <a:pPr algn="ctr"/>
            <a:r>
              <a:rPr lang="uk-UA" dirty="0"/>
              <a:t>самий рух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21831" y="3483285"/>
            <a:ext cx="1226618" cy="738664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uk-UA" dirty="0"/>
              <a:t>виконують </a:t>
            </a:r>
          </a:p>
          <a:p>
            <a:pPr algn="ctr"/>
            <a:r>
              <a:rPr lang="uk-UA" dirty="0"/>
              <a:t>протилежну </a:t>
            </a:r>
          </a:p>
          <a:p>
            <a:pPr algn="ctr"/>
            <a:r>
              <a:rPr lang="uk-UA" dirty="0"/>
              <a:t>роботу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767082" y="3175508"/>
            <a:ext cx="147187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антагоністи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2080" y="3181135"/>
            <a:ext cx="133402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синергісти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547" y="2453216"/>
            <a:ext cx="2541080" cy="307777"/>
          </a:xfrm>
          <a:prstGeom prst="rect">
            <a:avLst/>
          </a:prstGeom>
          <a:solidFill>
            <a:schemeClr val="tx2"/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За характером роботи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Основні групи скелетних м’язів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87" y="844204"/>
            <a:ext cx="5885579" cy="2262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28800" y="3278213"/>
            <a:ext cx="61514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Робота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м’язів-антагоністів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розгинання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верхньої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скорочується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триголовий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плеча (1),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двоголовий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(2)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розслаблюється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згинання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верхньої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триголовий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плеча (1)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розслаблюється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двоголовий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(2)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скорочується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9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Основні групи скелетних м’язів: м’язи голови та шиї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05" y="798203"/>
            <a:ext cx="4619625" cy="2762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9382" y="798203"/>
            <a:ext cx="35121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Мімічні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тоненькі</a:t>
            </a:r>
            <a:r>
              <a:rPr lang="ru-RU" dirty="0"/>
              <a:t> пучки </a:t>
            </a:r>
            <a:r>
              <a:rPr lang="ru-RU" dirty="0" err="1"/>
              <a:t>м’язових</a:t>
            </a:r>
            <a:r>
              <a:rPr lang="ru-RU" dirty="0"/>
              <a:t> волокон, </a:t>
            </a:r>
            <a:r>
              <a:rPr lang="ru-RU" dirty="0" err="1"/>
              <a:t>які</a:t>
            </a:r>
            <a:r>
              <a:rPr lang="ru-RU" dirty="0"/>
              <a:t> одним </a:t>
            </a:r>
            <a:r>
              <a:rPr lang="ru-RU" dirty="0" err="1"/>
              <a:t>кінцем</a:t>
            </a:r>
            <a:r>
              <a:rPr lang="ru-RU" dirty="0"/>
              <a:t> </a:t>
            </a:r>
            <a:r>
              <a:rPr lang="ru-RU" dirty="0" err="1"/>
              <a:t>прикріплені</a:t>
            </a:r>
            <a:r>
              <a:rPr lang="ru-RU" dirty="0"/>
              <a:t> до </a:t>
            </a:r>
            <a:r>
              <a:rPr lang="ru-RU" dirty="0" err="1"/>
              <a:t>кісток</a:t>
            </a:r>
            <a:r>
              <a:rPr lang="ru-RU" dirty="0"/>
              <a:t> черепа, а </a:t>
            </a:r>
            <a:r>
              <a:rPr lang="ru-RU" dirty="0" err="1"/>
              <a:t>іншим</a:t>
            </a:r>
            <a:r>
              <a:rPr lang="ru-RU" dirty="0"/>
              <a:t> – </a:t>
            </a:r>
            <a:r>
              <a:rPr lang="ru-RU" dirty="0" err="1"/>
              <a:t>уплетені</a:t>
            </a:r>
            <a:r>
              <a:rPr lang="ru-RU" dirty="0"/>
              <a:t> в </a:t>
            </a:r>
            <a:r>
              <a:rPr lang="ru-RU" dirty="0" err="1"/>
              <a:t>шкіру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них,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колові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рота й ока, </a:t>
            </a:r>
            <a:r>
              <a:rPr lang="ru-RU" dirty="0" err="1"/>
              <a:t>зв’язані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зі</a:t>
            </a:r>
            <a:endParaRPr lang="ru-RU" dirty="0"/>
          </a:p>
          <a:p>
            <a:pPr algn="just"/>
            <a:r>
              <a:rPr lang="ru-RU" dirty="0" err="1"/>
              <a:t>шкірою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формується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вираз</a:t>
            </a:r>
            <a:endParaRPr lang="ru-RU" dirty="0"/>
          </a:p>
          <a:p>
            <a:pPr algn="ctr"/>
            <a:r>
              <a:rPr lang="ru-RU" dirty="0" err="1"/>
              <a:t>обличчя</a:t>
            </a:r>
            <a:r>
              <a:rPr lang="ru-RU" dirty="0"/>
              <a:t> –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міміка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мімічні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утворенні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мови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518" y="2921831"/>
            <a:ext cx="4090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Жувальні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рухи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нижньої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щелепи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жування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ковтання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їжі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мовлення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690" y="3752798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шиї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приводять</a:t>
            </a:r>
            <a:r>
              <a:rPr lang="ru-RU" dirty="0"/>
              <a:t> у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рух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голову </a:t>
            </a:r>
            <a:r>
              <a:rPr lang="ru-RU" dirty="0"/>
              <a:t>(</a:t>
            </a:r>
            <a:r>
              <a:rPr lang="ru-RU" dirty="0" err="1"/>
              <a:t>повертають</a:t>
            </a:r>
            <a:r>
              <a:rPr lang="ru-RU" dirty="0"/>
              <a:t>, </a:t>
            </a:r>
            <a:r>
              <a:rPr lang="ru-RU" dirty="0" err="1"/>
              <a:t>нахиляють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шию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432" y="3752798"/>
            <a:ext cx="621659" cy="6084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122091" y="3903143"/>
            <a:ext cx="354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Знайдіть на малюнку кожну групу м’язів.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6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735282" y="336568"/>
            <a:ext cx="646189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Основні групи скелетних м’язів: м’язи тулуба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6847" y="798203"/>
            <a:ext cx="152477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М’язи тулуба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323" y="1305542"/>
            <a:ext cx="1516762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М’язи грудей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2113" y="1304185"/>
            <a:ext cx="145424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М’язи спини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2385" y="1304185"/>
            <a:ext cx="160492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26C00"/>
            </a:solidFill>
          </a:ln>
        </p:spPr>
        <p:txBody>
          <a:bodyPr wrap="none" rtlCol="0">
            <a:spAutoFit/>
          </a:bodyPr>
          <a:lstStyle/>
          <a:p>
            <a:r>
              <a:rPr lang="uk-UA" b="1" cap="all" dirty="0">
                <a:solidFill>
                  <a:schemeClr val="accent1">
                    <a:lumMod val="50000"/>
                  </a:schemeClr>
                </a:solidFill>
              </a:rPr>
              <a:t>М’язи живота</a:t>
            </a:r>
            <a:endParaRPr lang="ru-RU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2"/>
            <a:endCxn id="8" idx="0"/>
          </p:cNvCxnSpPr>
          <p:nvPr/>
        </p:nvCxnSpPr>
        <p:spPr>
          <a:xfrm flipH="1">
            <a:off x="2947704" y="1105980"/>
            <a:ext cx="1931531" cy="19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2"/>
            <a:endCxn id="10" idx="0"/>
          </p:cNvCxnSpPr>
          <p:nvPr/>
        </p:nvCxnSpPr>
        <p:spPr>
          <a:xfrm>
            <a:off x="4879235" y="1105980"/>
            <a:ext cx="1975614" cy="198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2"/>
            <a:endCxn id="9" idx="0"/>
          </p:cNvCxnSpPr>
          <p:nvPr/>
        </p:nvCxnSpPr>
        <p:spPr>
          <a:xfrm>
            <a:off x="4879235" y="1105980"/>
            <a:ext cx="0" cy="198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969" y="1726542"/>
            <a:ext cx="2813062" cy="2677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м’язи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одним </a:t>
            </a:r>
            <a:r>
              <a:rPr lang="ru-RU" dirty="0" err="1"/>
              <a:t>кінцем</a:t>
            </a:r>
            <a:r>
              <a:rPr lang="ru-RU" dirty="0"/>
              <a:t> </a:t>
            </a:r>
            <a:r>
              <a:rPr lang="ru-RU" dirty="0" err="1"/>
              <a:t>приєднані</a:t>
            </a:r>
            <a:r>
              <a:rPr lang="ru-RU" dirty="0"/>
              <a:t> до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, а другим – до </a:t>
            </a:r>
            <a:r>
              <a:rPr lang="ru-RU" dirty="0" err="1"/>
              <a:t>кісток</a:t>
            </a:r>
            <a:r>
              <a:rPr lang="ru-RU" dirty="0"/>
              <a:t> </a:t>
            </a:r>
            <a:r>
              <a:rPr lang="ru-RU" dirty="0" err="1"/>
              <a:t>плечового</a:t>
            </a:r>
            <a:r>
              <a:rPr lang="ru-RU" dirty="0"/>
              <a:t> поясу і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 (великий і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), та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.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 (</a:t>
            </a:r>
            <a:r>
              <a:rPr lang="ru-RU" dirty="0" err="1"/>
              <a:t>зовнішні</a:t>
            </a:r>
            <a:r>
              <a:rPr lang="ru-RU" dirty="0"/>
              <a:t> і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міжреберні</a:t>
            </a:r>
            <a:r>
              <a:rPr lang="ru-RU" dirty="0"/>
              <a:t> </a:t>
            </a:r>
            <a:r>
              <a:rPr lang="ru-RU" dirty="0" err="1"/>
              <a:t>м’язи</a:t>
            </a:r>
            <a:r>
              <a:rPr lang="ru-RU" dirty="0"/>
              <a:t>)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дихальні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У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рухах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і </a:t>
            </a:r>
            <a:r>
              <a:rPr lang="ru-RU" dirty="0" err="1"/>
              <a:t>діафрагма</a:t>
            </a:r>
            <a:r>
              <a:rPr lang="ru-RU" dirty="0"/>
              <a:t>, яка </a:t>
            </a:r>
            <a:r>
              <a:rPr lang="ru-RU" dirty="0" err="1"/>
              <a:t>відділяє</a:t>
            </a:r>
            <a:r>
              <a:rPr lang="ru-RU" dirty="0"/>
              <a:t> 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черевної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93346" y="4620524"/>
            <a:ext cx="3422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хребетних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діафрагма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8" y="4532973"/>
            <a:ext cx="460805" cy="48175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504708" y="1679337"/>
            <a:ext cx="2519477" cy="2677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/>
              <a:t>утворюють передню і бічні стінки черевної порожнини. Сукупність м’язів стінки живота має назву черевний прес. Вони забезпечують згинання тулуба вперед та в боки. Ці м’язи своїми ско-</a:t>
            </a:r>
          </a:p>
          <a:p>
            <a:pPr algn="ctr"/>
            <a:r>
              <a:rPr lang="ru-RU"/>
              <a:t>роченнями підтримують певний тиск у черевній порожнині, що сприяє</a:t>
            </a:r>
          </a:p>
          <a:p>
            <a:pPr algn="ctr"/>
            <a:r>
              <a:rPr lang="ru-RU"/>
              <a:t>підтриманню органів у сталому положенні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55623" y="1679337"/>
            <a:ext cx="3034786" cy="2677656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поверхневі</a:t>
            </a:r>
            <a:r>
              <a:rPr lang="ru-RU" dirty="0"/>
              <a:t> (</a:t>
            </a:r>
            <a:r>
              <a:rPr lang="ru-RU" dirty="0" err="1"/>
              <a:t>трапецієподібний</a:t>
            </a:r>
            <a:r>
              <a:rPr lang="ru-RU" dirty="0"/>
              <a:t> </a:t>
            </a:r>
            <a:r>
              <a:rPr lang="ru-RU" dirty="0" err="1"/>
              <a:t>м’яз</a:t>
            </a:r>
            <a:r>
              <a:rPr lang="ru-RU" dirty="0"/>
              <a:t>, </a:t>
            </a:r>
            <a:r>
              <a:rPr lang="ru-RU" dirty="0" err="1"/>
              <a:t>най</a:t>
            </a:r>
            <a:r>
              <a:rPr lang="ru-RU" dirty="0"/>
              <a:t>-</a:t>
            </a:r>
          </a:p>
          <a:p>
            <a:pPr algn="ctr"/>
            <a:r>
              <a:rPr lang="ru-RU" dirty="0" err="1"/>
              <a:t>ширший</a:t>
            </a:r>
            <a:r>
              <a:rPr lang="ru-RU" dirty="0"/>
              <a:t> </a:t>
            </a:r>
            <a:r>
              <a:rPr lang="ru-RU" dirty="0" err="1"/>
              <a:t>м’яз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) і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Поверхневі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лопатки та (</a:t>
            </a:r>
            <a:r>
              <a:rPr lang="ru-RU" dirty="0" err="1"/>
              <a:t>частково</a:t>
            </a:r>
            <a:r>
              <a:rPr lang="ru-RU" dirty="0"/>
              <a:t>) рук, а за </a:t>
            </a:r>
            <a:r>
              <a:rPr lang="ru-RU" dirty="0" err="1"/>
              <a:t>зафіксованого</a:t>
            </a:r>
            <a:r>
              <a:rPr lang="ru-RU" dirty="0"/>
              <a:t> </a:t>
            </a:r>
            <a:r>
              <a:rPr lang="ru-RU" dirty="0" err="1"/>
              <a:t>плечового</a:t>
            </a:r>
            <a:r>
              <a:rPr lang="ru-RU" dirty="0"/>
              <a:t> поясу –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рухах</a:t>
            </a:r>
            <a:r>
              <a:rPr lang="ru-RU" dirty="0"/>
              <a:t>. </a:t>
            </a:r>
          </a:p>
          <a:p>
            <a:pPr algn="ctr"/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Глибокі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по </a:t>
            </a:r>
            <a:r>
              <a:rPr lang="ru-RU" dirty="0" err="1"/>
              <a:t>обидва</a:t>
            </a:r>
            <a:r>
              <a:rPr lang="ru-RU" dirty="0"/>
              <a:t> боки </a:t>
            </a:r>
            <a:r>
              <a:rPr lang="ru-RU" dirty="0" err="1"/>
              <a:t>від</a:t>
            </a:r>
            <a:r>
              <a:rPr lang="ru-RU" dirty="0"/>
              <a:t> хребта та </a:t>
            </a:r>
            <a:r>
              <a:rPr lang="ru-RU" dirty="0" err="1"/>
              <a:t>розгинають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підтримуючи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у вертикальному </a:t>
            </a:r>
            <a:r>
              <a:rPr lang="ru-RU" dirty="0" err="1"/>
              <a:t>положенні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47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0" y="700308"/>
            <a:ext cx="4751315" cy="4122364"/>
          </a:xfrm>
          <a:prstGeom prst="rect">
            <a:avLst/>
          </a:prstGeom>
        </p:spPr>
      </p:pic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89709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88-89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641764" y="300229"/>
            <a:ext cx="713855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Основні групи скелетних м’язів: м’язи верхньої і нижньої кінцівки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7183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Скелетні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вигляд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спереду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вигляд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ззаду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18" y="1090571"/>
            <a:ext cx="4156364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верхньої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нижньої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кінцівок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поясу і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вільної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м’язом</a:t>
            </a:r>
            <a:r>
              <a:rPr lang="ru-RU" dirty="0"/>
              <a:t> поясу </a:t>
            </a:r>
            <a:r>
              <a:rPr lang="ru-RU" dirty="0" err="1"/>
              <a:t>верх­ньої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є </a:t>
            </a:r>
            <a:r>
              <a:rPr lang="ru-RU" i="1" dirty="0" err="1">
                <a:solidFill>
                  <a:schemeClr val="tx1"/>
                </a:solidFill>
              </a:rPr>
              <a:t>дельтоподібний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м’яз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піднімає</a:t>
            </a:r>
            <a:r>
              <a:rPr lang="ru-RU" dirty="0"/>
              <a:t> руку до горизонтального </a:t>
            </a:r>
            <a:r>
              <a:rPr lang="ru-RU" dirty="0" err="1"/>
              <a:t>положення</a:t>
            </a:r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18" y="2483612"/>
            <a:ext cx="415636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верхньої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вільної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i="1" dirty="0" err="1"/>
              <a:t>м’язи</a:t>
            </a:r>
            <a:r>
              <a:rPr lang="ru-RU" i="1" dirty="0"/>
              <a:t> плеча, </a:t>
            </a:r>
            <a:r>
              <a:rPr lang="ru-RU" i="1" dirty="0" err="1"/>
              <a:t>передпліччя</a:t>
            </a:r>
            <a:r>
              <a:rPr lang="ru-RU" i="1" dirty="0"/>
              <a:t> та </a:t>
            </a:r>
            <a:r>
              <a:rPr lang="ru-RU" i="1" dirty="0" err="1"/>
              <a:t>кисті</a:t>
            </a:r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57717" y="3230322"/>
            <a:ext cx="4156365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Найбільшими</a:t>
            </a:r>
            <a:r>
              <a:rPr lang="ru-RU" dirty="0"/>
              <a:t> </a:t>
            </a:r>
            <a:r>
              <a:rPr lang="ru-RU" dirty="0" err="1"/>
              <a:t>м’язами</a:t>
            </a:r>
            <a:r>
              <a:rPr lang="ru-RU" dirty="0"/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тазового поясу </a:t>
            </a:r>
            <a:r>
              <a:rPr lang="ru-RU" dirty="0"/>
              <a:t>є </a:t>
            </a:r>
            <a:r>
              <a:rPr lang="ru-RU" i="1" dirty="0" err="1"/>
              <a:t>сідничні</a:t>
            </a:r>
            <a:r>
              <a:rPr lang="ru-RU" i="1" dirty="0"/>
              <a:t> </a:t>
            </a:r>
            <a:r>
              <a:rPr lang="ru-RU" i="1" dirty="0" err="1"/>
              <a:t>м’язи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м’язами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випрямляють</a:t>
            </a:r>
            <a:r>
              <a:rPr lang="ru-RU" dirty="0"/>
              <a:t> </a:t>
            </a:r>
            <a:r>
              <a:rPr lang="ru-RU" dirty="0" err="1"/>
              <a:t>зігнутий</a:t>
            </a:r>
            <a:r>
              <a:rPr lang="ru-RU" dirty="0"/>
              <a:t> </a:t>
            </a:r>
            <a:r>
              <a:rPr lang="ru-RU" dirty="0" err="1"/>
              <a:t>уперед</a:t>
            </a:r>
            <a:r>
              <a:rPr lang="ru-RU" dirty="0"/>
              <a:t> </a:t>
            </a:r>
            <a:r>
              <a:rPr lang="ru-RU" dirty="0" err="1"/>
              <a:t>тулуб</a:t>
            </a:r>
            <a:r>
              <a:rPr lang="ru-RU" dirty="0"/>
              <a:t> і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стегна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9183" y="4619960"/>
            <a:ext cx="3127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Знайдіть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малюнку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вказані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574" y="4532972"/>
            <a:ext cx="460805" cy="4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5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735282" y="12983"/>
            <a:ext cx="677361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20. БУДОВА І ФУНКЦІЇ СКЕЛЕТНИХ М’ЯЗІВ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сторінка</a:t>
            </a:r>
          </a:p>
          <a:p>
            <a:pPr algn="ctr"/>
            <a:r>
              <a:rPr lang="uk-UA" sz="1800" b="1" dirty="0">
                <a:solidFill>
                  <a:schemeClr val="tx1"/>
                </a:solidFill>
              </a:rPr>
              <a:t>89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Google Shape;99;p16"/>
          <p:cNvSpPr txBox="1"/>
          <p:nvPr/>
        </p:nvSpPr>
        <p:spPr>
          <a:xfrm>
            <a:off x="1641764" y="300229"/>
            <a:ext cx="713855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1800" b="1" dirty="0">
                <a:solidFill>
                  <a:srgbClr val="339933"/>
                </a:solidFill>
                <a:latin typeface="Alegreya" charset="0"/>
                <a:ea typeface="Alegreya"/>
              </a:rPr>
              <a:t>Основні групи скелетних м’язів: м’язи верхньої і нижньої кінцівки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81" y="844203"/>
            <a:ext cx="3730337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нижньої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вільної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кінцівки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стегна</a:t>
            </a:r>
            <a:r>
              <a:rPr lang="ru-RU" dirty="0"/>
              <a:t>,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гомілки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та стопи</a:t>
            </a:r>
            <a:r>
              <a:rPr lang="ru-RU" dirty="0"/>
              <a:t>. На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стегна є </a:t>
            </a:r>
            <a:r>
              <a:rPr lang="ru-RU" dirty="0" err="1"/>
              <a:t>найбільший</a:t>
            </a:r>
            <a:r>
              <a:rPr lang="ru-RU" dirty="0"/>
              <a:t> за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i="1" dirty="0" err="1"/>
              <a:t>чотириголовий</a:t>
            </a:r>
            <a:r>
              <a:rPr lang="ru-RU" i="1" dirty="0"/>
              <a:t> </a:t>
            </a:r>
            <a:r>
              <a:rPr lang="ru-RU" i="1" dirty="0" err="1"/>
              <a:t>м’яз</a:t>
            </a:r>
            <a:r>
              <a:rPr lang="ru-RU" i="1" dirty="0"/>
              <a:t> ст</a:t>
            </a:r>
            <a:r>
              <a:rPr lang="ru-RU" dirty="0"/>
              <a:t>егна,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розгинає</a:t>
            </a:r>
            <a:r>
              <a:rPr lang="ru-RU" dirty="0"/>
              <a:t> ногу в </a:t>
            </a:r>
            <a:r>
              <a:rPr lang="ru-RU" dirty="0" err="1"/>
              <a:t>колінному</a:t>
            </a:r>
            <a:r>
              <a:rPr lang="ru-RU" dirty="0"/>
              <a:t> </a:t>
            </a:r>
            <a:r>
              <a:rPr lang="ru-RU" dirty="0" err="1"/>
              <a:t>суглобі</a:t>
            </a:r>
            <a:r>
              <a:rPr lang="ru-RU" dirty="0"/>
              <a:t>. На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стегна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i="1" dirty="0" err="1"/>
              <a:t>двоголовий</a:t>
            </a:r>
            <a:r>
              <a:rPr lang="ru-RU" i="1" dirty="0"/>
              <a:t> </a:t>
            </a:r>
            <a:r>
              <a:rPr lang="ru-RU" i="1" dirty="0" err="1"/>
              <a:t>м’яз</a:t>
            </a:r>
            <a:r>
              <a:rPr lang="ru-RU" i="1" dirty="0"/>
              <a:t> стегна</a:t>
            </a:r>
            <a:r>
              <a:rPr lang="ru-RU" dirty="0"/>
              <a:t>. На </a:t>
            </a:r>
            <a:r>
              <a:rPr lang="ru-RU" dirty="0" err="1"/>
              <a:t>передній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стегна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i="1" dirty="0" err="1"/>
              <a:t>кравецький</a:t>
            </a:r>
            <a:endParaRPr lang="ru-RU" i="1" dirty="0"/>
          </a:p>
          <a:p>
            <a:pPr algn="ctr"/>
            <a:r>
              <a:rPr lang="ru-RU" i="1" dirty="0" err="1"/>
              <a:t>м’яз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згинає</a:t>
            </a:r>
            <a:r>
              <a:rPr lang="ru-RU" dirty="0"/>
              <a:t> ногу в </a:t>
            </a:r>
            <a:r>
              <a:rPr lang="ru-RU" dirty="0" err="1"/>
              <a:t>кульшовому</a:t>
            </a:r>
            <a:r>
              <a:rPr lang="ru-RU" dirty="0"/>
              <a:t> і </a:t>
            </a:r>
            <a:r>
              <a:rPr lang="ru-RU" dirty="0" err="1"/>
              <a:t>колінному</a:t>
            </a:r>
            <a:r>
              <a:rPr lang="ru-RU" dirty="0"/>
              <a:t> </a:t>
            </a:r>
            <a:r>
              <a:rPr lang="ru-RU" dirty="0" err="1"/>
              <a:t>суглобах</a:t>
            </a:r>
            <a:r>
              <a:rPr lang="ru-RU" dirty="0"/>
              <a:t>. До </a:t>
            </a:r>
            <a:r>
              <a:rPr lang="ru-RU" i="1" dirty="0" err="1"/>
              <a:t>м’язів</a:t>
            </a:r>
            <a:r>
              <a:rPr lang="ru-RU" i="1" dirty="0"/>
              <a:t> </a:t>
            </a:r>
            <a:r>
              <a:rPr lang="ru-RU" i="1" dirty="0" err="1"/>
              <a:t>гомілки</a:t>
            </a:r>
            <a:r>
              <a:rPr lang="ru-RU" i="1" dirty="0"/>
              <a:t> </a:t>
            </a:r>
            <a:r>
              <a:rPr lang="ru-RU" dirty="0"/>
              <a:t>належать: </a:t>
            </a:r>
            <a:r>
              <a:rPr lang="ru-RU" i="1" dirty="0" err="1"/>
              <a:t>передній</a:t>
            </a:r>
            <a:r>
              <a:rPr lang="ru-RU" i="1" dirty="0"/>
              <a:t> </a:t>
            </a:r>
            <a:r>
              <a:rPr lang="ru-RU" i="1" dirty="0" err="1"/>
              <a:t>великогомілковий</a:t>
            </a:r>
            <a:r>
              <a:rPr lang="ru-RU" i="1" dirty="0"/>
              <a:t> </a:t>
            </a:r>
            <a:r>
              <a:rPr lang="ru-RU" i="1" dirty="0" err="1"/>
              <a:t>м’яз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підносить</a:t>
            </a:r>
            <a:r>
              <a:rPr lang="ru-RU" dirty="0"/>
              <a:t> стопу, </a:t>
            </a:r>
            <a:r>
              <a:rPr lang="ru-RU" i="1" dirty="0" err="1"/>
              <a:t>триголовий</a:t>
            </a:r>
            <a:r>
              <a:rPr lang="ru-RU" i="1" dirty="0"/>
              <a:t> </a:t>
            </a:r>
            <a:r>
              <a:rPr lang="ru-RU" i="1" dirty="0" err="1"/>
              <a:t>литковий</a:t>
            </a:r>
            <a:r>
              <a:rPr lang="ru-RU" i="1" dirty="0"/>
              <a:t> </a:t>
            </a:r>
            <a:r>
              <a:rPr lang="ru-RU" i="1" dirty="0" err="1"/>
              <a:t>м’яз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згинає</a:t>
            </a:r>
            <a:r>
              <a:rPr lang="ru-RU" dirty="0"/>
              <a:t> стопу.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27" y="761864"/>
            <a:ext cx="4751315" cy="41223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21428" y="46818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Скелетні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м’язи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вигляд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спереду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вигляд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ззаду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4056" y="4384982"/>
            <a:ext cx="35744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ru-RU" sz="300" dirty="0"/>
          </a:p>
          <a:p>
            <a:r>
              <a:rPr lang="ru-RU" dirty="0"/>
              <a:t>У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639 </a:t>
            </a:r>
            <a:r>
              <a:rPr lang="ru-RU" dirty="0" err="1"/>
              <a:t>м’язів</a:t>
            </a:r>
            <a:r>
              <a:rPr lang="ru-RU" dirty="0"/>
              <a:t>. </a:t>
            </a:r>
          </a:p>
          <a:p>
            <a:r>
              <a:rPr lang="ru-RU" dirty="0"/>
              <a:t>Вони </a:t>
            </a:r>
            <a:r>
              <a:rPr lang="ru-RU" dirty="0" err="1"/>
              <a:t>становлять</a:t>
            </a:r>
            <a:r>
              <a:rPr lang="ru-RU" dirty="0"/>
              <a:t> до 44 %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2252" y="4035085"/>
            <a:ext cx="1409176" cy="415932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cap="small" dirty="0">
                <a:solidFill>
                  <a:srgbClr val="419D59"/>
                </a:solidFill>
              </a:rPr>
              <a:t>Цікаво знати</a:t>
            </a:r>
            <a:endParaRPr lang="ru-RU" b="1" cap="small" dirty="0">
              <a:solidFill>
                <a:srgbClr val="419D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292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1624</Words>
  <Application>Microsoft Office PowerPoint</Application>
  <PresentationFormat>Екран (16:9)</PresentationFormat>
  <Paragraphs>181</Paragraphs>
  <Slides>16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Alegreya</vt:lpstr>
      <vt:lpstr>Comic Sans MS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Ludmila Mialkivska</cp:lastModifiedBy>
  <cp:revision>343</cp:revision>
  <dcterms:modified xsi:type="dcterms:W3CDTF">2025-08-21T09:29:56Z</dcterms:modified>
</cp:coreProperties>
</file>