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399" r:id="rId2"/>
    <p:sldId id="386" r:id="rId3"/>
    <p:sldId id="431" r:id="rId4"/>
    <p:sldId id="432" r:id="rId5"/>
    <p:sldId id="433" r:id="rId6"/>
    <p:sldId id="434" r:id="rId7"/>
    <p:sldId id="435" r:id="rId8"/>
    <p:sldId id="436" r:id="rId9"/>
    <p:sldId id="437" r:id="rId10"/>
    <p:sldId id="259" r:id="rId11"/>
    <p:sldId id="439" r:id="rId12"/>
    <p:sldId id="440" r:id="rId13"/>
    <p:sldId id="441" r:id="rId14"/>
    <p:sldId id="442" r:id="rId15"/>
    <p:sldId id="279" r:id="rId16"/>
    <p:sldId id="443" r:id="rId17"/>
  </p:sldIdLst>
  <p:sldSz cx="9144000" cy="5143500" type="screen16x9"/>
  <p:notesSz cx="6858000" cy="9144000"/>
  <p:embeddedFontLst>
    <p:embeddedFont>
      <p:font typeface="Alegreya" panose="020B0604020202020204" charset="0"/>
      <p:regular r:id="rId19"/>
      <p:bold r:id="rId20"/>
      <p:italic r:id="rId21"/>
      <p:boldItalic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4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FFFF99"/>
    <a:srgbClr val="626C00"/>
    <a:srgbClr val="FFCCFF"/>
    <a:srgbClr val="FFE5E5"/>
    <a:srgbClr val="FFCC99"/>
    <a:srgbClr val="CCFFFF"/>
    <a:srgbClr val="FFFFFF"/>
    <a:srgbClr val="FCFFD9"/>
    <a:srgbClr val="9DFE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d9fd8831e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d9fd8831e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0179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2585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28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49" name="Google Shape;4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92450"/>
            <a:ext cx="1611475" cy="3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31350" y="59950"/>
            <a:ext cx="866431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drive.google.com/file/d/1gIFuoyQX0kh7AuVLcbLCyiPQa-198RPS/view?usp=drive_lin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gIFuoyQX0kh7AuVLcbLCyiPQa-198RPS/view?usp=drive_link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hyperlink" Target="https://wordwall.net/uk/resource/51992804" TargetMode="External"/><Relationship Id="rId4" Type="http://schemas.openxmlformats.org/officeDocument/2006/relationships/hyperlink" Target="https://wordwall.net/uk/resource/27633747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cguukoyag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649" y="610600"/>
            <a:ext cx="6850495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1720699" y="722350"/>
            <a:ext cx="6405139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</a:t>
            </a:r>
            <a:r>
              <a:rPr lang="en-US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Опорно-руховий апарат</a:t>
            </a:r>
            <a:endParaRPr sz="1600" b="1" cap="all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587" y="4299526"/>
            <a:ext cx="714119" cy="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/>
          <p:cNvSpPr/>
          <p:nvPr/>
        </p:nvSpPr>
        <p:spPr>
          <a:xfrm>
            <a:off x="945833" y="4299526"/>
            <a:ext cx="3231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Чому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скелетні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утворені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з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посмугованої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тканини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а не з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гладенької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непосмугованої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)?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634950" y="2224052"/>
            <a:ext cx="6423757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§ 20. Будова і функції скелетних м’язів. Групи скелетних м’язів 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058707" y="1714055"/>
            <a:ext cx="2085293" cy="34294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5833" y="3657538"/>
            <a:ext cx="24144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  <a:hlinkClick r:id="rId6"/>
              </a:rPr>
              <a:t>Функції та будова м’язів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87" y="3423399"/>
            <a:ext cx="714119" cy="7141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10" y="444899"/>
            <a:ext cx="1608083" cy="1392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5136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16"/>
          <p:cNvCxnSpPr/>
          <p:nvPr/>
        </p:nvCxnSpPr>
        <p:spPr>
          <a:xfrm rot="10800000" flipH="1">
            <a:off x="1851950" y="402025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11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596" y="430025"/>
            <a:ext cx="757900" cy="6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08;p25"/>
          <p:cNvSpPr txBox="1"/>
          <p:nvPr/>
        </p:nvSpPr>
        <p:spPr>
          <a:xfrm>
            <a:off x="871655" y="548785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УЗАГАЛЬНЕННЯ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pic>
        <p:nvPicPr>
          <p:cNvPr id="15" name="Google Shape;21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905" y="2910512"/>
            <a:ext cx="620750" cy="631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3;p25"/>
          <p:cNvSpPr txBox="1"/>
          <p:nvPr/>
        </p:nvSpPr>
        <p:spPr>
          <a:xfrm>
            <a:off x="953311" y="3131883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ПОМІРКУЙТЕ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53311" y="951706"/>
            <a:ext cx="7496783" cy="17811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Скелетні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м’язи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складаються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посмугованої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м’язової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тканини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здатної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швидкого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скорочення</a:t>
            </a:r>
            <a:r>
              <a:rPr lang="ru-RU" dirty="0">
                <a:solidFill>
                  <a:schemeClr val="tx1"/>
                </a:solidFill>
              </a:rPr>
              <a:t>. Вони </a:t>
            </a:r>
            <a:r>
              <a:rPr lang="ru-RU" dirty="0" err="1">
                <a:solidFill>
                  <a:schemeClr val="tx1"/>
                </a:solidFill>
              </a:rPr>
              <a:t>утворені</a:t>
            </a:r>
            <a:r>
              <a:rPr lang="ru-RU" dirty="0">
                <a:solidFill>
                  <a:schemeClr val="tx1"/>
                </a:solidFill>
              </a:rPr>
              <a:t> пучками </a:t>
            </a:r>
            <a:r>
              <a:rPr lang="ru-RU" dirty="0" err="1">
                <a:solidFill>
                  <a:schemeClr val="tx1"/>
                </a:solidFill>
              </a:rPr>
              <a:t>м’язових</a:t>
            </a:r>
            <a:r>
              <a:rPr lang="ru-RU" dirty="0">
                <a:solidFill>
                  <a:schemeClr val="tx1"/>
                </a:solidFill>
              </a:rPr>
              <a:t> волокон,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вкриті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сполучнотканинною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оболонкою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фасцією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М’язові</a:t>
            </a:r>
            <a:r>
              <a:rPr lang="ru-RU" dirty="0">
                <a:solidFill>
                  <a:schemeClr val="tx1"/>
                </a:solidFill>
              </a:rPr>
              <a:t> волокна </a:t>
            </a:r>
            <a:r>
              <a:rPr lang="ru-RU" dirty="0" err="1">
                <a:solidFill>
                  <a:schemeClr val="tx1"/>
                </a:solidFill>
              </a:rPr>
              <a:t>містять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міофібрили</a:t>
            </a:r>
            <a:r>
              <a:rPr lang="ru-RU" dirty="0">
                <a:solidFill>
                  <a:schemeClr val="tx1"/>
                </a:solidFill>
              </a:rPr>
              <a:t>, до складу </a:t>
            </a:r>
            <a:r>
              <a:rPr lang="ru-RU" dirty="0" err="1">
                <a:solidFill>
                  <a:schemeClr val="tx1"/>
                </a:solidFill>
              </a:rPr>
              <a:t>яких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входять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скоротливі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білки</a:t>
            </a:r>
            <a:r>
              <a:rPr lang="ru-RU" dirty="0">
                <a:solidFill>
                  <a:schemeClr val="tx1"/>
                </a:solidFill>
              </a:rPr>
              <a:t> актин і </a:t>
            </a:r>
            <a:r>
              <a:rPr lang="ru-RU" dirty="0" err="1">
                <a:solidFill>
                  <a:schemeClr val="tx1"/>
                </a:solidFill>
              </a:rPr>
              <a:t>міозин</a:t>
            </a:r>
            <a:r>
              <a:rPr lang="ru-RU" dirty="0">
                <a:solidFill>
                  <a:schemeClr val="tx1"/>
                </a:solidFill>
              </a:rPr>
              <a:t>. За формою </a:t>
            </a:r>
            <a:r>
              <a:rPr lang="ru-RU" dirty="0" err="1">
                <a:solidFill>
                  <a:schemeClr val="tx1"/>
                </a:solidFill>
              </a:rPr>
              <a:t>скелетні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м’язи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err="1">
                <a:solidFill>
                  <a:schemeClr val="tx1"/>
                </a:solidFill>
              </a:rPr>
              <a:t>бувають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довгі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короткі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широкі</a:t>
            </a:r>
            <a:r>
              <a:rPr lang="ru-RU" dirty="0">
                <a:solidFill>
                  <a:schemeClr val="tx1"/>
                </a:solidFill>
              </a:rPr>
              <a:t>. В </a:t>
            </a:r>
            <a:r>
              <a:rPr lang="ru-RU" dirty="0" err="1">
                <a:solidFill>
                  <a:schemeClr val="tx1"/>
                </a:solidFill>
              </a:rPr>
              <a:t>організмі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розрізняють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групи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скелетних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м’язів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м’язи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голови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шиї</a:t>
            </a:r>
            <a:r>
              <a:rPr lang="ru-RU" dirty="0">
                <a:solidFill>
                  <a:schemeClr val="tx1"/>
                </a:solidFill>
              </a:rPr>
              <a:t>, грудей, живота, </a:t>
            </a:r>
            <a:r>
              <a:rPr lang="ru-RU" dirty="0" err="1">
                <a:solidFill>
                  <a:schemeClr val="tx1"/>
                </a:solidFill>
              </a:rPr>
              <a:t>спини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верхніх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нижніх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кінцівок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53311" y="3587411"/>
            <a:ext cx="7490298" cy="12283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</a:t>
            </a:r>
            <a:r>
              <a:rPr lang="ru-RU" dirty="0" err="1">
                <a:solidFill>
                  <a:schemeClr val="tx1"/>
                </a:solidFill>
              </a:rPr>
              <a:t>м’яз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кріпиться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кістки</a:t>
            </a:r>
            <a:r>
              <a:rPr lang="ru-RU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Чим </a:t>
            </a:r>
            <a:r>
              <a:rPr lang="ru-RU" dirty="0" err="1">
                <a:solidFill>
                  <a:schemeClr val="tx1"/>
                </a:solidFill>
              </a:rPr>
              <a:t>відрізняються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функції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жувальних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мімічних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м’язів</a:t>
            </a:r>
            <a:r>
              <a:rPr lang="ru-RU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Яку </a:t>
            </a:r>
            <a:r>
              <a:rPr lang="ru-RU" dirty="0" err="1">
                <a:solidFill>
                  <a:schemeClr val="tx1"/>
                </a:solidFill>
              </a:rPr>
              <a:t>функцію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організмі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виконують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м’язи</a:t>
            </a:r>
            <a:r>
              <a:rPr lang="ru-RU" dirty="0">
                <a:solidFill>
                  <a:schemeClr val="tx1"/>
                </a:solidFill>
              </a:rPr>
              <a:t> живота?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м’яз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людини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найдовшим</a:t>
            </a:r>
            <a:r>
              <a:rPr lang="ru-RU" dirty="0">
                <a:solidFill>
                  <a:schemeClr val="tx1"/>
                </a:solidFill>
              </a:rPr>
              <a:t>, де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кріпиться</a:t>
            </a:r>
            <a:r>
              <a:rPr lang="ru-RU" dirty="0">
                <a:solidFill>
                  <a:schemeClr val="tx1"/>
                </a:solidFill>
              </a:rPr>
              <a:t> та яка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роль?</a:t>
            </a:r>
          </a:p>
        </p:txBody>
      </p:sp>
      <p:sp>
        <p:nvSpPr>
          <p:cNvPr id="13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Лабораторне дослідження</a:t>
            </a:r>
            <a:endParaRPr lang="uk-UA" sz="2400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88344"/>
          <a:stretch/>
        </p:blipFill>
        <p:spPr>
          <a:xfrm>
            <a:off x="8176701" y="442822"/>
            <a:ext cx="967299" cy="9559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4914" y="1121788"/>
            <a:ext cx="78295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Тема: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ДОСЛІДЖЕННЯ МІКРОСКОПІЧНОЇ БУДОВИ КІСТКОВОЇ, ХРЯЩОВОЇ ТА М’ЯЗОВОЇ ТКАНИН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Мета:</a:t>
            </a:r>
            <a:r>
              <a:rPr lang="ru-RU" dirty="0"/>
              <a:t> </a:t>
            </a:r>
            <a:r>
              <a:rPr lang="ru-RU" dirty="0" err="1"/>
              <a:t>дослідити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</a:t>
            </a:r>
            <a:r>
              <a:rPr lang="ru-RU" dirty="0" err="1"/>
              <a:t>кісткової</a:t>
            </a:r>
            <a:r>
              <a:rPr lang="ru-RU" dirty="0"/>
              <a:t>, </a:t>
            </a:r>
            <a:r>
              <a:rPr lang="ru-RU" dirty="0" err="1"/>
              <a:t>хрящової</a:t>
            </a:r>
            <a:r>
              <a:rPr lang="ru-RU" dirty="0"/>
              <a:t> та </a:t>
            </a:r>
            <a:r>
              <a:rPr lang="ru-RU" dirty="0" err="1"/>
              <a:t>м’язової</a:t>
            </a:r>
            <a:r>
              <a:rPr lang="ru-RU" dirty="0"/>
              <a:t> тканин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виконуваних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.</a:t>
            </a:r>
          </a:p>
          <a:p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Обладнання</a:t>
            </a:r>
            <a:r>
              <a:rPr lang="ru-RU" dirty="0"/>
              <a:t>: </a:t>
            </a:r>
            <a:r>
              <a:rPr lang="ru-RU" dirty="0" err="1"/>
              <a:t>світлові</a:t>
            </a:r>
            <a:r>
              <a:rPr lang="ru-RU" dirty="0"/>
              <a:t> </a:t>
            </a:r>
            <a:r>
              <a:rPr lang="ru-RU" dirty="0" err="1"/>
              <a:t>мікроскопи</a:t>
            </a:r>
            <a:r>
              <a:rPr lang="ru-RU" dirty="0"/>
              <a:t>, </a:t>
            </a:r>
            <a:r>
              <a:rPr lang="ru-RU" dirty="0" err="1"/>
              <a:t>мікропрепарати</a:t>
            </a:r>
            <a:r>
              <a:rPr lang="ru-RU" dirty="0"/>
              <a:t> </a:t>
            </a:r>
            <a:r>
              <a:rPr lang="ru-RU" dirty="0" err="1"/>
              <a:t>кісткової</a:t>
            </a:r>
            <a:r>
              <a:rPr lang="ru-RU" dirty="0"/>
              <a:t>, </a:t>
            </a:r>
            <a:r>
              <a:rPr lang="ru-RU" dirty="0" err="1"/>
              <a:t>хрящової</a:t>
            </a:r>
            <a:r>
              <a:rPr lang="ru-RU" dirty="0"/>
              <a:t> та </a:t>
            </a:r>
            <a:r>
              <a:rPr lang="ru-RU" dirty="0" err="1"/>
              <a:t>м’язової</a:t>
            </a:r>
            <a:r>
              <a:rPr lang="ru-RU" dirty="0"/>
              <a:t> тканин.</a:t>
            </a: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Хід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роботи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4914" y="2777172"/>
            <a:ext cx="63176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1.</a:t>
            </a:r>
            <a:r>
              <a:rPr lang="ru-RU" dirty="0"/>
              <a:t> </a:t>
            </a:r>
            <a:r>
              <a:rPr lang="ru-RU" dirty="0" err="1"/>
              <a:t>Підготуйте</a:t>
            </a:r>
            <a:r>
              <a:rPr lang="ru-RU" dirty="0"/>
              <a:t> </a:t>
            </a:r>
            <a:r>
              <a:rPr lang="ru-RU" dirty="0" err="1"/>
              <a:t>мікроскоп</a:t>
            </a:r>
            <a:r>
              <a:rPr lang="ru-RU" dirty="0"/>
              <a:t> до </a:t>
            </a:r>
            <a:r>
              <a:rPr lang="ru-RU" dirty="0" err="1"/>
              <a:t>роботи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2.</a:t>
            </a:r>
            <a:r>
              <a:rPr lang="ru-RU" dirty="0"/>
              <a:t> </a:t>
            </a:r>
            <a:r>
              <a:rPr lang="ru-RU" dirty="0" err="1"/>
              <a:t>Розгляньте</a:t>
            </a:r>
            <a:r>
              <a:rPr lang="ru-RU" dirty="0"/>
              <a:t> </a:t>
            </a:r>
            <a:r>
              <a:rPr lang="ru-RU" dirty="0" err="1"/>
              <a:t>мікропрепарат</a:t>
            </a:r>
            <a:r>
              <a:rPr lang="ru-RU" dirty="0"/>
              <a:t> </a:t>
            </a:r>
            <a:r>
              <a:rPr lang="ru-RU" dirty="0" err="1"/>
              <a:t>кісткової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. </a:t>
            </a:r>
            <a:r>
              <a:rPr lang="ru-RU" dirty="0" err="1"/>
              <a:t>Знайдіть</a:t>
            </a:r>
            <a:r>
              <a:rPr lang="ru-RU" dirty="0"/>
              <a:t> у </a:t>
            </a:r>
            <a:r>
              <a:rPr lang="ru-RU" dirty="0" err="1"/>
              <a:t>полі</a:t>
            </a:r>
            <a:r>
              <a:rPr lang="ru-RU" dirty="0"/>
              <a:t> </a:t>
            </a:r>
            <a:r>
              <a:rPr lang="ru-RU" dirty="0" err="1"/>
              <a:t>зору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err="1"/>
              <a:t>мікроскопа</a:t>
            </a:r>
            <a:r>
              <a:rPr lang="ru-RU" dirty="0"/>
              <a:t> </a:t>
            </a:r>
            <a:r>
              <a:rPr lang="ru-RU" dirty="0" err="1"/>
              <a:t>остеоцити</a:t>
            </a:r>
            <a:r>
              <a:rPr lang="ru-RU" dirty="0"/>
              <a:t>, </a:t>
            </a:r>
            <a:r>
              <a:rPr lang="ru-RU" dirty="0" err="1"/>
              <a:t>зверніть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їхню</a:t>
            </a:r>
            <a:r>
              <a:rPr lang="ru-RU" dirty="0"/>
              <a:t> форму та </a:t>
            </a:r>
            <a:r>
              <a:rPr lang="ru-RU" dirty="0" err="1"/>
              <a:t>розташування</a:t>
            </a:r>
            <a:r>
              <a:rPr lang="ru-RU" dirty="0"/>
              <a:t> в</a:t>
            </a:r>
          </a:p>
          <a:p>
            <a:pPr>
              <a:lnSpc>
                <a:spcPct val="150000"/>
              </a:lnSpc>
            </a:pPr>
            <a:r>
              <a:rPr lang="ru-RU" dirty="0" err="1"/>
              <a:t>міжклітинній</a:t>
            </a:r>
            <a:r>
              <a:rPr lang="ru-RU" dirty="0"/>
              <a:t> </a:t>
            </a:r>
            <a:r>
              <a:rPr lang="ru-RU" dirty="0" err="1"/>
              <a:t>речовині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3.</a:t>
            </a:r>
            <a:r>
              <a:rPr lang="ru-RU" dirty="0"/>
              <a:t> </a:t>
            </a:r>
            <a:r>
              <a:rPr lang="ru-RU" dirty="0" err="1"/>
              <a:t>Зробіть</a:t>
            </a:r>
            <a:r>
              <a:rPr lang="ru-RU" dirty="0"/>
              <a:t> </a:t>
            </a:r>
            <a:r>
              <a:rPr lang="ru-RU" dirty="0" err="1"/>
              <a:t>схематичний</a:t>
            </a:r>
            <a:r>
              <a:rPr lang="ru-RU" dirty="0"/>
              <a:t> </a:t>
            </a:r>
            <a:r>
              <a:rPr lang="ru-RU" dirty="0" err="1"/>
              <a:t>малюнок</a:t>
            </a:r>
            <a:r>
              <a:rPr lang="ru-RU" dirty="0"/>
              <a:t> </a:t>
            </a:r>
            <a:r>
              <a:rPr lang="ru-RU" dirty="0" err="1"/>
              <a:t>мікроскопічної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</a:t>
            </a:r>
            <a:r>
              <a:rPr lang="ru-RU" dirty="0" err="1"/>
              <a:t>кісткової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dirty="0" err="1"/>
              <a:t>Позначте</a:t>
            </a:r>
            <a:r>
              <a:rPr lang="ru-RU" dirty="0"/>
              <a:t> цифрами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компоненти</a:t>
            </a:r>
            <a:r>
              <a:rPr lang="ru-RU" dirty="0"/>
              <a:t>.</a:t>
            </a:r>
          </a:p>
        </p:txBody>
      </p:sp>
      <p:sp>
        <p:nvSpPr>
          <p:cNvPr id="9" name="Овал 8"/>
          <p:cNvSpPr/>
          <p:nvPr/>
        </p:nvSpPr>
        <p:spPr>
          <a:xfrm>
            <a:off x="6786919" y="2883629"/>
            <a:ext cx="1953491" cy="181840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4914" y="652218"/>
            <a:ext cx="7521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hlinkClick r:id="rId3"/>
              </a:rPr>
              <a:t>ВІДЕО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174" y="2468344"/>
            <a:ext cx="587637" cy="58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3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93474" y="390171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6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Лабораторне дослідження</a:t>
            </a:r>
            <a:endParaRPr lang="uk-UA" sz="2400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335" y="736647"/>
            <a:ext cx="6296891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4.</a:t>
            </a:r>
            <a:r>
              <a:rPr lang="ru-RU" dirty="0"/>
              <a:t> </a:t>
            </a:r>
            <a:r>
              <a:rPr lang="ru-RU" dirty="0" err="1"/>
              <a:t>Розгляньте</a:t>
            </a:r>
            <a:r>
              <a:rPr lang="ru-RU" dirty="0"/>
              <a:t> </a:t>
            </a:r>
            <a:r>
              <a:rPr lang="ru-RU" dirty="0" err="1"/>
              <a:t>мікропрепарат</a:t>
            </a:r>
            <a:r>
              <a:rPr lang="ru-RU" dirty="0"/>
              <a:t> </a:t>
            </a:r>
            <a:r>
              <a:rPr lang="ru-RU" dirty="0" err="1"/>
              <a:t>хрящової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. </a:t>
            </a:r>
            <a:r>
              <a:rPr lang="ru-RU" dirty="0" err="1"/>
              <a:t>Знайдіть</a:t>
            </a:r>
            <a:r>
              <a:rPr lang="ru-RU" dirty="0"/>
              <a:t> у </a:t>
            </a:r>
            <a:r>
              <a:rPr lang="ru-RU" dirty="0" err="1"/>
              <a:t>полі</a:t>
            </a:r>
            <a:r>
              <a:rPr lang="ru-RU" dirty="0"/>
              <a:t> </a:t>
            </a:r>
            <a:r>
              <a:rPr lang="ru-RU" dirty="0" err="1"/>
              <a:t>зору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err="1"/>
              <a:t>мікроскопа</a:t>
            </a:r>
            <a:r>
              <a:rPr lang="ru-RU" dirty="0"/>
              <a:t> </a:t>
            </a:r>
            <a:r>
              <a:rPr lang="ru-RU" dirty="0" err="1"/>
              <a:t>хондроцити</a:t>
            </a:r>
            <a:r>
              <a:rPr lang="ru-RU" dirty="0"/>
              <a:t>, </a:t>
            </a:r>
            <a:r>
              <a:rPr lang="ru-RU" dirty="0" err="1"/>
              <a:t>зверніть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їхню</a:t>
            </a:r>
            <a:r>
              <a:rPr lang="ru-RU" dirty="0"/>
              <a:t> форму та </a:t>
            </a:r>
            <a:r>
              <a:rPr lang="ru-RU" dirty="0" err="1"/>
              <a:t>розташування</a:t>
            </a:r>
            <a:r>
              <a:rPr lang="ru-RU" dirty="0"/>
              <a:t> в</a:t>
            </a:r>
          </a:p>
          <a:p>
            <a:pPr>
              <a:lnSpc>
                <a:spcPct val="150000"/>
              </a:lnSpc>
            </a:pPr>
            <a:r>
              <a:rPr lang="ru-RU" dirty="0" err="1"/>
              <a:t>міжклітинній</a:t>
            </a:r>
            <a:r>
              <a:rPr lang="ru-RU" dirty="0"/>
              <a:t> </a:t>
            </a:r>
            <a:r>
              <a:rPr lang="ru-RU" dirty="0" err="1"/>
              <a:t>речовині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5.</a:t>
            </a:r>
            <a:r>
              <a:rPr lang="ru-RU" dirty="0"/>
              <a:t> </a:t>
            </a:r>
            <a:r>
              <a:rPr lang="ru-RU" dirty="0" err="1"/>
              <a:t>Зробіть</a:t>
            </a:r>
            <a:r>
              <a:rPr lang="ru-RU" dirty="0"/>
              <a:t> </a:t>
            </a:r>
            <a:r>
              <a:rPr lang="ru-RU" dirty="0" err="1"/>
              <a:t>схематичний</a:t>
            </a:r>
            <a:r>
              <a:rPr lang="ru-RU" dirty="0"/>
              <a:t> </a:t>
            </a:r>
            <a:r>
              <a:rPr lang="ru-RU" dirty="0" err="1"/>
              <a:t>малюнок</a:t>
            </a:r>
            <a:r>
              <a:rPr lang="ru-RU" dirty="0"/>
              <a:t> </a:t>
            </a:r>
            <a:r>
              <a:rPr lang="ru-RU" dirty="0" err="1"/>
              <a:t>мікроскопічної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</a:t>
            </a:r>
            <a:r>
              <a:rPr lang="ru-RU" dirty="0" err="1"/>
              <a:t>хрящової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. </a:t>
            </a:r>
            <a:r>
              <a:rPr lang="ru-RU" dirty="0" err="1"/>
              <a:t>Позначте</a:t>
            </a:r>
            <a:r>
              <a:rPr lang="ru-RU" dirty="0"/>
              <a:t> цифрами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компоненти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6.</a:t>
            </a:r>
            <a:r>
              <a:rPr lang="ru-RU" dirty="0"/>
              <a:t> </a:t>
            </a:r>
            <a:r>
              <a:rPr lang="ru-RU" dirty="0" err="1"/>
              <a:t>Зробіть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 про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</a:t>
            </a:r>
            <a:r>
              <a:rPr lang="ru-RU" dirty="0" err="1"/>
              <a:t>кісткової</a:t>
            </a:r>
            <a:r>
              <a:rPr lang="ru-RU" dirty="0"/>
              <a:t> та </a:t>
            </a:r>
            <a:r>
              <a:rPr lang="ru-RU" dirty="0" err="1"/>
              <a:t>хрящової</a:t>
            </a:r>
            <a:r>
              <a:rPr lang="ru-RU" dirty="0"/>
              <a:t> тканин і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міжклітинної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опори.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7. </a:t>
            </a:r>
            <a:r>
              <a:rPr lang="ru-RU" dirty="0" err="1"/>
              <a:t>Розгляньте</a:t>
            </a:r>
            <a:r>
              <a:rPr lang="ru-RU" dirty="0"/>
              <a:t> </a:t>
            </a:r>
            <a:r>
              <a:rPr lang="ru-RU" dirty="0" err="1"/>
              <a:t>мікропрепарат</a:t>
            </a:r>
            <a:r>
              <a:rPr lang="ru-RU" dirty="0"/>
              <a:t> </a:t>
            </a:r>
            <a:r>
              <a:rPr lang="ru-RU" dirty="0" err="1"/>
              <a:t>посмугованої</a:t>
            </a:r>
            <a:r>
              <a:rPr lang="ru-RU" dirty="0"/>
              <a:t> </a:t>
            </a:r>
            <a:r>
              <a:rPr lang="ru-RU" dirty="0" err="1"/>
              <a:t>м’язової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. </a:t>
            </a:r>
            <a:r>
              <a:rPr lang="ru-RU" dirty="0" err="1"/>
              <a:t>Знайдіть</a:t>
            </a:r>
            <a:r>
              <a:rPr lang="ru-RU" dirty="0"/>
              <a:t> у </a:t>
            </a:r>
            <a:r>
              <a:rPr lang="ru-RU" dirty="0" err="1"/>
              <a:t>полі</a:t>
            </a:r>
            <a:r>
              <a:rPr lang="ru-RU" dirty="0"/>
              <a:t>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мікроскопа</a:t>
            </a:r>
            <a:r>
              <a:rPr lang="ru-RU" dirty="0"/>
              <a:t> </a:t>
            </a:r>
            <a:r>
              <a:rPr lang="ru-RU" dirty="0" err="1"/>
              <a:t>клітини</a:t>
            </a:r>
            <a:r>
              <a:rPr lang="ru-RU" dirty="0"/>
              <a:t> </a:t>
            </a:r>
            <a:r>
              <a:rPr lang="ru-RU" dirty="0" err="1"/>
              <a:t>міоцити</a:t>
            </a:r>
            <a:r>
              <a:rPr lang="ru-RU" dirty="0"/>
              <a:t>. </a:t>
            </a:r>
            <a:r>
              <a:rPr lang="ru-RU" dirty="0" err="1"/>
              <a:t>Якої</a:t>
            </a:r>
            <a:r>
              <a:rPr lang="ru-RU" dirty="0"/>
              <a:t> вони </a:t>
            </a:r>
            <a:r>
              <a:rPr lang="ru-RU" dirty="0" err="1"/>
              <a:t>форми</a:t>
            </a:r>
            <a:r>
              <a:rPr lang="ru-RU" dirty="0"/>
              <a:t>? </a:t>
            </a:r>
            <a:r>
              <a:rPr lang="ru-RU" dirty="0" err="1"/>
              <a:t>Зверніть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темні</a:t>
            </a:r>
            <a:r>
              <a:rPr lang="ru-RU" dirty="0"/>
              <a:t> та </a:t>
            </a:r>
            <a:r>
              <a:rPr lang="ru-RU" dirty="0" err="1"/>
              <a:t>світлі</a:t>
            </a:r>
            <a:r>
              <a:rPr lang="ru-RU" dirty="0"/>
              <a:t> </a:t>
            </a:r>
            <a:r>
              <a:rPr lang="ru-RU" dirty="0" err="1"/>
              <a:t>смужки</a:t>
            </a:r>
            <a:r>
              <a:rPr lang="ru-RU" dirty="0"/>
              <a:t> </a:t>
            </a:r>
            <a:r>
              <a:rPr lang="ru-RU" dirty="0" err="1"/>
              <a:t>м’язових</a:t>
            </a:r>
            <a:r>
              <a:rPr lang="ru-RU" dirty="0"/>
              <a:t> волокон, </a:t>
            </a:r>
            <a:r>
              <a:rPr lang="ru-RU" dirty="0" err="1"/>
              <a:t>утворені</a:t>
            </a:r>
            <a:r>
              <a:rPr lang="ru-RU" dirty="0"/>
              <a:t> </a:t>
            </a:r>
            <a:r>
              <a:rPr lang="ru-RU" dirty="0" err="1"/>
              <a:t>скоротливими</a:t>
            </a:r>
            <a:r>
              <a:rPr lang="ru-RU" dirty="0"/>
              <a:t> </a:t>
            </a:r>
            <a:r>
              <a:rPr lang="ru-RU" dirty="0" err="1"/>
              <a:t>білками</a:t>
            </a:r>
            <a:r>
              <a:rPr lang="ru-RU" dirty="0"/>
              <a:t> актином і </a:t>
            </a:r>
            <a:r>
              <a:rPr lang="ru-RU" dirty="0" err="1"/>
              <a:t>міозином</a:t>
            </a:r>
            <a:r>
              <a:rPr lang="ru-RU" dirty="0"/>
              <a:t>. Вони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функцію</a:t>
            </a:r>
            <a:r>
              <a:rPr lang="ru-RU" dirty="0"/>
              <a:t> __________.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8.</a:t>
            </a:r>
            <a:r>
              <a:rPr lang="ru-RU" dirty="0"/>
              <a:t> </a:t>
            </a:r>
            <a:r>
              <a:rPr lang="ru-RU" dirty="0" err="1"/>
              <a:t>Зробіть</a:t>
            </a:r>
            <a:r>
              <a:rPr lang="ru-RU" dirty="0"/>
              <a:t> </a:t>
            </a:r>
            <a:r>
              <a:rPr lang="ru-RU" dirty="0" err="1"/>
              <a:t>малюнок</a:t>
            </a:r>
            <a:r>
              <a:rPr lang="ru-RU" dirty="0"/>
              <a:t> </a:t>
            </a:r>
            <a:r>
              <a:rPr lang="ru-RU" dirty="0" err="1"/>
              <a:t>мікроскопічної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</a:t>
            </a:r>
            <a:r>
              <a:rPr lang="ru-RU" dirty="0" err="1"/>
              <a:t>посмугованої</a:t>
            </a:r>
            <a:r>
              <a:rPr lang="ru-RU" dirty="0"/>
              <a:t> </a:t>
            </a:r>
            <a:r>
              <a:rPr lang="ru-RU" dirty="0" err="1"/>
              <a:t>м’язової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dirty="0" err="1"/>
              <a:t>Позначте</a:t>
            </a:r>
            <a:r>
              <a:rPr lang="ru-RU" dirty="0"/>
              <a:t> цифрами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компоненти</a:t>
            </a:r>
            <a:r>
              <a:rPr lang="ru-RU" dirty="0"/>
              <a:t>.</a:t>
            </a:r>
          </a:p>
        </p:txBody>
      </p:sp>
      <p:sp>
        <p:nvSpPr>
          <p:cNvPr id="8" name="Овал 7"/>
          <p:cNvSpPr/>
          <p:nvPr/>
        </p:nvSpPr>
        <p:spPr>
          <a:xfrm>
            <a:off x="6812972" y="3020266"/>
            <a:ext cx="1953491" cy="181840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812971" y="799526"/>
            <a:ext cx="1953491" cy="181840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570" y="504384"/>
            <a:ext cx="587637" cy="5876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274" y="2710580"/>
            <a:ext cx="587637" cy="58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56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22" y="1175039"/>
            <a:ext cx="7296150" cy="3036422"/>
          </a:xfrm>
          <a:prstGeom prst="rect">
            <a:avLst/>
          </a:prstGeom>
        </p:spPr>
      </p:pic>
      <p:sp>
        <p:nvSpPr>
          <p:cNvPr id="3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4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/>
          <p:cNvSpPr/>
          <p:nvPr/>
        </p:nvSpPr>
        <p:spPr>
          <a:xfrm>
            <a:off x="887477" y="836485"/>
            <a:ext cx="74504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Заповніть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пропущені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комірки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таблиці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щодо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будови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м’язів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їхніх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функцій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12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757855"/>
            <a:ext cx="8032172" cy="23484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1847" y="588578"/>
            <a:ext cx="79386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Розгляньте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малюнок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будови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м’яза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Знайдіть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помилкові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підписи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складових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м’яза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5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6" name="Прямоугольник 5"/>
          <p:cNvSpPr/>
          <p:nvPr/>
        </p:nvSpPr>
        <p:spPr>
          <a:xfrm>
            <a:off x="181847" y="3275574"/>
            <a:ext cx="878550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Учні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виконували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лабораторне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дослідження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мікроскопічної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будови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кісткової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хрящової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тканин.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Учениця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сказала,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що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бачить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полі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зору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мікроскопа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кісткову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тканину, яку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формують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овальні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хондроцити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Учень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зауважив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що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крім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методу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світлової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мікроскопії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для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порівняння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клітин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різних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тканин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доцільно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використати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порівняльно-описовий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метод.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Хто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з них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правий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права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учениця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      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правий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учень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обоє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праві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обоє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праві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3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8" name="Google Shape;230;p27"/>
          <p:cNvSpPr txBox="1"/>
          <p:nvPr/>
        </p:nvSpPr>
        <p:spPr>
          <a:xfrm>
            <a:off x="1000318" y="88261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ДОМАШНЄ ЗАВДАННЯ</a:t>
            </a:r>
          </a:p>
        </p:txBody>
      </p:sp>
      <p:sp>
        <p:nvSpPr>
          <p:cNvPr id="9" name="Google Shape;232;p27"/>
          <p:cNvSpPr txBox="1"/>
          <p:nvPr/>
        </p:nvSpPr>
        <p:spPr>
          <a:xfrm>
            <a:off x="282243" y="1482230"/>
            <a:ext cx="6766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31" y="837693"/>
            <a:ext cx="638175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282231" y="1594803"/>
            <a:ext cx="3767846" cy="11543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" sz="20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О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ПРАЦЮЙТЕ</a:t>
            </a:r>
            <a:r>
              <a:rPr lang="uk" b="1" dirty="0">
                <a:solidFill>
                  <a:schemeClr val="tx1"/>
                </a:solidFill>
                <a:latin typeface="Alegreya"/>
                <a:ea typeface="Alegreya"/>
                <a:cs typeface="Alegreya"/>
                <a:sym typeface="Alegreya"/>
              </a:rPr>
              <a:t>  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ПАРАГРАФ </a:t>
            </a:r>
            <a:r>
              <a:rPr lang="uk" sz="28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20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Google Shape;230;p27"/>
          <p:cNvSpPr txBox="1"/>
          <p:nvPr/>
        </p:nvSpPr>
        <p:spPr>
          <a:xfrm>
            <a:off x="426218" y="3051315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ЗАПАМ’ЯТАЙТЕ КРАЩЕ</a:t>
            </a:r>
            <a:endParaRPr lang="uk"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5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0406" y="3702714"/>
            <a:ext cx="35461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https://wordwall.net/uk/resource/27633747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0406" y="4040694"/>
            <a:ext cx="35461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https://wordwall.net/uk/resource/51992804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b="5815"/>
          <a:stretch/>
        </p:blipFill>
        <p:spPr>
          <a:xfrm>
            <a:off x="5704609" y="1656855"/>
            <a:ext cx="2946255" cy="30201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556" y="3750317"/>
            <a:ext cx="593850" cy="59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81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0;p27"/>
          <p:cNvSpPr txBox="1"/>
          <p:nvPr/>
        </p:nvSpPr>
        <p:spPr>
          <a:xfrm>
            <a:off x="920406" y="83769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38761D"/>
                </a:solidFill>
                <a:latin typeface="+mn-lt"/>
                <a:ea typeface="Alegreya"/>
                <a:cs typeface="Alegreya"/>
                <a:sym typeface="Alegreya"/>
              </a:rPr>
              <a:t>ВИКОРИСТАНІ ДЖЕРЕЛА</a:t>
            </a:r>
            <a:endParaRPr lang="uk" sz="1800" b="1" dirty="0">
              <a:solidFill>
                <a:srgbClr val="38761D"/>
              </a:solidFill>
              <a:latin typeface="+mn-lt"/>
              <a:ea typeface="Alegreya"/>
              <a:cs typeface="Alegreya"/>
              <a:sym typeface="Alegreya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03403" y="1407170"/>
            <a:ext cx="7474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Маргарита </a:t>
            </a:r>
            <a:r>
              <a:rPr lang="uk-UA" dirty="0" err="1"/>
              <a:t>Атаманчук</a:t>
            </a:r>
            <a:r>
              <a:rPr lang="uk-UA" dirty="0"/>
              <a:t> Шкільна Біологія. Біологія 8 клас НУШ. Будова та функції скелетних м'язів, 2023. </a:t>
            </a:r>
            <a:r>
              <a:rPr lang="en-US" i="1" dirty="0"/>
              <a:t>YouTube</a:t>
            </a:r>
            <a:r>
              <a:rPr lang="en-US" dirty="0"/>
              <a:t>. URL: </a:t>
            </a:r>
            <a:r>
              <a:rPr lang="en-US" dirty="0">
                <a:hlinkClick r:id="rId3"/>
              </a:rPr>
              <a:t>https://www.youtube.com/watch?v=IcguukoyagE</a:t>
            </a:r>
            <a:endParaRPr lang="uk-UA" dirty="0"/>
          </a:p>
        </p:txBody>
      </p:sp>
      <p:cxnSp>
        <p:nvCxnSpPr>
          <p:cNvPr id="7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9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75" y="641118"/>
            <a:ext cx="603031" cy="60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06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b="2984"/>
          <a:stretch/>
        </p:blipFill>
        <p:spPr>
          <a:xfrm>
            <a:off x="505396" y="2086116"/>
            <a:ext cx="3806832" cy="2164996"/>
          </a:xfrm>
          <a:prstGeom prst="rect">
            <a:avLst/>
          </a:prstGeom>
        </p:spPr>
      </p:pic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86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4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Будова скелетних м’язів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145" y="79820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Рухи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всього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тіла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біг</a:t>
            </a:r>
            <a:r>
              <a:rPr lang="ru-RU" dirty="0"/>
              <a:t>, ходьба, </a:t>
            </a:r>
            <a:r>
              <a:rPr lang="ru-RU" dirty="0" err="1"/>
              <a:t>плавання</a:t>
            </a:r>
            <a:r>
              <a:rPr lang="ru-RU" dirty="0"/>
              <a:t>, </a:t>
            </a:r>
            <a:r>
              <a:rPr lang="ru-RU" dirty="0" err="1"/>
              <a:t>стрибки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рухи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, </a:t>
            </a:r>
            <a:r>
              <a:rPr lang="ru-RU" dirty="0" err="1"/>
              <a:t>пальців</a:t>
            </a:r>
            <a:r>
              <a:rPr lang="ru-RU" dirty="0"/>
              <a:t>)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і </a:t>
            </a:r>
            <a:r>
              <a:rPr lang="ru-RU" dirty="0" err="1"/>
              <a:t>розслаблення</a:t>
            </a:r>
            <a:r>
              <a:rPr lang="ru-RU" dirty="0"/>
              <a:t> </a:t>
            </a:r>
            <a:r>
              <a:rPr lang="ru-RU" dirty="0" err="1"/>
              <a:t>скелетних</a:t>
            </a:r>
            <a:r>
              <a:rPr lang="ru-RU" dirty="0"/>
              <a:t> </a:t>
            </a:r>
            <a:r>
              <a:rPr lang="ru-RU" dirty="0" err="1"/>
              <a:t>м’язів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руху,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підтримують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також </a:t>
            </a:r>
            <a:r>
              <a:rPr lang="ru-RU" dirty="0" err="1"/>
              <a:t>певне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положення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всього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тіла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, поставу.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966227" y="797782"/>
            <a:ext cx="386604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належать до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посмугованих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м’яз</a:t>
            </a:r>
            <a:r>
              <a:rPr lang="ru-RU" dirty="0"/>
              <a:t> </a:t>
            </a:r>
            <a:r>
              <a:rPr lang="ru-RU" dirty="0" err="1"/>
              <a:t>утворений</a:t>
            </a:r>
            <a:r>
              <a:rPr lang="ru-RU" dirty="0"/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групами</a:t>
            </a:r>
            <a:r>
              <a:rPr lang="ru-RU" dirty="0"/>
              <a:t> </a:t>
            </a:r>
            <a:r>
              <a:rPr lang="ru-RU" dirty="0" err="1"/>
              <a:t>видовжених</a:t>
            </a:r>
            <a:r>
              <a:rPr lang="ru-RU" dirty="0"/>
              <a:t> </a:t>
            </a:r>
            <a:r>
              <a:rPr lang="ru-RU" dirty="0" err="1"/>
              <a:t>м’язових</a:t>
            </a:r>
            <a:r>
              <a:rPr lang="ru-RU" dirty="0"/>
              <a:t> волокон, </a:t>
            </a:r>
            <a:r>
              <a:rPr lang="ru-RU" dirty="0" err="1"/>
              <a:t>зібраних</a:t>
            </a:r>
            <a:r>
              <a:rPr lang="ru-RU" dirty="0"/>
              <a:t> у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пучки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пучки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включати</a:t>
            </a:r>
            <a:r>
              <a:rPr lang="ru-RU" dirty="0"/>
              <a:t> </a:t>
            </a: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м’язових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волокон</a:t>
            </a:r>
            <a:r>
              <a:rPr lang="ru-RU" dirty="0"/>
              <a:t>, </a:t>
            </a:r>
            <a:r>
              <a:rPr lang="ru-RU" dirty="0" err="1"/>
              <a:t>з’єднаних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 </a:t>
            </a:r>
            <a:r>
              <a:rPr lang="ru-RU" dirty="0" err="1"/>
              <a:t>прошарками</a:t>
            </a:r>
            <a:r>
              <a:rPr lang="ru-RU" dirty="0"/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сполучної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тканини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кровоносні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судини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та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нерви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м’язове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волокно </a:t>
            </a:r>
            <a:r>
              <a:rPr lang="ru-RU" dirty="0"/>
              <a:t>є </a:t>
            </a:r>
            <a:r>
              <a:rPr lang="ru-RU" dirty="0" err="1"/>
              <a:t>одиницею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</a:t>
            </a:r>
            <a:r>
              <a:rPr lang="ru-RU" dirty="0" err="1"/>
              <a:t>скелетних</a:t>
            </a:r>
            <a:r>
              <a:rPr lang="ru-RU" dirty="0"/>
              <a:t> </a:t>
            </a:r>
            <a:r>
              <a:rPr lang="ru-RU" dirty="0" err="1"/>
              <a:t>м’язів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>
                <a:solidFill>
                  <a:schemeClr val="accent1">
                    <a:lumMod val="50000"/>
                  </a:schemeClr>
                </a:solidFill>
              </a:rPr>
              <a:t>сухожиллям</a:t>
            </a:r>
            <a:r>
              <a:rPr lang="uk-UA" dirty="0"/>
              <a:t> м’яз кріпиться до кістки або шкіри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м’яз</a:t>
            </a:r>
            <a:r>
              <a:rPr lang="ru-RU" dirty="0"/>
              <a:t> </a:t>
            </a:r>
            <a:r>
              <a:rPr lang="ru-RU" dirty="0" err="1"/>
              <a:t>зверху</a:t>
            </a:r>
            <a:r>
              <a:rPr lang="ru-RU" dirty="0"/>
              <a:t> </a:t>
            </a:r>
            <a:r>
              <a:rPr lang="ru-RU" dirty="0" err="1"/>
              <a:t>укритий</a:t>
            </a:r>
            <a:r>
              <a:rPr lang="ru-RU" dirty="0"/>
              <a:t> тонкою </a:t>
            </a:r>
            <a:r>
              <a:rPr lang="ru-RU" dirty="0" err="1"/>
              <a:t>сполучнотканинною</a:t>
            </a:r>
            <a:r>
              <a:rPr lang="ru-RU" dirty="0"/>
              <a:t> </a:t>
            </a:r>
            <a:r>
              <a:rPr lang="ru-RU" dirty="0" err="1"/>
              <a:t>оболонкою</a:t>
            </a:r>
            <a:r>
              <a:rPr lang="ru-RU" dirty="0"/>
              <a:t> –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фасцією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м’яз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головки</a:t>
            </a:r>
            <a:r>
              <a:rPr lang="ru-RU" dirty="0"/>
              <a:t> (початок </a:t>
            </a:r>
            <a:r>
              <a:rPr lang="ru-RU" dirty="0" err="1"/>
              <a:t>м’яза</a:t>
            </a:r>
            <a:r>
              <a:rPr lang="ru-RU" dirty="0"/>
              <a:t>),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черевця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) і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хвоста</a:t>
            </a:r>
            <a:r>
              <a:rPr lang="ru-RU" dirty="0"/>
              <a:t> (</a:t>
            </a:r>
            <a:r>
              <a:rPr lang="ru-RU" dirty="0" err="1"/>
              <a:t>кінцева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03219" y="4105979"/>
            <a:ext cx="39084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Загальна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будова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скелетного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м’яза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кістка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сухожилля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сполучнотканинна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оболонка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м’язового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волокна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фасція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м’язові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волокна</a:t>
            </a:r>
          </a:p>
        </p:txBody>
      </p:sp>
    </p:spTree>
    <p:extLst>
      <p:ext uri="{BB962C8B-B14F-4D97-AF65-F5344CB8AC3E}">
        <p14:creationId xmlns:p14="http://schemas.microsoft.com/office/powerpoint/2010/main" val="390714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Будова скелетних м’язів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86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6091" y="4077237"/>
            <a:ext cx="6152046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 </a:t>
            </a:r>
            <a:r>
              <a:rPr lang="ru-RU" dirty="0" err="1"/>
              <a:t>цитоплазмі</a:t>
            </a:r>
            <a:r>
              <a:rPr lang="ru-RU" dirty="0"/>
              <a:t> </a:t>
            </a:r>
            <a:r>
              <a:rPr lang="ru-RU" dirty="0" err="1"/>
              <a:t>м’язових</a:t>
            </a:r>
            <a:r>
              <a:rPr lang="ru-RU" dirty="0"/>
              <a:t> волокон </a:t>
            </a:r>
            <a:r>
              <a:rPr lang="ru-RU" dirty="0" err="1"/>
              <a:t>присутній</a:t>
            </a:r>
            <a:r>
              <a:rPr lang="ru-RU" dirty="0"/>
              <a:t> </a:t>
            </a:r>
            <a:r>
              <a:rPr lang="ru-RU" dirty="0" err="1"/>
              <a:t>білок</a:t>
            </a:r>
            <a:r>
              <a:rPr lang="ru-RU" dirty="0"/>
              <a:t> </a:t>
            </a:r>
            <a:r>
              <a:rPr lang="ru-RU" b="1" dirty="0" err="1"/>
              <a:t>міоглобін</a:t>
            </a:r>
            <a:r>
              <a:rPr lang="ru-RU" dirty="0"/>
              <a:t>.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хімічною</a:t>
            </a:r>
            <a:r>
              <a:rPr lang="ru-RU" dirty="0"/>
              <a:t> </a:t>
            </a:r>
            <a:r>
              <a:rPr lang="ru-RU" dirty="0" err="1"/>
              <a:t>будовою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нагадує</a:t>
            </a:r>
            <a:r>
              <a:rPr lang="ru-RU" dirty="0"/>
              <a:t> </a:t>
            </a:r>
            <a:r>
              <a:rPr lang="ru-RU" dirty="0" err="1"/>
              <a:t>гемоглобін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в </a:t>
            </a:r>
            <a:r>
              <a:rPr lang="ru-RU" dirty="0" err="1"/>
              <a:t>еритроцитах</a:t>
            </a:r>
            <a:r>
              <a:rPr lang="ru-RU" dirty="0"/>
              <a:t>. </a:t>
            </a:r>
            <a:r>
              <a:rPr lang="ru-RU" dirty="0" err="1"/>
              <a:t>Міоглобін</a:t>
            </a:r>
            <a:r>
              <a:rPr lang="ru-RU" dirty="0"/>
              <a:t> </a:t>
            </a:r>
            <a:r>
              <a:rPr lang="ru-RU" dirty="0" err="1"/>
              <a:t>здатний</a:t>
            </a:r>
            <a:r>
              <a:rPr lang="ru-RU" dirty="0"/>
              <a:t> </a:t>
            </a:r>
            <a:r>
              <a:rPr lang="ru-RU" i="1" dirty="0" err="1"/>
              <a:t>зв’язувати</a:t>
            </a:r>
            <a:r>
              <a:rPr lang="ru-RU" i="1" dirty="0"/>
              <a:t> </a:t>
            </a:r>
            <a:r>
              <a:rPr lang="ru-RU" i="1" dirty="0" err="1"/>
              <a:t>кисень</a:t>
            </a:r>
            <a:r>
              <a:rPr lang="ru-RU" i="1" dirty="0"/>
              <a:t> і </a:t>
            </a:r>
            <a:r>
              <a:rPr lang="ru-RU" i="1" dirty="0" err="1"/>
              <a:t>віддавати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в </a:t>
            </a:r>
            <a:r>
              <a:rPr lang="ru-RU" i="1" dirty="0" err="1"/>
              <a:t>разі</a:t>
            </a:r>
            <a:r>
              <a:rPr lang="ru-RU" i="1" dirty="0"/>
              <a:t> потреби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міоглобін</a:t>
            </a:r>
            <a:r>
              <a:rPr lang="ru-RU" dirty="0"/>
              <a:t> </a:t>
            </a:r>
            <a:r>
              <a:rPr lang="ru-RU" i="1" dirty="0" err="1"/>
              <a:t>надає</a:t>
            </a:r>
            <a:r>
              <a:rPr lang="ru-RU" i="1" dirty="0"/>
              <a:t> </a:t>
            </a:r>
            <a:r>
              <a:rPr lang="ru-RU" i="1" dirty="0" err="1"/>
              <a:t>м’язам</a:t>
            </a:r>
            <a:r>
              <a:rPr lang="ru-RU" i="1" dirty="0"/>
              <a:t> червоного </a:t>
            </a:r>
            <a:r>
              <a:rPr lang="ru-RU" i="1" dirty="0" err="1"/>
              <a:t>забарвлення</a:t>
            </a:r>
            <a:r>
              <a:rPr lang="ru-RU" i="1" dirty="0"/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60208" y="3697693"/>
            <a:ext cx="1409176" cy="441890"/>
          </a:xfrm>
          <a:prstGeom prst="roundRect">
            <a:avLst>
              <a:gd name="adj" fmla="val 4520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cap="small" dirty="0">
                <a:solidFill>
                  <a:srgbClr val="419D59"/>
                </a:solidFill>
              </a:rPr>
              <a:t>Цікаво знати</a:t>
            </a:r>
            <a:endParaRPr lang="ru-RU" b="1" cap="small" dirty="0">
              <a:solidFill>
                <a:srgbClr val="419D5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9381" y="675321"/>
            <a:ext cx="86036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об’єм</a:t>
            </a:r>
            <a:r>
              <a:rPr lang="ru-RU" dirty="0"/>
              <a:t> </a:t>
            </a:r>
            <a:r>
              <a:rPr lang="ru-RU" dirty="0" err="1"/>
              <a:t>м’язових</a:t>
            </a:r>
            <a:r>
              <a:rPr lang="ru-RU" dirty="0"/>
              <a:t> волокон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скорочувальні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–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міофібрили</a:t>
            </a:r>
            <a:r>
              <a:rPr lang="ru-RU" dirty="0"/>
              <a:t>. Вони </a:t>
            </a:r>
            <a:r>
              <a:rPr lang="ru-RU" dirty="0" err="1"/>
              <a:t>складаються</a:t>
            </a:r>
            <a:r>
              <a:rPr lang="ru-RU" dirty="0"/>
              <a:t> з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однакових</a:t>
            </a:r>
            <a:r>
              <a:rPr lang="ru-RU" dirty="0"/>
              <a:t> </a:t>
            </a:r>
            <a:r>
              <a:rPr lang="ru-RU" dirty="0" err="1"/>
              <a:t>поздовж­ніх</a:t>
            </a:r>
            <a:r>
              <a:rPr lang="ru-RU" dirty="0"/>
              <a:t> </a:t>
            </a:r>
            <a:r>
              <a:rPr lang="ru-RU" dirty="0" err="1"/>
              <a:t>сегментів</a:t>
            </a:r>
            <a:r>
              <a:rPr lang="ru-RU" dirty="0"/>
              <a:t>, </a:t>
            </a:r>
            <a:r>
              <a:rPr lang="ru-RU" dirty="0" err="1"/>
              <a:t>відокремлених</a:t>
            </a:r>
            <a:r>
              <a:rPr lang="ru-RU" dirty="0"/>
              <a:t> один </a:t>
            </a:r>
            <a:r>
              <a:rPr lang="ru-RU" dirty="0" err="1"/>
              <a:t>від</a:t>
            </a:r>
            <a:r>
              <a:rPr lang="ru-RU" dirty="0"/>
              <a:t> одного мембранами. У кожному </a:t>
            </a:r>
            <a:r>
              <a:rPr lang="ru-RU" dirty="0" err="1"/>
              <a:t>сегменті</a:t>
            </a:r>
            <a:r>
              <a:rPr lang="ru-RU" dirty="0"/>
              <a:t> </a:t>
            </a:r>
            <a:r>
              <a:rPr lang="ru-RU" dirty="0" err="1"/>
              <a:t>впорядковано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</a:t>
            </a:r>
            <a:r>
              <a:rPr lang="ru-RU" dirty="0" err="1"/>
              <a:t>тонкі</a:t>
            </a:r>
            <a:r>
              <a:rPr lang="ru-RU" dirty="0"/>
              <a:t> й </a:t>
            </a:r>
            <a:r>
              <a:rPr lang="ru-RU" dirty="0" err="1"/>
              <a:t>товсті</a:t>
            </a:r>
            <a:r>
              <a:rPr lang="ru-RU" dirty="0"/>
              <a:t> нитки. </a:t>
            </a:r>
            <a:r>
              <a:rPr lang="ru-RU" dirty="0" err="1"/>
              <a:t>Тонкі</a:t>
            </a:r>
            <a:r>
              <a:rPr lang="ru-RU" dirty="0"/>
              <a:t> </a:t>
            </a:r>
            <a:r>
              <a:rPr lang="ru-RU" dirty="0" err="1"/>
              <a:t>складаються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скоротливого</a:t>
            </a:r>
            <a:r>
              <a:rPr lang="ru-RU" dirty="0"/>
              <a:t> </a:t>
            </a:r>
            <a:r>
              <a:rPr lang="ru-RU" dirty="0" err="1"/>
              <a:t>білка</a:t>
            </a:r>
            <a:r>
              <a:rPr lang="ru-RU" dirty="0"/>
              <a:t>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актину</a:t>
            </a:r>
            <a:r>
              <a:rPr lang="ru-RU" dirty="0"/>
              <a:t>, а </a:t>
            </a:r>
            <a:r>
              <a:rPr lang="ru-RU" dirty="0" err="1"/>
              <a:t>товсті</a:t>
            </a:r>
            <a:r>
              <a:rPr lang="ru-RU" dirty="0"/>
              <a:t> – з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скоротливого</a:t>
            </a:r>
            <a:r>
              <a:rPr lang="ru-RU" dirty="0"/>
              <a:t> </a:t>
            </a:r>
            <a:r>
              <a:rPr lang="ru-RU" dirty="0" err="1"/>
              <a:t>білка</a:t>
            </a:r>
            <a:r>
              <a:rPr lang="ru-RU" dirty="0"/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міозину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47" y="1769401"/>
            <a:ext cx="2638425" cy="22193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01537" y="4031071"/>
            <a:ext cx="1920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Схематична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будова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м’язового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волокна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03632" y="1680890"/>
            <a:ext cx="60169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Ділянки</a:t>
            </a:r>
            <a:r>
              <a:rPr lang="ru-RU" dirty="0"/>
              <a:t> </a:t>
            </a:r>
            <a:r>
              <a:rPr lang="ru-RU" dirty="0" err="1"/>
              <a:t>перекриття</a:t>
            </a:r>
            <a:r>
              <a:rPr lang="ru-RU" dirty="0"/>
              <a:t> </a:t>
            </a:r>
            <a:r>
              <a:rPr lang="ru-RU" dirty="0" err="1"/>
              <a:t>актинових</a:t>
            </a:r>
            <a:r>
              <a:rPr lang="ru-RU" dirty="0"/>
              <a:t> і </a:t>
            </a:r>
            <a:r>
              <a:rPr lang="ru-RU" dirty="0" err="1"/>
              <a:t>міозинових</a:t>
            </a:r>
            <a:r>
              <a:rPr lang="ru-RU" dirty="0"/>
              <a:t> ниток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світловим</a:t>
            </a:r>
            <a:r>
              <a:rPr lang="ru-RU" dirty="0"/>
              <a:t>  </a:t>
            </a:r>
            <a:r>
              <a:rPr lang="ru-RU" dirty="0" err="1"/>
              <a:t>мікроскопом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 </a:t>
            </a:r>
            <a:r>
              <a:rPr lang="ru-RU" dirty="0" err="1"/>
              <a:t>темних</a:t>
            </a:r>
            <a:r>
              <a:rPr lang="ru-RU" dirty="0"/>
              <a:t> </a:t>
            </a:r>
            <a:r>
              <a:rPr lang="ru-RU" dirty="0" err="1"/>
              <a:t>смуг</a:t>
            </a:r>
            <a:r>
              <a:rPr lang="ru-RU" dirty="0"/>
              <a:t>.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розташована</a:t>
            </a:r>
            <a:r>
              <a:rPr lang="ru-RU" dirty="0"/>
              <a:t> </a:t>
            </a:r>
            <a:r>
              <a:rPr lang="ru-RU" dirty="0" err="1"/>
              <a:t>світліша</a:t>
            </a:r>
            <a:r>
              <a:rPr lang="ru-RU" dirty="0"/>
              <a:t> </a:t>
            </a:r>
            <a:r>
              <a:rPr lang="ru-RU" dirty="0" err="1"/>
              <a:t>ділянка</a:t>
            </a:r>
            <a:r>
              <a:rPr lang="ru-RU" dirty="0"/>
              <a:t>, у </a:t>
            </a:r>
            <a:r>
              <a:rPr lang="ru-RU" dirty="0" err="1"/>
              <a:t>якій</a:t>
            </a:r>
            <a:r>
              <a:rPr lang="ru-RU" dirty="0"/>
              <a:t> є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білок</a:t>
            </a:r>
            <a:r>
              <a:rPr lang="ru-RU" dirty="0"/>
              <a:t> </a:t>
            </a:r>
            <a:r>
              <a:rPr lang="ru-RU" dirty="0" err="1"/>
              <a:t>міозин</a:t>
            </a:r>
            <a:r>
              <a:rPr lang="ru-RU" dirty="0"/>
              <a:t>. </a:t>
            </a:r>
            <a:r>
              <a:rPr lang="ru-RU" dirty="0" err="1"/>
              <a:t>Світлими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endParaRPr lang="ru-RU" dirty="0"/>
          </a:p>
          <a:p>
            <a:pPr algn="just"/>
            <a:r>
              <a:rPr lang="ru-RU" dirty="0" err="1"/>
              <a:t>сусідніх</a:t>
            </a:r>
            <a:r>
              <a:rPr lang="ru-RU" dirty="0"/>
              <a:t> </a:t>
            </a:r>
            <a:r>
              <a:rPr lang="ru-RU" dirty="0" err="1"/>
              <a:t>сегментів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актинові</a:t>
            </a:r>
            <a:r>
              <a:rPr lang="ru-RU" dirty="0"/>
              <a:t> нитки.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чергування</a:t>
            </a:r>
            <a:r>
              <a:rPr lang="ru-RU" dirty="0"/>
              <a:t> </a:t>
            </a:r>
            <a:r>
              <a:rPr lang="ru-RU" dirty="0" err="1"/>
              <a:t>темних</a:t>
            </a:r>
            <a:r>
              <a:rPr lang="ru-RU" dirty="0"/>
              <a:t> і </a:t>
            </a:r>
            <a:r>
              <a:rPr lang="ru-RU" dirty="0" err="1"/>
              <a:t>світлих</a:t>
            </a:r>
            <a:r>
              <a:rPr lang="ru-RU" dirty="0"/>
              <a:t> </a:t>
            </a:r>
            <a:r>
              <a:rPr lang="ru-RU" dirty="0" err="1"/>
              <a:t>дисків</a:t>
            </a:r>
            <a:r>
              <a:rPr lang="ru-RU" dirty="0"/>
              <a:t> у </a:t>
            </a:r>
            <a:r>
              <a:rPr lang="ru-RU" dirty="0" err="1"/>
              <a:t>міофібрилах</a:t>
            </a:r>
            <a:r>
              <a:rPr lang="ru-RU" dirty="0"/>
              <a:t> </a:t>
            </a:r>
            <a:r>
              <a:rPr lang="ru-RU" dirty="0" err="1"/>
              <a:t>зумовлює</a:t>
            </a:r>
            <a:r>
              <a:rPr lang="ru-RU" dirty="0"/>
              <a:t>  </a:t>
            </a:r>
            <a:r>
              <a:rPr lang="ru-RU" dirty="0" err="1"/>
              <a:t>посмугованість</a:t>
            </a:r>
            <a:r>
              <a:rPr lang="ru-RU" dirty="0"/>
              <a:t>  </a:t>
            </a:r>
            <a:r>
              <a:rPr lang="ru-RU" dirty="0" err="1"/>
              <a:t>скелетних</a:t>
            </a:r>
            <a:r>
              <a:rPr lang="ru-RU" dirty="0"/>
              <a:t> </a:t>
            </a:r>
            <a:r>
              <a:rPr lang="ru-RU" dirty="0" err="1"/>
              <a:t>м’язів</a:t>
            </a:r>
            <a:r>
              <a:rPr lang="ru-RU" dirty="0"/>
              <a:t>. </a:t>
            </a:r>
            <a:r>
              <a:rPr lang="ru-RU" dirty="0" err="1"/>
              <a:t>М’язове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супроводжується</a:t>
            </a:r>
            <a:r>
              <a:rPr lang="ru-RU" dirty="0"/>
              <a:t>  </a:t>
            </a:r>
            <a:r>
              <a:rPr lang="ru-RU" dirty="0" err="1"/>
              <a:t>виділенням</a:t>
            </a:r>
            <a:r>
              <a:rPr lang="ru-RU" dirty="0"/>
              <a:t>  </a:t>
            </a:r>
            <a:r>
              <a:rPr lang="ru-RU" dirty="0" err="1"/>
              <a:t>значної</a:t>
            </a:r>
            <a:r>
              <a:rPr lang="ru-RU" dirty="0"/>
              <a:t> 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теплоти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для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нормальної</a:t>
            </a:r>
            <a:r>
              <a:rPr lang="ru-RU" dirty="0"/>
              <a:t> </a:t>
            </a:r>
            <a:r>
              <a:rPr lang="ru-RU" dirty="0" err="1"/>
              <a:t>температури</a:t>
            </a:r>
            <a:r>
              <a:rPr lang="ru-RU" dirty="0"/>
              <a:t> </a:t>
            </a:r>
            <a:r>
              <a:rPr lang="ru-RU" dirty="0" err="1"/>
              <a:t>тіла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34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вал 25"/>
          <p:cNvSpPr/>
          <p:nvPr/>
        </p:nvSpPr>
        <p:spPr>
          <a:xfrm>
            <a:off x="3859363" y="724778"/>
            <a:ext cx="4091315" cy="2120853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Основні групи скелетних м’язів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87</a:t>
            </a:r>
            <a:endParaRPr lang="ru-RU" sz="1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>
            <a:stCxn id="7" idx="2"/>
          </p:cNvCxnSpPr>
          <p:nvPr/>
        </p:nvCxnSpPr>
        <p:spPr>
          <a:xfrm flipH="1">
            <a:off x="719847" y="967150"/>
            <a:ext cx="1813581" cy="2112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94846" y="659373"/>
            <a:ext cx="87716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форма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2060" y="1208829"/>
            <a:ext cx="201048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Веретеноподібна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098" y="1193476"/>
            <a:ext cx="124236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плоскі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2" name="Прямая соединительная линия 11"/>
          <p:cNvCxnSpPr>
            <a:stCxn id="7" idx="2"/>
            <a:endCxn id="9" idx="0"/>
          </p:cNvCxnSpPr>
          <p:nvPr/>
        </p:nvCxnSpPr>
        <p:spPr>
          <a:xfrm>
            <a:off x="2533428" y="967150"/>
            <a:ext cx="658853" cy="2263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04995" y="1652358"/>
            <a:ext cx="77457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тулуб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3647" y="1639753"/>
            <a:ext cx="102303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кінцівки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7" name="Прямая соединительная линия 16"/>
          <p:cNvCxnSpPr>
            <a:stCxn id="8" idx="2"/>
            <a:endCxn id="15" idx="0"/>
          </p:cNvCxnSpPr>
          <p:nvPr/>
        </p:nvCxnSpPr>
        <p:spPr>
          <a:xfrm>
            <a:off x="1357304" y="1516606"/>
            <a:ext cx="7862" cy="1231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9" idx="2"/>
            <a:endCxn id="14" idx="0"/>
          </p:cNvCxnSpPr>
          <p:nvPr/>
        </p:nvCxnSpPr>
        <p:spPr>
          <a:xfrm>
            <a:off x="3192281" y="1501253"/>
            <a:ext cx="0" cy="1511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714693" y="976034"/>
            <a:ext cx="96372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згиначі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98921" y="1305036"/>
            <a:ext cx="1260280" cy="1169551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/>
            <a:r>
              <a:rPr lang="ru-RU" dirty="0" err="1"/>
              <a:t>згинають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кінцівку</a:t>
            </a:r>
            <a:endParaRPr lang="ru-RU" dirty="0"/>
          </a:p>
          <a:p>
            <a:pPr algn="ctr"/>
            <a:r>
              <a:rPr lang="ru-RU" dirty="0"/>
              <a:t>в </a:t>
            </a:r>
            <a:r>
              <a:rPr lang="ru-RU" dirty="0" err="1"/>
              <a:t>суглобі</a:t>
            </a:r>
            <a:endParaRPr lang="ru-RU" dirty="0"/>
          </a:p>
          <a:p>
            <a:pPr algn="ctr"/>
            <a:r>
              <a:rPr lang="uk-UA" dirty="0"/>
              <a:t>(</a:t>
            </a:r>
            <a:r>
              <a:rPr lang="uk-UA" i="1" dirty="0"/>
              <a:t>двоголовий </a:t>
            </a:r>
          </a:p>
          <a:p>
            <a:pPr algn="ctr"/>
            <a:r>
              <a:rPr lang="uk-UA" i="1" dirty="0"/>
              <a:t>м’яз плеча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784686" y="1275751"/>
            <a:ext cx="1290675" cy="116955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розгинають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кінцівку</a:t>
            </a:r>
            <a:endParaRPr lang="ru-RU" dirty="0"/>
          </a:p>
          <a:p>
            <a:pPr algn="ctr"/>
            <a:r>
              <a:rPr lang="ru-RU" dirty="0"/>
              <a:t>в </a:t>
            </a:r>
            <a:r>
              <a:rPr lang="ru-RU" dirty="0" err="1"/>
              <a:t>суглобі</a:t>
            </a:r>
            <a:r>
              <a:rPr lang="ru-RU" dirty="0"/>
              <a:t> </a:t>
            </a:r>
            <a:r>
              <a:rPr lang="uk-UA" dirty="0"/>
              <a:t>(</a:t>
            </a:r>
            <a:r>
              <a:rPr lang="uk-UA" i="1" dirty="0"/>
              <a:t>триголовий </a:t>
            </a:r>
          </a:p>
          <a:p>
            <a:pPr algn="ctr"/>
            <a:r>
              <a:rPr lang="uk-UA" i="1" dirty="0"/>
              <a:t>м’яз плеча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4903627" y="2922850"/>
            <a:ext cx="4091315" cy="2120853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932504" y="3413333"/>
            <a:ext cx="1290675" cy="138499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відділяють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кінцівку</a:t>
            </a:r>
            <a:endParaRPr lang="ru-RU" dirty="0"/>
          </a:p>
          <a:p>
            <a:pPr algn="ctr"/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uk-UA" dirty="0"/>
              <a:t>(деякі </a:t>
            </a:r>
            <a:r>
              <a:rPr lang="uk-UA" i="1" dirty="0"/>
              <a:t>м’язи кисті та стопи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653129" y="3413333"/>
            <a:ext cx="1290675" cy="138499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наближують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кінцівку</a:t>
            </a:r>
            <a:endParaRPr lang="ru-RU" dirty="0"/>
          </a:p>
          <a:p>
            <a:pPr algn="ctr"/>
            <a:r>
              <a:rPr lang="ru-RU" dirty="0"/>
              <a:t>до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uk-UA" dirty="0"/>
              <a:t>(</a:t>
            </a:r>
            <a:r>
              <a:rPr lang="uk-UA" i="1" dirty="0"/>
              <a:t>привідний </a:t>
            </a:r>
          </a:p>
          <a:p>
            <a:pPr algn="ctr"/>
            <a:r>
              <a:rPr lang="uk-UA" i="1" dirty="0"/>
              <a:t>м’яз нижньої кінцівки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623630" y="2792908"/>
            <a:ext cx="4091315" cy="2120853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766744" y="3115947"/>
            <a:ext cx="105189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привідні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75361" y="3105556"/>
            <a:ext cx="979755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відвідні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18317" y="967974"/>
            <a:ext cx="122341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розгиначі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74708" y="3483285"/>
            <a:ext cx="1519968" cy="954107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/>
            <a:r>
              <a:rPr lang="ru-RU" dirty="0" err="1"/>
              <a:t>виконують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спільну</a:t>
            </a:r>
            <a:r>
              <a:rPr lang="ru-RU" dirty="0"/>
              <a:t> роботу, </a:t>
            </a:r>
          </a:p>
          <a:p>
            <a:pPr algn="ctr"/>
            <a:r>
              <a:rPr lang="ru-RU" dirty="0"/>
              <a:t>один і той</a:t>
            </a:r>
          </a:p>
          <a:p>
            <a:pPr algn="ctr"/>
            <a:r>
              <a:rPr lang="uk-UA" dirty="0"/>
              <a:t>самий рух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821831" y="3483285"/>
            <a:ext cx="1226618" cy="738664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/>
            <a:r>
              <a:rPr lang="uk-UA" dirty="0"/>
              <a:t>виконують </a:t>
            </a:r>
          </a:p>
          <a:p>
            <a:pPr algn="ctr"/>
            <a:r>
              <a:rPr lang="uk-UA" dirty="0"/>
              <a:t>протилежну </a:t>
            </a:r>
          </a:p>
          <a:p>
            <a:pPr algn="ctr"/>
            <a:r>
              <a:rPr lang="uk-UA" dirty="0"/>
              <a:t>роботу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2767082" y="3175508"/>
            <a:ext cx="147187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антагоністи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2080" y="3181135"/>
            <a:ext cx="133402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синергісти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62547" y="2453216"/>
            <a:ext cx="2541080" cy="307777"/>
          </a:xfrm>
          <a:prstGeom prst="rect">
            <a:avLst/>
          </a:prstGeom>
          <a:solidFill>
            <a:schemeClr val="tx2"/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За характером роботи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28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87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Основні групи скелетних м’язів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387" y="844204"/>
            <a:ext cx="5885579" cy="22626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28800" y="3278213"/>
            <a:ext cx="615141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Робота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м’язів-антагоністів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час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розгинання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верхньої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кінцівки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скорочується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триголовий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плеча (1),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тоді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як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двоголовий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(2)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розслаблюється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час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згинання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верхньої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кінцівки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триголовий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плеча (1)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розслаблюється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тоді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як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двоголовий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(2)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скорочується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9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87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Основні групи скелетних м’язів: м’язи голови та шиї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505" y="798203"/>
            <a:ext cx="4619625" cy="27622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9382" y="798203"/>
            <a:ext cx="35121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Мімічні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тоненькі</a:t>
            </a:r>
            <a:r>
              <a:rPr lang="ru-RU" dirty="0"/>
              <a:t> пучки </a:t>
            </a:r>
            <a:r>
              <a:rPr lang="ru-RU" dirty="0" err="1"/>
              <a:t>м’язових</a:t>
            </a:r>
            <a:r>
              <a:rPr lang="ru-RU" dirty="0"/>
              <a:t> волокон, </a:t>
            </a:r>
            <a:r>
              <a:rPr lang="ru-RU" dirty="0" err="1"/>
              <a:t>які</a:t>
            </a:r>
            <a:r>
              <a:rPr lang="ru-RU" dirty="0"/>
              <a:t> одним </a:t>
            </a:r>
            <a:r>
              <a:rPr lang="ru-RU" dirty="0" err="1"/>
              <a:t>кінцем</a:t>
            </a:r>
            <a:r>
              <a:rPr lang="ru-RU" dirty="0"/>
              <a:t> </a:t>
            </a:r>
            <a:r>
              <a:rPr lang="ru-RU" dirty="0" err="1"/>
              <a:t>прикріплені</a:t>
            </a:r>
            <a:r>
              <a:rPr lang="ru-RU" dirty="0"/>
              <a:t> до </a:t>
            </a:r>
            <a:r>
              <a:rPr lang="ru-RU" dirty="0" err="1"/>
              <a:t>кісток</a:t>
            </a:r>
            <a:r>
              <a:rPr lang="ru-RU" dirty="0"/>
              <a:t> черепа, а </a:t>
            </a:r>
            <a:r>
              <a:rPr lang="ru-RU" dirty="0" err="1"/>
              <a:t>іншим</a:t>
            </a:r>
            <a:r>
              <a:rPr lang="ru-RU" dirty="0"/>
              <a:t> – </a:t>
            </a:r>
            <a:r>
              <a:rPr lang="ru-RU" dirty="0" err="1"/>
              <a:t>уплетені</a:t>
            </a:r>
            <a:r>
              <a:rPr lang="ru-RU" dirty="0"/>
              <a:t> в </a:t>
            </a:r>
            <a:r>
              <a:rPr lang="ru-RU" dirty="0" err="1"/>
              <a:t>шкіру</a:t>
            </a:r>
            <a:r>
              <a:rPr lang="ru-RU" dirty="0"/>
              <a:t>. </a:t>
            </a:r>
            <a:r>
              <a:rPr lang="ru-RU" dirty="0" err="1"/>
              <a:t>Деякі</a:t>
            </a:r>
            <a:r>
              <a:rPr lang="ru-RU" dirty="0"/>
              <a:t> з них,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колові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 рота й ока, </a:t>
            </a:r>
            <a:r>
              <a:rPr lang="ru-RU" dirty="0" err="1"/>
              <a:t>зв’язані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зі</a:t>
            </a:r>
            <a:endParaRPr lang="ru-RU" dirty="0"/>
          </a:p>
          <a:p>
            <a:pPr algn="just"/>
            <a:r>
              <a:rPr lang="ru-RU" dirty="0" err="1"/>
              <a:t>шкірою</a:t>
            </a:r>
            <a:r>
              <a:rPr lang="ru-RU" dirty="0"/>
              <a:t>.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вираз</a:t>
            </a:r>
            <a:endParaRPr lang="ru-RU" dirty="0"/>
          </a:p>
          <a:p>
            <a:pPr algn="ctr"/>
            <a:r>
              <a:rPr lang="ru-RU" dirty="0" err="1"/>
              <a:t>обличчя</a:t>
            </a:r>
            <a:r>
              <a:rPr lang="ru-RU" dirty="0"/>
              <a:t> –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міміка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мімічні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участь в </a:t>
            </a:r>
            <a:r>
              <a:rPr lang="ru-RU" dirty="0" err="1"/>
              <a:t>утворенні</a:t>
            </a:r>
            <a:r>
              <a:rPr lang="ru-RU" dirty="0"/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мови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518" y="2921831"/>
            <a:ext cx="40909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Жувальні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рухи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нижньої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щелепи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час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жування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ковтання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їжі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мовлення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4690" y="3752798"/>
            <a:ext cx="37615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шиї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приводять</a:t>
            </a:r>
            <a:r>
              <a:rPr lang="ru-RU" dirty="0"/>
              <a:t> у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рух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голову </a:t>
            </a:r>
            <a:r>
              <a:rPr lang="ru-RU" dirty="0"/>
              <a:t>(</a:t>
            </a:r>
            <a:r>
              <a:rPr lang="ru-RU" dirty="0" err="1"/>
              <a:t>повертають</a:t>
            </a:r>
            <a:r>
              <a:rPr lang="ru-RU" dirty="0"/>
              <a:t>, </a:t>
            </a:r>
            <a:r>
              <a:rPr lang="ru-RU" dirty="0" err="1"/>
              <a:t>нахиляють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та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шию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432" y="3752798"/>
            <a:ext cx="621659" cy="60846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122091" y="3903143"/>
            <a:ext cx="3547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Знайдіть на малюнку кожну групу м’язів.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76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88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Google Shape;99;p16"/>
          <p:cNvSpPr txBox="1"/>
          <p:nvPr/>
        </p:nvSpPr>
        <p:spPr>
          <a:xfrm>
            <a:off x="1735282" y="336568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Основні групи скелетних м’язів: м’язи тулуба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6847" y="798203"/>
            <a:ext cx="152477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М’язи тулуба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9323" y="1305542"/>
            <a:ext cx="151676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М’язи грудей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2113" y="1304185"/>
            <a:ext cx="1454244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М’язи спини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52385" y="1304185"/>
            <a:ext cx="160492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626C00"/>
            </a:solidFill>
          </a:ln>
        </p:spPr>
        <p:txBody>
          <a:bodyPr wrap="none" rtlCol="0">
            <a:spAutoFit/>
          </a:bodyPr>
          <a:lstStyle/>
          <a:p>
            <a:r>
              <a:rPr lang="uk-UA" b="1" cap="all" dirty="0">
                <a:solidFill>
                  <a:schemeClr val="accent1">
                    <a:lumMod val="50000"/>
                  </a:schemeClr>
                </a:solidFill>
              </a:rPr>
              <a:t>М’язи живота</a:t>
            </a:r>
            <a:endParaRPr lang="ru-RU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7" idx="2"/>
            <a:endCxn id="8" idx="0"/>
          </p:cNvCxnSpPr>
          <p:nvPr/>
        </p:nvCxnSpPr>
        <p:spPr>
          <a:xfrm flipH="1">
            <a:off x="2947704" y="1105980"/>
            <a:ext cx="1931531" cy="199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7" idx="2"/>
            <a:endCxn id="10" idx="0"/>
          </p:cNvCxnSpPr>
          <p:nvPr/>
        </p:nvCxnSpPr>
        <p:spPr>
          <a:xfrm>
            <a:off x="4879235" y="1105980"/>
            <a:ext cx="1975614" cy="1982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7" idx="2"/>
            <a:endCxn id="9" idx="0"/>
          </p:cNvCxnSpPr>
          <p:nvPr/>
        </p:nvCxnSpPr>
        <p:spPr>
          <a:xfrm>
            <a:off x="4879235" y="1105980"/>
            <a:ext cx="0" cy="1982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95969" y="1726542"/>
            <a:ext cx="2813062" cy="267765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поділяють</a:t>
            </a:r>
            <a:r>
              <a:rPr lang="ru-RU" dirty="0"/>
              <a:t> на </a:t>
            </a:r>
            <a:r>
              <a:rPr lang="ru-RU" dirty="0" err="1"/>
              <a:t>м’язи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одним </a:t>
            </a:r>
            <a:r>
              <a:rPr lang="ru-RU" dirty="0" err="1"/>
              <a:t>кінцем</a:t>
            </a:r>
            <a:r>
              <a:rPr lang="ru-RU" dirty="0"/>
              <a:t> </a:t>
            </a:r>
            <a:r>
              <a:rPr lang="ru-RU" dirty="0" err="1"/>
              <a:t>приєднані</a:t>
            </a:r>
            <a:r>
              <a:rPr lang="ru-RU" dirty="0"/>
              <a:t> до </a:t>
            </a:r>
            <a:r>
              <a:rPr lang="ru-RU" dirty="0" err="1"/>
              <a:t>грудної</a:t>
            </a:r>
            <a:r>
              <a:rPr lang="ru-RU" dirty="0"/>
              <a:t> </a:t>
            </a:r>
            <a:r>
              <a:rPr lang="ru-RU" dirty="0" err="1"/>
              <a:t>клітки</a:t>
            </a:r>
            <a:r>
              <a:rPr lang="ru-RU" dirty="0"/>
              <a:t>, а другим – до </a:t>
            </a:r>
            <a:r>
              <a:rPr lang="ru-RU" dirty="0" err="1"/>
              <a:t>кісток</a:t>
            </a:r>
            <a:r>
              <a:rPr lang="ru-RU" dirty="0"/>
              <a:t> </a:t>
            </a:r>
            <a:r>
              <a:rPr lang="ru-RU" dirty="0" err="1"/>
              <a:t>плечового</a:t>
            </a:r>
            <a:r>
              <a:rPr lang="ru-RU" dirty="0"/>
              <a:t> поясу і </a:t>
            </a:r>
            <a:r>
              <a:rPr lang="ru-RU" dirty="0" err="1"/>
              <a:t>верхніх</a:t>
            </a:r>
            <a:r>
              <a:rPr lang="ru-RU" dirty="0"/>
              <a:t> </a:t>
            </a:r>
            <a:r>
              <a:rPr lang="ru-RU" dirty="0" err="1"/>
              <a:t>кінцівок</a:t>
            </a:r>
            <a:r>
              <a:rPr lang="ru-RU" dirty="0"/>
              <a:t> (великий і </a:t>
            </a:r>
            <a:r>
              <a:rPr lang="ru-RU" dirty="0" err="1"/>
              <a:t>малий</a:t>
            </a:r>
            <a:r>
              <a:rPr lang="ru-RU" dirty="0"/>
              <a:t> </a:t>
            </a:r>
            <a:r>
              <a:rPr lang="ru-RU" dirty="0" err="1"/>
              <a:t>грудні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), та </a:t>
            </a:r>
            <a:r>
              <a:rPr lang="ru-RU" dirty="0" err="1"/>
              <a:t>власне</a:t>
            </a:r>
            <a:r>
              <a:rPr lang="ru-RU" dirty="0"/>
              <a:t> </a:t>
            </a:r>
            <a:r>
              <a:rPr lang="ru-RU" dirty="0" err="1"/>
              <a:t>грудні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. </a:t>
            </a:r>
            <a:r>
              <a:rPr lang="ru-RU" dirty="0" err="1"/>
              <a:t>Власне</a:t>
            </a:r>
            <a:r>
              <a:rPr lang="ru-RU" dirty="0"/>
              <a:t> </a:t>
            </a:r>
            <a:r>
              <a:rPr lang="ru-RU" dirty="0" err="1"/>
              <a:t>грудні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 (</a:t>
            </a:r>
            <a:r>
              <a:rPr lang="ru-RU" dirty="0" err="1"/>
              <a:t>зовнішні</a:t>
            </a:r>
            <a:r>
              <a:rPr lang="ru-RU" dirty="0"/>
              <a:t> і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міжреберні</a:t>
            </a:r>
            <a:r>
              <a:rPr lang="ru-RU" dirty="0"/>
              <a:t> </a:t>
            </a:r>
            <a:r>
              <a:rPr lang="ru-RU" dirty="0" err="1"/>
              <a:t>м’язи</a:t>
            </a:r>
            <a:r>
              <a:rPr lang="ru-RU" dirty="0"/>
              <a:t>)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дихальні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.</a:t>
            </a:r>
          </a:p>
          <a:p>
            <a:pPr algn="ctr"/>
            <a:r>
              <a:rPr lang="ru-RU" dirty="0"/>
              <a:t>У </a:t>
            </a:r>
            <a:r>
              <a:rPr lang="ru-RU" dirty="0" err="1"/>
              <a:t>дихальних</a:t>
            </a:r>
            <a:r>
              <a:rPr lang="ru-RU" dirty="0"/>
              <a:t> </a:t>
            </a:r>
            <a:r>
              <a:rPr lang="ru-RU" dirty="0" err="1"/>
              <a:t>рухах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участь і </a:t>
            </a:r>
            <a:r>
              <a:rPr lang="ru-RU" dirty="0" err="1"/>
              <a:t>діафрагма</a:t>
            </a:r>
            <a:r>
              <a:rPr lang="ru-RU" dirty="0"/>
              <a:t>, яка </a:t>
            </a:r>
            <a:r>
              <a:rPr lang="ru-RU" dirty="0" err="1"/>
              <a:t>відділяє</a:t>
            </a:r>
            <a:r>
              <a:rPr lang="ru-RU" dirty="0"/>
              <a:t>  </a:t>
            </a:r>
            <a:r>
              <a:rPr lang="ru-RU" dirty="0" err="1"/>
              <a:t>грудну</a:t>
            </a:r>
            <a:r>
              <a:rPr lang="ru-RU" dirty="0"/>
              <a:t> </a:t>
            </a:r>
            <a:r>
              <a:rPr lang="ru-RU" dirty="0" err="1"/>
              <a:t>порожнину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черевної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93346" y="4620524"/>
            <a:ext cx="34227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яких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хребетних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тварин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є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діафрагма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148" y="4532973"/>
            <a:ext cx="460805" cy="48175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504708" y="1679337"/>
            <a:ext cx="2519477" cy="267765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/>
              <a:t>утворюють передню і бічні стінки черевної порожнини. Сукупність м’язів стінки живота має назву черевний прес. Вони забезпечують згинання тулуба вперед та в боки. Ці м’язи своїми ско-</a:t>
            </a:r>
          </a:p>
          <a:p>
            <a:pPr algn="ctr"/>
            <a:r>
              <a:rPr lang="ru-RU"/>
              <a:t>роченнями підтримують певний тиск у черевній порожнині, що сприяє</a:t>
            </a:r>
          </a:p>
          <a:p>
            <a:pPr algn="ctr"/>
            <a:r>
              <a:rPr lang="ru-RU"/>
              <a:t>підтриманню органів у сталому положенні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355623" y="1679337"/>
            <a:ext cx="3034786" cy="267765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поділяють</a:t>
            </a:r>
            <a:r>
              <a:rPr lang="ru-RU" dirty="0"/>
              <a:t> на </a:t>
            </a:r>
            <a:r>
              <a:rPr lang="ru-RU" dirty="0" err="1"/>
              <a:t>поверхневі</a:t>
            </a:r>
            <a:r>
              <a:rPr lang="ru-RU" dirty="0"/>
              <a:t> (</a:t>
            </a:r>
            <a:r>
              <a:rPr lang="ru-RU" dirty="0" err="1"/>
              <a:t>трапецієподібний</a:t>
            </a:r>
            <a:r>
              <a:rPr lang="ru-RU" dirty="0"/>
              <a:t> </a:t>
            </a:r>
            <a:r>
              <a:rPr lang="ru-RU" dirty="0" err="1"/>
              <a:t>м’яз</a:t>
            </a:r>
            <a:r>
              <a:rPr lang="ru-RU" dirty="0"/>
              <a:t>, </a:t>
            </a:r>
            <a:r>
              <a:rPr lang="ru-RU" dirty="0" err="1"/>
              <a:t>най</a:t>
            </a:r>
            <a:r>
              <a:rPr lang="ru-RU" dirty="0"/>
              <a:t>-</a:t>
            </a:r>
          </a:p>
          <a:p>
            <a:pPr algn="ctr"/>
            <a:r>
              <a:rPr lang="ru-RU" dirty="0" err="1"/>
              <a:t>ширший</a:t>
            </a:r>
            <a:r>
              <a:rPr lang="ru-RU" dirty="0"/>
              <a:t> </a:t>
            </a:r>
            <a:r>
              <a:rPr lang="ru-RU" dirty="0" err="1"/>
              <a:t>м’яз</a:t>
            </a:r>
            <a:r>
              <a:rPr lang="ru-RU" dirty="0"/>
              <a:t> </a:t>
            </a:r>
            <a:r>
              <a:rPr lang="ru-RU" dirty="0" err="1"/>
              <a:t>спини</a:t>
            </a:r>
            <a:r>
              <a:rPr lang="ru-RU" dirty="0"/>
              <a:t>) і </a:t>
            </a:r>
            <a:r>
              <a:rPr lang="ru-RU" dirty="0" err="1"/>
              <a:t>глибокі</a:t>
            </a:r>
            <a:r>
              <a:rPr lang="ru-RU" dirty="0"/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Поверхневі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лопатки та (</a:t>
            </a:r>
            <a:r>
              <a:rPr lang="ru-RU" dirty="0" err="1"/>
              <a:t>частково</a:t>
            </a:r>
            <a:r>
              <a:rPr lang="ru-RU" dirty="0"/>
              <a:t>) рук, а за </a:t>
            </a:r>
            <a:r>
              <a:rPr lang="ru-RU" dirty="0" err="1"/>
              <a:t>зафіксованого</a:t>
            </a:r>
            <a:r>
              <a:rPr lang="ru-RU" dirty="0"/>
              <a:t> </a:t>
            </a:r>
            <a:r>
              <a:rPr lang="ru-RU" dirty="0" err="1"/>
              <a:t>плечового</a:t>
            </a:r>
            <a:r>
              <a:rPr lang="ru-RU" dirty="0"/>
              <a:t> поясу – </a:t>
            </a:r>
            <a:r>
              <a:rPr lang="ru-RU" dirty="0" err="1"/>
              <a:t>рухи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участь у </a:t>
            </a:r>
            <a:r>
              <a:rPr lang="ru-RU" dirty="0" err="1"/>
              <a:t>дихальних</a:t>
            </a:r>
            <a:r>
              <a:rPr lang="ru-RU" dirty="0"/>
              <a:t> </a:t>
            </a:r>
            <a:r>
              <a:rPr lang="ru-RU" dirty="0" err="1"/>
              <a:t>рухах</a:t>
            </a:r>
            <a:r>
              <a:rPr lang="ru-RU" dirty="0"/>
              <a:t>. </a:t>
            </a:r>
          </a:p>
          <a:p>
            <a:pPr algn="ctr"/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Глибокі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dirty="0"/>
              <a:t> </a:t>
            </a:r>
            <a:r>
              <a:rPr lang="ru-RU" dirty="0" err="1"/>
              <a:t>спини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по </a:t>
            </a:r>
            <a:r>
              <a:rPr lang="ru-RU" dirty="0" err="1"/>
              <a:t>обидва</a:t>
            </a:r>
            <a:r>
              <a:rPr lang="ru-RU" dirty="0"/>
              <a:t> боки </a:t>
            </a:r>
            <a:r>
              <a:rPr lang="ru-RU" dirty="0" err="1"/>
              <a:t>від</a:t>
            </a:r>
            <a:r>
              <a:rPr lang="ru-RU" dirty="0"/>
              <a:t> хребта та </a:t>
            </a:r>
            <a:r>
              <a:rPr lang="ru-RU" dirty="0" err="1"/>
              <a:t>розгинають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, </a:t>
            </a:r>
            <a:r>
              <a:rPr lang="ru-RU" dirty="0" err="1"/>
              <a:t>підтримуючи</a:t>
            </a:r>
            <a:r>
              <a:rPr lang="ru-RU" dirty="0"/>
              <a:t> </a:t>
            </a:r>
            <a:r>
              <a:rPr lang="ru-RU" dirty="0" err="1"/>
              <a:t>тіло</a:t>
            </a:r>
            <a:r>
              <a:rPr lang="ru-RU" dirty="0"/>
              <a:t> у вертикальному </a:t>
            </a:r>
            <a:r>
              <a:rPr lang="ru-RU" dirty="0" err="1"/>
              <a:t>положенні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478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00" y="700308"/>
            <a:ext cx="4751315" cy="4122364"/>
          </a:xfrm>
          <a:prstGeom prst="rect">
            <a:avLst/>
          </a:prstGeom>
        </p:spPr>
      </p:pic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89709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88-89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Google Shape;99;p16"/>
          <p:cNvSpPr txBox="1"/>
          <p:nvPr/>
        </p:nvSpPr>
        <p:spPr>
          <a:xfrm>
            <a:off x="1641764" y="300229"/>
            <a:ext cx="713855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Основні групи скелетних м’язів: м’язи верхньої і нижньої кінцівки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7183" y="46818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i="1" dirty="0" err="1">
                <a:solidFill>
                  <a:schemeClr val="accent1">
                    <a:lumMod val="50000"/>
                  </a:schemeClr>
                </a:solidFill>
              </a:rPr>
              <a:t>Скелетні</a:t>
            </a:r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b="1" i="1" dirty="0" err="1">
                <a:solidFill>
                  <a:schemeClr val="accent1">
                    <a:lumMod val="50000"/>
                  </a:schemeClr>
                </a:solidFill>
              </a:rPr>
              <a:t>людини</a:t>
            </a:r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А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вигляд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спереду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вигляд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ззаду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18" y="1090571"/>
            <a:ext cx="4156364" cy="1169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верхньої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нижньої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кінцівок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складаються</a:t>
            </a:r>
            <a:r>
              <a:rPr lang="ru-RU" dirty="0"/>
              <a:t> з </a:t>
            </a:r>
            <a:r>
              <a:rPr lang="ru-RU" dirty="0" err="1"/>
              <a:t>м’язів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поясу і </a:t>
            </a:r>
            <a:r>
              <a:rPr lang="ru-RU" dirty="0" err="1"/>
              <a:t>м’язів</a:t>
            </a:r>
            <a:r>
              <a:rPr lang="ru-RU" dirty="0"/>
              <a:t> </a:t>
            </a:r>
            <a:r>
              <a:rPr lang="ru-RU" dirty="0" err="1"/>
              <a:t>вільної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. </a:t>
            </a:r>
            <a:r>
              <a:rPr lang="ru-RU" dirty="0" err="1"/>
              <a:t>Найбільшим</a:t>
            </a:r>
            <a:r>
              <a:rPr lang="ru-RU" dirty="0"/>
              <a:t> </a:t>
            </a:r>
            <a:r>
              <a:rPr lang="ru-RU" dirty="0" err="1"/>
              <a:t>м’язом</a:t>
            </a:r>
            <a:r>
              <a:rPr lang="ru-RU" dirty="0"/>
              <a:t> поясу </a:t>
            </a:r>
            <a:r>
              <a:rPr lang="ru-RU" dirty="0" err="1"/>
              <a:t>верх­ньої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 є </a:t>
            </a:r>
            <a:r>
              <a:rPr lang="ru-RU" i="1" dirty="0" err="1">
                <a:solidFill>
                  <a:schemeClr val="tx1"/>
                </a:solidFill>
              </a:rPr>
              <a:t>дельтоподібний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м’яз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піднімає</a:t>
            </a:r>
            <a:r>
              <a:rPr lang="ru-RU" dirty="0"/>
              <a:t> руку до горизонтального </a:t>
            </a:r>
            <a:r>
              <a:rPr lang="ru-RU" dirty="0" err="1"/>
              <a:t>положення</a:t>
            </a:r>
            <a:r>
              <a:rPr lang="ru-RU" dirty="0"/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57718" y="2483612"/>
            <a:ext cx="415636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верхньої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вільної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кінцівки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поділяють</a:t>
            </a:r>
            <a:r>
              <a:rPr lang="ru-RU" dirty="0"/>
              <a:t> на </a:t>
            </a:r>
            <a:r>
              <a:rPr lang="ru-RU" i="1" dirty="0" err="1"/>
              <a:t>м’язи</a:t>
            </a:r>
            <a:r>
              <a:rPr lang="ru-RU" i="1" dirty="0"/>
              <a:t> плеча, </a:t>
            </a:r>
            <a:r>
              <a:rPr lang="ru-RU" i="1" dirty="0" err="1"/>
              <a:t>передпліччя</a:t>
            </a:r>
            <a:r>
              <a:rPr lang="ru-RU" i="1" dirty="0"/>
              <a:t> та </a:t>
            </a:r>
            <a:r>
              <a:rPr lang="ru-RU" i="1" dirty="0" err="1"/>
              <a:t>кисті</a:t>
            </a:r>
            <a:endParaRPr lang="ru-RU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57717" y="3230322"/>
            <a:ext cx="4156365" cy="954107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Найбільшими</a:t>
            </a:r>
            <a:r>
              <a:rPr lang="ru-RU" dirty="0"/>
              <a:t> </a:t>
            </a:r>
            <a:r>
              <a:rPr lang="ru-RU" dirty="0" err="1"/>
              <a:t>м’язами</a:t>
            </a:r>
            <a:r>
              <a:rPr lang="ru-RU" dirty="0"/>
              <a:t>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тазового поясу </a:t>
            </a:r>
            <a:r>
              <a:rPr lang="ru-RU" dirty="0"/>
              <a:t>є </a:t>
            </a:r>
            <a:r>
              <a:rPr lang="ru-RU" i="1" dirty="0" err="1"/>
              <a:t>сідничні</a:t>
            </a:r>
            <a:r>
              <a:rPr lang="ru-RU" i="1" dirty="0"/>
              <a:t> </a:t>
            </a:r>
            <a:r>
              <a:rPr lang="ru-RU" i="1" dirty="0" err="1"/>
              <a:t>м’язи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разом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м’язами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випрямляють</a:t>
            </a:r>
            <a:r>
              <a:rPr lang="ru-RU" dirty="0"/>
              <a:t> </a:t>
            </a:r>
            <a:r>
              <a:rPr lang="ru-RU" dirty="0" err="1"/>
              <a:t>зігнутий</a:t>
            </a:r>
            <a:r>
              <a:rPr lang="ru-RU" dirty="0"/>
              <a:t> </a:t>
            </a:r>
            <a:r>
              <a:rPr lang="ru-RU" dirty="0" err="1"/>
              <a:t>уперед</a:t>
            </a:r>
            <a:r>
              <a:rPr lang="ru-RU" dirty="0"/>
              <a:t> </a:t>
            </a:r>
            <a:r>
              <a:rPr lang="ru-RU" dirty="0" err="1"/>
              <a:t>тулуб</a:t>
            </a:r>
            <a:r>
              <a:rPr lang="ru-RU" dirty="0"/>
              <a:t> і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стегна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59183" y="4619960"/>
            <a:ext cx="31277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Знайдіть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малюнку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вказані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574" y="4532972"/>
            <a:ext cx="460805" cy="48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5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735282" y="12983"/>
            <a:ext cx="67736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dirty="0">
                <a:solidFill>
                  <a:srgbClr val="0070C0"/>
                </a:solidFill>
                <a:latin typeface="Comic Sans MS" pitchFamily="66" charset="0"/>
              </a:rPr>
              <a:t>§ 20. БУДОВА І ФУНКЦІЇ СКЕЛЕТНИХ М’ЯЗІВ</a:t>
            </a:r>
            <a:endParaRPr lang="uk-UA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916801" y="38256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89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Google Shape;99;p16"/>
          <p:cNvSpPr txBox="1"/>
          <p:nvPr/>
        </p:nvSpPr>
        <p:spPr>
          <a:xfrm>
            <a:off x="1641764" y="300229"/>
            <a:ext cx="713855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Основні групи скелетних м’язів: м’язи верхньої і нижньої кінцівки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9381" y="844203"/>
            <a:ext cx="3730337" cy="31085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нижньої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вільної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кінцівки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/>
              <a:t>поділяють</a:t>
            </a:r>
            <a:r>
              <a:rPr lang="ru-RU" dirty="0"/>
              <a:t> на </a:t>
            </a:r>
            <a:r>
              <a:rPr lang="ru-RU" dirty="0" err="1"/>
              <a:t>м’язи</a:t>
            </a:r>
            <a:r>
              <a:rPr lang="ru-RU" dirty="0"/>
              <a:t>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стегна</a:t>
            </a:r>
            <a:r>
              <a:rPr lang="ru-RU" dirty="0"/>
              <a:t>,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</a:rPr>
              <a:t>гомілки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та стопи</a:t>
            </a:r>
            <a:r>
              <a:rPr lang="ru-RU" dirty="0"/>
              <a:t>. На </a:t>
            </a:r>
            <a:r>
              <a:rPr lang="ru-RU" dirty="0" err="1"/>
              <a:t>передній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 стегна є </a:t>
            </a:r>
            <a:r>
              <a:rPr lang="ru-RU" dirty="0" err="1"/>
              <a:t>найбільший</a:t>
            </a:r>
            <a:r>
              <a:rPr lang="ru-RU" dirty="0"/>
              <a:t> за </a:t>
            </a:r>
            <a:r>
              <a:rPr lang="ru-RU" dirty="0" err="1"/>
              <a:t>масою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м’язів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i="1" dirty="0" err="1"/>
              <a:t>чотириголовий</a:t>
            </a:r>
            <a:r>
              <a:rPr lang="ru-RU" i="1" dirty="0"/>
              <a:t> </a:t>
            </a:r>
            <a:r>
              <a:rPr lang="ru-RU" i="1" dirty="0" err="1"/>
              <a:t>м’яз</a:t>
            </a:r>
            <a:r>
              <a:rPr lang="ru-RU" i="1" dirty="0"/>
              <a:t> ст</a:t>
            </a:r>
            <a:r>
              <a:rPr lang="ru-RU" dirty="0"/>
              <a:t>егна,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розгинає</a:t>
            </a:r>
            <a:r>
              <a:rPr lang="ru-RU" dirty="0"/>
              <a:t> ногу в </a:t>
            </a:r>
            <a:r>
              <a:rPr lang="ru-RU" dirty="0" err="1"/>
              <a:t>колінному</a:t>
            </a:r>
            <a:r>
              <a:rPr lang="ru-RU" dirty="0"/>
              <a:t> </a:t>
            </a:r>
            <a:r>
              <a:rPr lang="ru-RU" dirty="0" err="1"/>
              <a:t>суглобі</a:t>
            </a:r>
            <a:r>
              <a:rPr lang="ru-RU" dirty="0"/>
              <a:t>. На </a:t>
            </a:r>
            <a:r>
              <a:rPr lang="ru-RU" dirty="0" err="1"/>
              <a:t>задній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 стегна </a:t>
            </a:r>
            <a:r>
              <a:rPr lang="ru-RU" dirty="0" err="1"/>
              <a:t>міститься</a:t>
            </a:r>
            <a:r>
              <a:rPr lang="ru-RU" dirty="0"/>
              <a:t> </a:t>
            </a:r>
            <a:r>
              <a:rPr lang="ru-RU" i="1" dirty="0" err="1"/>
              <a:t>двоголовий</a:t>
            </a:r>
            <a:r>
              <a:rPr lang="ru-RU" i="1" dirty="0"/>
              <a:t> </a:t>
            </a:r>
            <a:r>
              <a:rPr lang="ru-RU" i="1" dirty="0" err="1"/>
              <a:t>м’яз</a:t>
            </a:r>
            <a:r>
              <a:rPr lang="ru-RU" i="1" dirty="0"/>
              <a:t> стегна</a:t>
            </a:r>
            <a:r>
              <a:rPr lang="ru-RU" dirty="0"/>
              <a:t>. На </a:t>
            </a:r>
            <a:r>
              <a:rPr lang="ru-RU" dirty="0" err="1"/>
              <a:t>передній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стегна </a:t>
            </a:r>
            <a:r>
              <a:rPr lang="ru-RU" dirty="0" err="1"/>
              <a:t>розташований</a:t>
            </a:r>
            <a:r>
              <a:rPr lang="ru-RU" dirty="0"/>
              <a:t> </a:t>
            </a:r>
            <a:r>
              <a:rPr lang="ru-RU" i="1" dirty="0" err="1"/>
              <a:t>кравецький</a:t>
            </a:r>
            <a:endParaRPr lang="ru-RU" i="1" dirty="0"/>
          </a:p>
          <a:p>
            <a:pPr algn="ctr"/>
            <a:r>
              <a:rPr lang="ru-RU" i="1" dirty="0" err="1"/>
              <a:t>м’яз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згинає</a:t>
            </a:r>
            <a:r>
              <a:rPr lang="ru-RU" dirty="0"/>
              <a:t> ногу в </a:t>
            </a:r>
            <a:r>
              <a:rPr lang="ru-RU" dirty="0" err="1"/>
              <a:t>кульшовому</a:t>
            </a:r>
            <a:r>
              <a:rPr lang="ru-RU" dirty="0"/>
              <a:t> і </a:t>
            </a:r>
            <a:r>
              <a:rPr lang="ru-RU" dirty="0" err="1"/>
              <a:t>колінному</a:t>
            </a:r>
            <a:r>
              <a:rPr lang="ru-RU" dirty="0"/>
              <a:t> </a:t>
            </a:r>
            <a:r>
              <a:rPr lang="ru-RU" dirty="0" err="1"/>
              <a:t>суглобах</a:t>
            </a:r>
            <a:r>
              <a:rPr lang="ru-RU" dirty="0"/>
              <a:t>. До </a:t>
            </a:r>
            <a:r>
              <a:rPr lang="ru-RU" i="1" dirty="0" err="1"/>
              <a:t>м’язів</a:t>
            </a:r>
            <a:r>
              <a:rPr lang="ru-RU" i="1" dirty="0"/>
              <a:t> </a:t>
            </a:r>
            <a:r>
              <a:rPr lang="ru-RU" i="1" dirty="0" err="1"/>
              <a:t>гомілки</a:t>
            </a:r>
            <a:r>
              <a:rPr lang="ru-RU" i="1" dirty="0"/>
              <a:t> </a:t>
            </a:r>
            <a:r>
              <a:rPr lang="ru-RU" dirty="0"/>
              <a:t>належать: </a:t>
            </a:r>
            <a:r>
              <a:rPr lang="ru-RU" i="1" dirty="0" err="1"/>
              <a:t>передній</a:t>
            </a:r>
            <a:r>
              <a:rPr lang="ru-RU" i="1" dirty="0"/>
              <a:t> </a:t>
            </a:r>
            <a:r>
              <a:rPr lang="ru-RU" i="1" dirty="0" err="1"/>
              <a:t>великогомілковий</a:t>
            </a:r>
            <a:r>
              <a:rPr lang="ru-RU" i="1" dirty="0"/>
              <a:t> </a:t>
            </a:r>
            <a:r>
              <a:rPr lang="ru-RU" i="1" dirty="0" err="1"/>
              <a:t>м’яз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підносить</a:t>
            </a:r>
            <a:r>
              <a:rPr lang="ru-RU" dirty="0"/>
              <a:t> стопу, </a:t>
            </a:r>
            <a:r>
              <a:rPr lang="ru-RU" i="1" dirty="0" err="1"/>
              <a:t>триголовий</a:t>
            </a:r>
            <a:r>
              <a:rPr lang="ru-RU" i="1" dirty="0"/>
              <a:t> </a:t>
            </a:r>
            <a:r>
              <a:rPr lang="ru-RU" i="1" dirty="0" err="1"/>
              <a:t>литковий</a:t>
            </a:r>
            <a:r>
              <a:rPr lang="ru-RU" i="1" dirty="0"/>
              <a:t> </a:t>
            </a:r>
            <a:r>
              <a:rPr lang="ru-RU" i="1" dirty="0" err="1"/>
              <a:t>м’яз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згинає</a:t>
            </a:r>
            <a:r>
              <a:rPr lang="ru-RU" dirty="0"/>
              <a:t> стопу.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927" y="761864"/>
            <a:ext cx="4751315" cy="412236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21428" y="46818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i="1" dirty="0" err="1">
                <a:solidFill>
                  <a:schemeClr val="accent1">
                    <a:lumMod val="50000"/>
                  </a:schemeClr>
                </a:solidFill>
              </a:rPr>
              <a:t>Скелетні</a:t>
            </a:r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b="1" i="1" dirty="0" err="1">
                <a:solidFill>
                  <a:schemeClr val="accent1">
                    <a:lumMod val="50000"/>
                  </a:schemeClr>
                </a:solidFill>
              </a:rPr>
              <a:t>м’язи</a:t>
            </a:r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b="1" i="1" dirty="0" err="1">
                <a:solidFill>
                  <a:schemeClr val="accent1">
                    <a:lumMod val="50000"/>
                  </a:schemeClr>
                </a:solidFill>
              </a:rPr>
              <a:t>людини</a:t>
            </a:r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А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вигляд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спереду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Б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вигляд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ззаду</a:t>
            </a: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4056" y="4384982"/>
            <a:ext cx="357442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endParaRPr lang="ru-RU" sz="300" dirty="0"/>
          </a:p>
          <a:p>
            <a:r>
              <a:rPr lang="ru-RU" dirty="0"/>
              <a:t>У </a:t>
            </a:r>
            <a:r>
              <a:rPr lang="ru-RU" dirty="0" err="1"/>
              <a:t>тілі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налічують</a:t>
            </a:r>
            <a:r>
              <a:rPr lang="ru-RU" dirty="0"/>
              <a:t> 639 </a:t>
            </a:r>
            <a:r>
              <a:rPr lang="ru-RU" dirty="0" err="1"/>
              <a:t>м’язів</a:t>
            </a:r>
            <a:r>
              <a:rPr lang="ru-RU" dirty="0"/>
              <a:t>. </a:t>
            </a:r>
          </a:p>
          <a:p>
            <a:r>
              <a:rPr lang="ru-RU" dirty="0"/>
              <a:t>Вони </a:t>
            </a:r>
            <a:r>
              <a:rPr lang="ru-RU" dirty="0" err="1"/>
              <a:t>становлять</a:t>
            </a:r>
            <a:r>
              <a:rPr lang="ru-RU" dirty="0"/>
              <a:t> до 44 % </a:t>
            </a:r>
            <a:r>
              <a:rPr lang="ru-RU" dirty="0" err="1"/>
              <a:t>маси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2252" y="4035085"/>
            <a:ext cx="1409176" cy="415932"/>
          </a:xfrm>
          <a:prstGeom prst="roundRect">
            <a:avLst>
              <a:gd name="adj" fmla="val 4520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cap="small" dirty="0">
                <a:solidFill>
                  <a:srgbClr val="419D59"/>
                </a:solidFill>
              </a:rPr>
              <a:t>Цікаво знати</a:t>
            </a:r>
            <a:endParaRPr lang="ru-RU" b="1" cap="small" dirty="0">
              <a:solidFill>
                <a:srgbClr val="419D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72923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3747</TotalTime>
  <Words>1624</Words>
  <Application>Microsoft Office PowerPoint</Application>
  <PresentationFormat>Екран (16:9)</PresentationFormat>
  <Paragraphs>181</Paragraphs>
  <Slides>16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0" baseType="lpstr">
      <vt:lpstr>Arial</vt:lpstr>
      <vt:lpstr>Alegreya</vt:lpstr>
      <vt:lpstr>Comic Sans MS</vt:lpstr>
      <vt:lpstr>Simple Light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Nazar</dc:creator>
  <cp:lastModifiedBy>Ludmila Mialkivska</cp:lastModifiedBy>
  <cp:revision>343</cp:revision>
  <dcterms:modified xsi:type="dcterms:W3CDTF">2025-08-21T09:29:56Z</dcterms:modified>
</cp:coreProperties>
</file>