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86" r:id="rId9"/>
    <p:sldId id="287" r:id="rId10"/>
    <p:sldId id="264" r:id="rId11"/>
    <p:sldId id="265" r:id="rId12"/>
    <p:sldId id="266" r:id="rId13"/>
    <p:sldId id="288" r:id="rId14"/>
    <p:sldId id="267" r:id="rId15"/>
    <p:sldId id="268" r:id="rId16"/>
    <p:sldId id="269" r:id="rId17"/>
    <p:sldId id="285" r:id="rId18"/>
    <p:sldId id="28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2132856"/>
            <a:ext cx="5436096" cy="867516"/>
          </a:xfrm>
        </p:spPr>
        <p:txBody>
          <a:bodyPr>
            <a:noAutofit/>
          </a:bodyPr>
          <a:lstStyle/>
          <a:p>
            <a:r>
              <a:rPr lang="uk-UA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грудня -Всесвітній День боротьби зі СНІДом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0" name="Picture 2" descr="http://www.4uth.gov.ua/aids/images/343px-World_Aids_Day_Ribbon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067944" cy="6614196"/>
          </a:xfrm>
          <a:prstGeom prst="rect">
            <a:avLst/>
          </a:prstGeom>
          <a:noFill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E9779D6-32E7-00DF-74F8-9204AB5FC5F9}"/>
              </a:ext>
            </a:extLst>
          </p:cNvPr>
          <p:cNvSpPr txBox="1"/>
          <p:nvPr/>
        </p:nvSpPr>
        <p:spPr>
          <a:xfrm>
            <a:off x="4365543" y="4742385"/>
            <a:ext cx="48030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Знаємося. Бережемося. Підтримуємо.</a:t>
            </a:r>
          </a:p>
          <a:p>
            <a:endParaRPr lang="uk-UA" dirty="0"/>
          </a:p>
          <a:p>
            <a:r>
              <a:rPr lang="uk-UA" dirty="0"/>
              <a:t>Червонівська гімназія. 2025 рік</a:t>
            </a: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46"/>
          </a:xfrm>
        </p:spPr>
        <p:txBody>
          <a:bodyPr>
            <a:no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8-9: ВІЛ та СНІД.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Розрізняємо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482" y="1268760"/>
            <a:ext cx="9143999" cy="4525963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altLang="uk-U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alt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ірус </a:t>
            </a:r>
            <a:r>
              <a:rPr lang="uk-UA" altLang="uk-U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alt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мунодефіциту </a:t>
            </a:r>
            <a:r>
              <a:rPr lang="uk-UA" altLang="uk-U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alt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юдини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 вірус, який атакує та руйнує імунну систему.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СНІД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altLang="uk-U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alt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индром </a:t>
            </a:r>
            <a:r>
              <a:rPr lang="uk-UA" altLang="uk-U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alt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абутого </a:t>
            </a:r>
            <a:r>
              <a:rPr lang="uk-UA" altLang="uk-UA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altLang="uk-UA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муно</a:t>
            </a:r>
            <a:r>
              <a:rPr lang="uk-UA" altLang="uk-UA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altLang="uk-UA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ефіциту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 остання стадія розвитку ВІЛ-інфекції, коли імунна система сильно ослаблена.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Важливо: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ВІЛ – це не вирок! Сучасні ліки (АРТ) дозволяють людям жити довго та повноцінно.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100" name="Picture 4" descr="7.13: ВІЛ - LibreTexts - Ukrayinska">
            <a:extLst>
              <a:ext uri="{FF2B5EF4-FFF2-40B4-BE49-F238E27FC236}">
                <a16:creationId xmlns:a16="http://schemas.microsoft.com/office/drawing/2014/main" id="{AB6331CA-E6FC-037C-3D31-D07995751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440" y="3051767"/>
            <a:ext cx="3704902" cy="3806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8-9: як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3245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Через кров,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нестерильних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ін’єкції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пірсинг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Незахищений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контакт, без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презерватива.</a:t>
            </a:r>
          </a:p>
          <a:p>
            <a:pPr>
              <a:buFontTx/>
              <a:buChar char="-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пологів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грудного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" name="Рисунок 9" descr="Зображення, що містить текст, логотип, графічний дизайн, Графіка">
            <a:extLst>
              <a:ext uri="{FF2B5EF4-FFF2-40B4-BE49-F238E27FC236}">
                <a16:creationId xmlns:a16="http://schemas.microsoft.com/office/drawing/2014/main" id="{C3910192-BF8A-AC68-9866-B985B7298A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284147"/>
            <a:ext cx="3563888" cy="35638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8-9: як ВІЛ не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 НЕ ПЕРЕДАЄТЬСЯ: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ПОЦІЛУНКИ ТА ОБІЙМИ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РУКОСТИСКАННЯ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СПІЛЬНИЙ ПОСУД, ЇЖУ ТА НАПОЇ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БАСЕЙН, ДУШ, ТУАЛЕТ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УКУСИ КОМАХ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КАШЕЛЬ ТА ЧХАННЯ</a:t>
            </a:r>
          </a:p>
          <a:p>
            <a:pPr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СПІЛЬНЕ НАВЧАННЯ ТА ІГРИ</a:t>
            </a:r>
            <a:endParaRPr lang="ru-RU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529D1-A9E4-3699-73CD-408A89ED1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F62326-2C3B-1981-C084-974A68E0F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8-9: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страху»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5BFA307-AA07-A372-6300-FC486A1F0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  <a:b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Напишіть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стікерах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боїтеся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чуєте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ВІЛ/СНІД?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Обговоріть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парі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4" name="Рисунок 3" descr="Зображення, що містить текст, Шрифт, Графіка, графічний дизайн">
            <a:extLst>
              <a:ext uri="{FF2B5EF4-FFF2-40B4-BE49-F238E27FC236}">
                <a16:creationId xmlns:a16="http://schemas.microsoft.com/office/drawing/2014/main" id="{64800C5F-88DA-06FF-7077-C776EAFD25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58" y="3140968"/>
            <a:ext cx="3717032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364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Толератність</a:t>
            </a:r>
            <a:r>
              <a:rPr lang="ru-RU" sz="6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6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6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25252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Людина, яка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ВІЛ – вона в першу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ЛЮДИНА!</a:t>
            </a:r>
          </a:p>
          <a:p>
            <a:pPr>
              <a:buFontTx/>
              <a:buChar char="-"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повагу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дружбу та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не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маємо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дискримінувати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через хворобу.</a:t>
            </a:r>
          </a:p>
          <a:p>
            <a:pPr>
              <a:buFontTx/>
              <a:buChar char="-"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Дружба,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співчуття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сильнішими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 «Мій друг/подруга»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</a:p>
          <a:p>
            <a:pPr marL="0" indent="0">
              <a:buNone/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Уявіть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дізналися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 друг/подруга,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знайомий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т.д.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ВІЛ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СНІД. Як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вчините?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зміниться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ваше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6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Наші</a:t>
            </a:r>
            <a:r>
              <a:rPr lang="ru-RU" sz="6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6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6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500" b="1" i="1" dirty="0">
                <a:solidFill>
                  <a:srgbClr val="C00000"/>
                </a:solidFill>
              </a:rPr>
              <a:t>Три правила, які врятують:</a:t>
            </a:r>
          </a:p>
          <a:p>
            <a:pPr>
              <a:buFontTx/>
              <a:buChar char="-"/>
            </a:pPr>
            <a:r>
              <a:rPr lang="uk-UA" sz="3500" b="1" i="1" dirty="0">
                <a:solidFill>
                  <a:srgbClr val="C00000"/>
                </a:solidFill>
              </a:rPr>
              <a:t>ЗНАТИ. Отримувати достовірну інформацію про СНІД та ВІЛ.</a:t>
            </a:r>
          </a:p>
          <a:p>
            <a:pPr>
              <a:buFontTx/>
              <a:buChar char="-"/>
            </a:pPr>
            <a:r>
              <a:rPr lang="uk-UA" sz="3500" b="1" i="1" dirty="0">
                <a:solidFill>
                  <a:srgbClr val="C00000"/>
                </a:solidFill>
              </a:rPr>
              <a:t>БЕРЕГТИ СЕБЕ. Приймайте відповідальні рішення про своє здоров’я.</a:t>
            </a:r>
          </a:p>
          <a:p>
            <a:pPr>
              <a:buFontTx/>
              <a:buChar char="-"/>
            </a:pPr>
            <a:r>
              <a:rPr lang="uk-UA" sz="3500" b="1" i="1" dirty="0">
                <a:solidFill>
                  <a:srgbClr val="C00000"/>
                </a:solidFill>
              </a:rPr>
              <a:t>ПІДТРИМУВАТИ. Будьте </a:t>
            </a:r>
            <a:r>
              <a:rPr lang="uk-UA" sz="3500" b="1" i="1" dirty="0" err="1">
                <a:solidFill>
                  <a:srgbClr val="C00000"/>
                </a:solidFill>
              </a:rPr>
              <a:t>толератними</a:t>
            </a:r>
            <a:r>
              <a:rPr lang="uk-UA" sz="3500" b="1" i="1" dirty="0">
                <a:solidFill>
                  <a:srgbClr val="C00000"/>
                </a:solidFill>
              </a:rPr>
              <a:t> та підтримуйте людей, які живуть з ВІЛ.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48680"/>
          </a:xfrm>
        </p:spPr>
        <p:txBody>
          <a:bodyPr>
            <a:noAutofit/>
          </a:bodyPr>
          <a:lstStyle/>
          <a:p>
            <a:r>
              <a:rPr lang="uk-UA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Заповіт Матері Терези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5112568" cy="5649491"/>
          </a:xfrm>
        </p:spPr>
        <p:txBody>
          <a:bodyPr>
            <a:noAutofit/>
          </a:bodyPr>
          <a:lstStyle/>
          <a:p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шанс.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Скористайся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ним.</a:t>
            </a:r>
          </a:p>
          <a:p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краса. Милуйся нею.</a:t>
            </a:r>
          </a:p>
          <a:p>
            <a:r>
              <a:rPr lang="ru-RU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мрія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обов'язок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Стань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гравцем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2000" b="1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скарб.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Бережи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любов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Насолоджуйся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нею.</a:t>
            </a:r>
          </a:p>
          <a:p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таїна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король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Перебори усе.</a:t>
            </a:r>
          </a:p>
          <a:p>
            <a:r>
              <a:rPr lang="ru-RU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Доспівай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Почни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безодня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невідомого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бійся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вступи в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удача.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мить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1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чудове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не загуби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твоє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Борони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3012" name="Picture 4" descr="http://abetka.ukrlife.org/m_teres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0372" y="928670"/>
            <a:ext cx="3667155" cy="335758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191125" y="4429133"/>
            <a:ext cx="39528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Тереза (1910-1997),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католицька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черниця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фундаторка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Ордена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милосердя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чернечої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конгрегації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служінням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бідним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хворим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1979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матір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Тереза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визнана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гідною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Нобелівської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BF5A3-19B2-D771-DAF1-5CCC21273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D4E6D-CF84-EEC1-B999-AD39E62DB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sz="6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</a:t>
            </a:r>
            <a:r>
              <a:rPr lang="ru-RU" sz="6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6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6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6C267658-EDB5-A497-81B0-C15CD0F1C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435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i="1" dirty="0">
                <a:solidFill>
                  <a:srgbClr val="C00000"/>
                </a:solidFill>
              </a:rPr>
              <a:t>Пам’ятайте:</a:t>
            </a:r>
          </a:p>
          <a:p>
            <a:pPr algn="ctr">
              <a:buNone/>
            </a:pPr>
            <a:r>
              <a:rPr lang="uk-UA" b="1" i="1" dirty="0">
                <a:solidFill>
                  <a:srgbClr val="C00000"/>
                </a:solidFill>
              </a:rPr>
              <a:t>Знання – ваш найкращий захист!</a:t>
            </a:r>
          </a:p>
          <a:p>
            <a:pPr algn="ctr">
              <a:buNone/>
            </a:pPr>
            <a:r>
              <a:rPr lang="uk-UA" b="1" i="1" dirty="0">
                <a:solidFill>
                  <a:srgbClr val="C00000"/>
                </a:solidFill>
              </a:rPr>
              <a:t>Будьте здорові та відповідальні!</a:t>
            </a:r>
          </a:p>
          <a:p>
            <a:pPr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59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586414" cy="796908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чекає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0435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dirty="0" err="1"/>
              <a:t>Сьогодні</a:t>
            </a:r>
            <a:r>
              <a:rPr lang="ru-RU" dirty="0"/>
              <a:t>, ми </a:t>
            </a:r>
            <a:r>
              <a:rPr lang="ru-RU" dirty="0" err="1"/>
              <a:t>дізнаємося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час заходу </a:t>
            </a:r>
            <a:r>
              <a:rPr lang="ru-RU" dirty="0" err="1"/>
              <a:t>наступне</a:t>
            </a:r>
            <a:r>
              <a:rPr lang="ru-RU" dirty="0"/>
              <a:t>: </a:t>
            </a:r>
          </a:p>
          <a:p>
            <a:pPr>
              <a:buNone/>
            </a:pPr>
            <a:r>
              <a:rPr lang="ru-RU" dirty="0"/>
              <a:t>-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СНІД та ВІЛ та </a:t>
            </a:r>
            <a:r>
              <a:rPr lang="ru-RU" dirty="0" err="1"/>
              <a:t>чому</a:t>
            </a:r>
            <a:r>
              <a:rPr lang="ru-RU" dirty="0"/>
              <a:t> про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.</a:t>
            </a:r>
          </a:p>
          <a:p>
            <a:pPr>
              <a:buFontTx/>
              <a:buChar char="-"/>
            </a:pPr>
            <a:r>
              <a:rPr lang="ru-RU" dirty="0"/>
              <a:t>Як ВІЛ </a:t>
            </a:r>
            <a:r>
              <a:rPr lang="ru-RU" dirty="0" err="1"/>
              <a:t>передається</a:t>
            </a:r>
            <a:r>
              <a:rPr lang="ru-RU" dirty="0"/>
              <a:t> і як не </a:t>
            </a:r>
            <a:r>
              <a:rPr lang="ru-RU" dirty="0" err="1"/>
              <a:t>передається</a:t>
            </a:r>
            <a:r>
              <a:rPr lang="ru-RU" dirty="0"/>
              <a:t>.</a:t>
            </a:r>
          </a:p>
          <a:p>
            <a:pPr>
              <a:buFontTx/>
              <a:buChar char="-"/>
            </a:pP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підтримувати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живуть</a:t>
            </a:r>
            <a:r>
              <a:rPr lang="ru-RU" dirty="0"/>
              <a:t> з </a:t>
            </a:r>
            <a:r>
              <a:rPr lang="ru-RU" dirty="0" err="1"/>
              <a:t>ВІЛом</a:t>
            </a:r>
            <a:r>
              <a:rPr lang="ru-RU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СНІД – Синдром Набутого Імунодефіциту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87278" y="1600200"/>
            <a:ext cx="5256722" cy="5257800"/>
          </a:xfrm>
        </p:spPr>
        <p:txBody>
          <a:bodyPr>
            <a:normAutofit fontScale="92500"/>
          </a:bodyPr>
          <a:lstStyle/>
          <a:p>
            <a:r>
              <a:rPr lang="ru-RU" sz="3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3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sz="3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1974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в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Каліфорнії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лікарем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Томасом </a:t>
            </a:r>
            <a:r>
              <a:rPr lang="ru-RU" sz="3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Едвіном</a:t>
            </a:r>
            <a:r>
              <a:rPr lang="ru-RU" sz="3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діагностовано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піддослідних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передавалися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кров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2" name="Picture 2" descr="http://persons-info.com/userfiles/image/persons/10000-20000/17000-18000/17816/BUTS_Edvin_Tomas1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253" y="1844824"/>
            <a:ext cx="3629025" cy="47625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uk-UA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 І Д</a:t>
            </a:r>
            <a:endParaRPr lang="ru-RU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836712"/>
            <a:ext cx="9036496" cy="60212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/>
          </a:p>
          <a:p>
            <a:r>
              <a:rPr lang="ru-RU" dirty="0"/>
              <a:t>      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тому,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хворого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симптомів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Набутий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тому,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ВІЛ-інфекцією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спадковим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Імунний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тому,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ВІЛ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вражає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імунну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захисну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систему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виникненню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пухлин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тому, 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імунна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не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злоякісних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пухлин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збільшується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вразливість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бактеріальних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вірусних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безпечними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людей.</a:t>
            </a: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І Л – вірус імунодефіциту людини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888" y="1600200"/>
            <a:ext cx="5580112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/>
              <a:t>        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1982 р.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раку в США,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імунолога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вірусолога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Роберта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Галло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Пастера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Парижі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Люка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Монтаньє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СНІДу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ВІЛ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мікроскопічний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Імунодефіцит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вид живого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вид),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1571612"/>
            <a:ext cx="3429024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Червона стрічка – символ надії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857403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Червона стрічка – це символ солідарності з ВІЛ-позитивними людьми, пам’яті та боротьби проти СНІДу. Вона нагадує нам про важливість знань, співчуття та підтримки.</a:t>
            </a:r>
            <a:endParaRPr lang="ru-RU" sz="2400" dirty="0"/>
          </a:p>
          <a:p>
            <a:endParaRPr lang="ru-RU" dirty="0"/>
          </a:p>
        </p:txBody>
      </p:sp>
      <p:pic>
        <p:nvPicPr>
          <p:cNvPr id="1026" name="Picture 2" descr="Червона стрічка Франка Мура – Газета &quot;Студентський меридіан&quot;">
            <a:extLst>
              <a:ext uri="{FF2B5EF4-FFF2-40B4-BE49-F238E27FC236}">
                <a16:creationId xmlns:a16="http://schemas.microsoft.com/office/drawing/2014/main" id="{D3840368-96A2-3998-E39B-ADC9264E0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48532"/>
            <a:ext cx="5057775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2388"/>
            <a:ext cx="9144000" cy="868346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5-7: Наш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захисник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імунітет!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612" y="1064876"/>
            <a:ext cx="9146611" cy="5793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імунна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забезпечує його опірність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вірусів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грибків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чужорідних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також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Імунна система працює за принципом розпізнавання чужорідних елементів та їх знешкодження, підтримуючи сталість внутрішнього середовища організму. Захист відбувається завдяки двом основним типам імунітету: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тип: Вроджений (неспецифічний) імунітет.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спадково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чужорідного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тип: Набутий (специфічний) імунітет. Цей імунітет формується після народження внаслідок контакту з певним збудником і забезпечує цілеспрямований захист лише від нього. Його головна особливість — імунна пам'ять.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5-7: </a:t>
            </a:r>
            <a:r>
              <a:rPr lang="ru-RU" sz="4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Міф</a:t>
            </a:r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скористаюся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рушником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милом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ВІЛ.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обійму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потисну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руку ВІЛ-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заразитися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 користування однією виделкою або чашкою з людиною, яка має ВІЛ, є небезпечним.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людина, яка має ВІЛ, чхне або кашляне поряд зі мною, мені варто відійти.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Людям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дружба, а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ізоляція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5" name="Picture 3" descr="ВІЛ-інфекція | Блоги БДМУ">
            <a:extLst>
              <a:ext uri="{FF2B5EF4-FFF2-40B4-BE49-F238E27FC236}">
                <a16:creationId xmlns:a16="http://schemas.microsoft.com/office/drawing/2014/main" id="{F6B91E2B-8740-6249-D91F-D3F0C914E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07814"/>
            <a:ext cx="4572000" cy="3050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AB7C1-E78E-8D7A-C20D-A6F71130F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12347-FD7A-2377-DA97-0D75BEC8F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4032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5-7: </a:t>
            </a:r>
            <a:r>
              <a:rPr lang="ru-RU" sz="4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Стіна</a:t>
            </a:r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страху»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BF6AF58-8E1C-F2AA-B23C-28C4C5AE2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</a:p>
          <a:p>
            <a:pPr marL="0" indent="0">
              <a:buNone/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Напишіть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стікерах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слова,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спадають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думку коли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чуєте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«хвороба».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Обговоріть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Рисунок 5" descr="Зображення, що містить текст, Шрифт, Графіка, графічний дизайн">
            <a:extLst>
              <a:ext uri="{FF2B5EF4-FFF2-40B4-BE49-F238E27FC236}">
                <a16:creationId xmlns:a16="http://schemas.microsoft.com/office/drawing/2014/main" id="{0BB0E98C-22C4-7C6A-D635-99B500460F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708920"/>
            <a:ext cx="414908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6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Words>1105</Words>
  <Application>Microsoft Office PowerPoint</Application>
  <PresentationFormat>Екран (4:3)</PresentationFormat>
  <Paragraphs>94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1 грудня -Всесвітній День боротьби зі СНІДом</vt:lpstr>
      <vt:lpstr>Що нас сьогодні чекає?</vt:lpstr>
      <vt:lpstr>СНІД – Синдром Набутого Імунодефіциту</vt:lpstr>
      <vt:lpstr>С Н І Д</vt:lpstr>
      <vt:lpstr>В І Л – вірус імунодефіциту людини</vt:lpstr>
      <vt:lpstr>Червона стрічка – символ надії</vt:lpstr>
      <vt:lpstr>Для 5-7: Наш захисник – імунітет!</vt:lpstr>
      <vt:lpstr>Для 5-7: Міф чи факт</vt:lpstr>
      <vt:lpstr>Для 5-7: Вправа «Стіна страху»</vt:lpstr>
      <vt:lpstr>Для 8-9: ВІЛ та СНІД. Розрізняємо</vt:lpstr>
      <vt:lpstr>Для 8-9: як передається ВІЛ</vt:lpstr>
      <vt:lpstr>Для 8-9: як ВІЛ не передається</vt:lpstr>
      <vt:lpstr>Для 8-9: Вправа «Стіна страху»</vt:lpstr>
      <vt:lpstr>Толератність – це сила!</vt:lpstr>
      <vt:lpstr>Ситуація «Мій друг/подруга»</vt:lpstr>
      <vt:lpstr>Наші три головні правила!</vt:lpstr>
      <vt:lpstr>Заповіт Матері Терези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СНІД – чума ХХІ століття</dc:title>
  <dc:creator>Пользователь</dc:creator>
  <cp:lastModifiedBy>Капко Дмитро Віталійович</cp:lastModifiedBy>
  <cp:revision>35</cp:revision>
  <dcterms:modified xsi:type="dcterms:W3CDTF">2025-11-26T17:35:44Z</dcterms:modified>
</cp:coreProperties>
</file>