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81" r:id="rId5"/>
    <p:sldId id="282" r:id="rId6"/>
    <p:sldId id="283" r:id="rId7"/>
    <p:sldId id="284" r:id="rId8"/>
    <p:sldId id="288" r:id="rId9"/>
    <p:sldId id="297" r:id="rId10"/>
    <p:sldId id="298" r:id="rId11"/>
    <p:sldId id="285" r:id="rId12"/>
    <p:sldId id="290" r:id="rId13"/>
    <p:sldId id="292" r:id="rId14"/>
    <p:sldId id="291" r:id="rId15"/>
    <p:sldId id="293" r:id="rId16"/>
    <p:sldId id="289" r:id="rId17"/>
    <p:sldId id="287" r:id="rId18"/>
    <p:sldId id="295" r:id="rId19"/>
    <p:sldId id="296" r:id="rId20"/>
    <p:sldId id="286" r:id="rId21"/>
    <p:sldId id="26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A13-9ADA-464A-BB6B-A7D9306F8072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034F-A142-4011-BF5B-79714AA62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8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A13-9ADA-464A-BB6B-A7D9306F8072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034F-A142-4011-BF5B-79714AA62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9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A13-9ADA-464A-BB6B-A7D9306F8072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034F-A142-4011-BF5B-79714AA62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5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A13-9ADA-464A-BB6B-A7D9306F8072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034F-A142-4011-BF5B-79714AA62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A13-9ADA-464A-BB6B-A7D9306F8072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034F-A142-4011-BF5B-79714AA62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A13-9ADA-464A-BB6B-A7D9306F8072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034F-A142-4011-BF5B-79714AA62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9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A13-9ADA-464A-BB6B-A7D9306F8072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034F-A142-4011-BF5B-79714AA62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7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A13-9ADA-464A-BB6B-A7D9306F8072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034F-A142-4011-BF5B-79714AA62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A13-9ADA-464A-BB6B-A7D9306F8072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034F-A142-4011-BF5B-79714AA62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A13-9ADA-464A-BB6B-A7D9306F8072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034F-A142-4011-BF5B-79714AA62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1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A13-9ADA-464A-BB6B-A7D9306F8072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034F-A142-4011-BF5B-79714AA62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3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3AA13-9ADA-464A-BB6B-A7D9306F8072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3034F-A142-4011-BF5B-79714AA62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8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589" y="284672"/>
            <a:ext cx="5193411" cy="61678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0385" y="2238583"/>
            <a:ext cx="7375584" cy="23876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Навчальне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дослідження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sz="48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Визначення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молярного </a:t>
            </a:r>
            <a:r>
              <a:rPr lang="ru-RU" sz="48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об’єму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48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газів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911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573" y="201223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Особливості </a:t>
            </a:r>
            <a:r>
              <a:rPr lang="ru-RU" b="1" dirty="0" err="1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навчального</a:t>
            </a:r>
            <a:r>
              <a:rPr lang="ru-RU" b="1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дослідження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2344" y="1776150"/>
            <a:ext cx="6755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Зберіть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прилад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, як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зображено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малюнку</a:t>
            </a:r>
            <a:endParaRPr lang="uk-U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31" y="2487179"/>
            <a:ext cx="7705725" cy="40290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505646" y="2487179"/>
            <a:ext cx="3510952" cy="36837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Для збирання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кисню 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кристалізатор заповнюють водою, а для збирання вуглекислого газу 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розчином кухонної солі</a:t>
            </a:r>
          </a:p>
        </p:txBody>
      </p:sp>
    </p:spTree>
    <p:extLst>
      <p:ext uri="{BB962C8B-B14F-4D97-AF65-F5344CB8AC3E}">
        <p14:creationId xmlns:p14="http://schemas.microsoft.com/office/powerpoint/2010/main" val="22199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854679" y="120769"/>
            <a:ext cx="8971472" cy="8367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Хід роботи для групи №1</a:t>
            </a:r>
            <a:endParaRPr lang="uk-UA" sz="48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9656" y="1086927"/>
            <a:ext cx="6961518" cy="7159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Визначення молярного об’єму кисню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3183" y="2214636"/>
            <a:ext cx="49932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1) </a:t>
            </a:r>
            <a:r>
              <a:rPr lang="uk-UA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 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колбу насипте дрібку каталізатора </a:t>
            </a:r>
            <a:r>
              <a:rPr lang="uk-UA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манган(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IV) 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оксиду; </a:t>
            </a:r>
            <a:endParaRPr lang="uk-UA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uk-UA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 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у мірний циліндр налийте розчин гідроген пероксиду </a:t>
            </a:r>
            <a:r>
              <a:rPr lang="uk-UA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об’ємом близько  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5 мл, точне значення об’єму занотуйте в зошиті; </a:t>
            </a:r>
            <a:endParaRPr lang="uk-UA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</a:t>
            </a:r>
            <a:r>
              <a:rPr lang="uk-UA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 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долийте відміряний об’єм розчину гідроген пероксиду в </a:t>
            </a:r>
            <a:r>
              <a:rPr lang="uk-UA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колбу 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й одразу закрийте її корком із газовідвідною трубкою; </a:t>
            </a:r>
            <a:endParaRPr lang="uk-UA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4</a:t>
            </a:r>
            <a:r>
              <a:rPr lang="uk-UA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 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спостерігайте за виділенням кисню, після закінчення </a:t>
            </a:r>
            <a:r>
              <a:rPr lang="uk-UA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реакції 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визначте об’єм виділеного газу</a:t>
            </a:r>
            <a:r>
              <a:rPr lang="uk-UA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uk-U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442" y="2122097"/>
            <a:ext cx="6886504" cy="41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70007" y="172528"/>
            <a:ext cx="8971472" cy="8367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Хід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роботи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для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групи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№2</a:t>
            </a:r>
            <a:endParaRPr lang="uk-UA" sz="48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7942" y="1494699"/>
            <a:ext cx="6961518" cy="9834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Визначення молярного об’єму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вуглекислого газу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615" y="2963521"/>
            <a:ext cx="61736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1) </a:t>
            </a:r>
            <a:r>
              <a:rPr lang="uk-UA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 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ваги помістіть невеликий аркуш паперу (фільтрувального або іншого тонкого) та зафіксуйте його масу; </a:t>
            </a:r>
            <a:endParaRPr lang="uk-UA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uk-UA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 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на аркуш паперу </a:t>
            </a:r>
            <a:r>
              <a:rPr lang="uk-UA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насипте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порошок крейди масою близько 0,3 г, точне значення маси занотуйте в зошиті; </a:t>
            </a:r>
            <a:endParaRPr lang="uk-UA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</a:t>
            </a:r>
            <a:r>
              <a:rPr lang="uk-UA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 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відміряний зразок крейди, загорнутої в папірець, акуратно помістіть у колбу; </a:t>
            </a:r>
            <a:endParaRPr lang="uk-UA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374" y="1017917"/>
            <a:ext cx="3584759" cy="58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854679" y="120769"/>
            <a:ext cx="8971472" cy="8367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Хід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роботи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для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групи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№2</a:t>
            </a:r>
            <a:endParaRPr lang="uk-UA" sz="48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47512" y="1026542"/>
            <a:ext cx="6961518" cy="8971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Визначення молярного об’єму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вуглекислого газу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041" y="2696102"/>
            <a:ext cx="42844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4</a:t>
            </a:r>
            <a:r>
              <a:rPr lang="uk-UA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 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у мірний циліндр </a:t>
            </a:r>
            <a:r>
              <a:rPr lang="uk-UA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налийте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столовий оцет об’ємом </a:t>
            </a:r>
            <a:r>
              <a:rPr lang="uk-UA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близько 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20 мл; </a:t>
            </a:r>
            <a:endParaRPr lang="uk-UA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5</a:t>
            </a:r>
            <a:r>
              <a:rPr lang="uk-UA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 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відміряний об’єм оцту перелийте в колбу й одразу закрийте її корком із газовідвідною трубкою; </a:t>
            </a:r>
            <a:endParaRPr lang="uk-UA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  <a:r>
              <a:rPr lang="uk-UA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 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спостерігайте за виділенням вуглекислого газу, після </a:t>
            </a:r>
            <a:r>
              <a:rPr lang="uk-UA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закінчення </a:t>
            </a:r>
            <a:r>
              <a:rPr lang="uk-UA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реакції зафіксуйте його об’єм (за необхідності струсіть уміст колби).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649" y="2182483"/>
            <a:ext cx="7395713" cy="457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091" y="86417"/>
            <a:ext cx="10515600" cy="1069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Оформлення 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результатів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роботи</a:t>
            </a:r>
            <a:endParaRPr lang="uk-UA" sz="5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3091" y="1463562"/>
            <a:ext cx="1084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1.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Приведіть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об’єми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одержаних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газів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нормальних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умов. Для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цього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виміряні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значення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об’ємів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підставте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рівняння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  <a:endParaRPr lang="uk-UA" sz="24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64" y="2602180"/>
            <a:ext cx="8960965" cy="13542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67774" y="4597729"/>
            <a:ext cx="8563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V(газу</a:t>
            </a:r>
            <a:r>
              <a:rPr lang="ru-RU" sz="2400" b="1" dirty="0">
                <a:latin typeface="Comic Sans MS" panose="030F0702030302020204" pitchFamily="66" charset="0"/>
              </a:rPr>
              <a:t>)</a:t>
            </a:r>
            <a:r>
              <a:rPr lang="ru-RU" sz="2400" dirty="0">
                <a:latin typeface="Comic Sans MS" panose="030F0702030302020204" pitchFamily="66" charset="0"/>
              </a:rPr>
              <a:t> </a:t>
            </a:r>
            <a:r>
              <a:rPr lang="ru-RU" sz="2400" dirty="0" smtClean="0">
                <a:latin typeface="Comic Sans MS" panose="030F0702030302020204" pitchFamily="66" charset="0"/>
              </a:rPr>
              <a:t>- </a:t>
            </a:r>
            <a:r>
              <a:rPr lang="ru-RU" sz="2400" dirty="0" err="1">
                <a:latin typeface="Comic Sans MS" panose="030F0702030302020204" pitchFamily="66" charset="0"/>
              </a:rPr>
              <a:t>виміряне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значення</a:t>
            </a:r>
            <a:r>
              <a:rPr lang="ru-RU" sz="2400" dirty="0">
                <a:latin typeface="Comic Sans MS" panose="030F0702030302020204" pitchFamily="66" charset="0"/>
              </a:rPr>
              <a:t> газу;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р(Па</a:t>
            </a:r>
            <a:r>
              <a:rPr lang="ru-RU" sz="2400" b="1" dirty="0">
                <a:latin typeface="Comic Sans MS" panose="030F0702030302020204" pitchFamily="66" charset="0"/>
              </a:rPr>
              <a:t>)</a:t>
            </a:r>
            <a:r>
              <a:rPr lang="ru-RU" sz="2400" dirty="0">
                <a:latin typeface="Comic Sans MS" panose="030F0702030302020204" pitchFamily="66" charset="0"/>
              </a:rPr>
              <a:t> </a:t>
            </a:r>
            <a:r>
              <a:rPr lang="ru-RU" sz="2400" dirty="0" smtClean="0">
                <a:latin typeface="Comic Sans MS" panose="030F0702030302020204" pitchFamily="66" charset="0"/>
              </a:rPr>
              <a:t>- </a:t>
            </a:r>
            <a:r>
              <a:rPr lang="ru-RU" sz="2400" dirty="0" err="1">
                <a:latin typeface="Comic Sans MS" panose="030F0702030302020204" pitchFamily="66" charset="0"/>
              </a:rPr>
              <a:t>значення</a:t>
            </a:r>
            <a:r>
              <a:rPr lang="ru-RU" sz="2400" dirty="0">
                <a:latin typeface="Comic Sans MS" panose="030F0702030302020204" pitchFamily="66" charset="0"/>
              </a:rPr>
              <a:t> атмосферного </a:t>
            </a:r>
            <a:r>
              <a:rPr lang="ru-RU" sz="2400" dirty="0" err="1">
                <a:latin typeface="Comic Sans MS" panose="030F0702030302020204" pitchFamily="66" charset="0"/>
              </a:rPr>
              <a:t>тиску</a:t>
            </a:r>
            <a:r>
              <a:rPr lang="ru-RU" sz="2400" dirty="0">
                <a:latin typeface="Comic Sans MS" panose="030F0702030302020204" pitchFamily="66" charset="0"/>
              </a:rPr>
              <a:t> в паскалях;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/>
              <a:t>t</a:t>
            </a:r>
            <a:r>
              <a:rPr lang="ru-RU" sz="2400" b="1" dirty="0">
                <a:latin typeface="Comic Sans MS" panose="030F0702030302020204" pitchFamily="66" charset="0"/>
              </a:rPr>
              <a:t>(°С) </a:t>
            </a:r>
            <a:r>
              <a:rPr lang="ru-RU" sz="2400" dirty="0" smtClean="0">
                <a:latin typeface="Comic Sans MS" panose="030F0702030302020204" pitchFamily="66" charset="0"/>
              </a:rPr>
              <a:t>- </a:t>
            </a:r>
            <a:r>
              <a:rPr lang="ru-RU" sz="2400" dirty="0">
                <a:latin typeface="Comic Sans MS" panose="030F0702030302020204" pitchFamily="66" charset="0"/>
              </a:rPr>
              <a:t>температура в </a:t>
            </a:r>
            <a:r>
              <a:rPr lang="ru-RU" sz="2400" dirty="0" err="1">
                <a:latin typeface="Comic Sans MS" panose="030F0702030302020204" pitchFamily="66" charset="0"/>
              </a:rPr>
              <a:t>кімнаті</a:t>
            </a:r>
            <a:r>
              <a:rPr lang="ru-RU" sz="2400" dirty="0">
                <a:latin typeface="Comic Sans MS" panose="030F0702030302020204" pitchFamily="66" charset="0"/>
              </a:rPr>
              <a:t> в градусах </a:t>
            </a:r>
            <a:r>
              <a:rPr lang="ru-RU" sz="2400" dirty="0" err="1">
                <a:latin typeface="Comic Sans MS" panose="030F0702030302020204" pitchFamily="66" charset="0"/>
              </a:rPr>
              <a:t>Цельсія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  <a:endParaRPr lang="uk-UA" sz="2400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4240" y="4597729"/>
            <a:ext cx="535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де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0415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494" y="211369"/>
            <a:ext cx="7796841" cy="9905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Оформлення </a:t>
            </a:r>
            <a:r>
              <a:rPr lang="ru-RU" sz="4900" b="1" dirty="0" err="1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результатів</a:t>
            </a:r>
            <a:r>
              <a:rPr lang="ru-RU" sz="4900" b="1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4900" b="1" dirty="0" err="1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роботи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5286" y="1709433"/>
            <a:ext cx="7158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2.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Обчисліть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кількість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речовини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газу 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n(газу)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який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мав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виділитися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відповідно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маси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взятих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вами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реактантів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uk-U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286" y="3001740"/>
            <a:ext cx="6666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3.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Обчисліть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значення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молярних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об’ємів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газів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за формулою:</a:t>
            </a:r>
            <a:endParaRPr lang="uk-U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49" y="4428586"/>
            <a:ext cx="5029200" cy="1485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336" y="292767"/>
            <a:ext cx="3585230" cy="638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26942" y="163251"/>
            <a:ext cx="7056407" cy="13118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Який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висновок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ми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маємо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зробити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07146" y="186796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Порівняйте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значення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молярного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об’єму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газу, яке є результатом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дослідження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, з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молярним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об’ємом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газів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за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нормальних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умов.</a:t>
            </a:r>
            <a:endParaRPr lang="uk-U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7146" y="390876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2.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Чи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справді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молярний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об’єм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газу не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залежить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від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складу (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формули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)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газуватої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речовини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uk-U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78" y="86263"/>
            <a:ext cx="2706625" cy="67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1924" y="220991"/>
            <a:ext cx="813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Обговоримо питання!!!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600" y="262952"/>
            <a:ext cx="3688400" cy="6194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910" y="4371645"/>
            <a:ext cx="1310754" cy="113395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923027" y="2022893"/>
            <a:ext cx="5555411" cy="17339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Поясніть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чому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важливо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швидко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закоркувати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колбу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після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змішування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реактантів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uk-U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3027" y="4244196"/>
            <a:ext cx="5624883" cy="1647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Як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вважаєте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навіщо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використовували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експерименті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зі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збиранням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вуглекислого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газу?</a:t>
            </a:r>
            <a:endParaRPr lang="uk-U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910" y="1832604"/>
            <a:ext cx="131075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0517" y="414068"/>
            <a:ext cx="813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Обговоримо питання!!!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600" y="262952"/>
            <a:ext cx="3688400" cy="6194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100" y="3130412"/>
            <a:ext cx="1503314" cy="139080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760608" y="2337757"/>
            <a:ext cx="6047117" cy="29761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Чому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для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вимірювання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об’єму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вуглекислого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газу в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описі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зазначена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приблизна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маса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крейди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, а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занотовувати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слід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точну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виміряну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масу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? А от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об’єм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столового оцту точно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вимірювати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не треба.</a:t>
            </a:r>
            <a:endParaRPr lang="uk-U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143" y="86264"/>
            <a:ext cx="813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Обговоримо питання!!!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600" y="310396"/>
            <a:ext cx="3688400" cy="6194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041" y="2690468"/>
            <a:ext cx="1623812" cy="143393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828136" y="2122098"/>
            <a:ext cx="5702060" cy="25706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Порівняйте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значення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молярного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об’єму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отримані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різними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групами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визначте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точність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вашого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дослідження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чинники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могли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вплинути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точність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результатів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uk-U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653" y="123586"/>
            <a:ext cx="10877909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Використайте </a:t>
            </a:r>
            <a:r>
              <a:rPr lang="ru-RU" sz="5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набуті</a:t>
            </a: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sz="5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знання</a:t>
            </a: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!!!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59" y="1242204"/>
            <a:ext cx="2751827" cy="56157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78215" y="2173704"/>
            <a:ext cx="71139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Молярний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об’єм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газу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це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… </a:t>
            </a:r>
            <a:endParaRPr lang="ru-RU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2. У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рівних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об’ємах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різних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газів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за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однакових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умов (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, p) … </a:t>
            </a:r>
            <a:endParaRPr lang="ru-RU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3.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Нормальні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умови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це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…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4.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Молярний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об’єм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газів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за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нормальних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умов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дорівнює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…</a:t>
            </a:r>
          </a:p>
          <a:p>
            <a:r>
              <a:rPr lang="uk-UA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5. Коефіцієнти </a:t>
            </a:r>
            <a:r>
              <a:rPr lang="uk-UA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перед формулами газуватих реагентів і </a:t>
            </a:r>
            <a:r>
              <a:rPr lang="uk-UA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продуктів </a:t>
            </a:r>
            <a:r>
              <a:rPr lang="uk-UA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реакції в рівнянні вказують на … </a:t>
            </a:r>
            <a:endParaRPr lang="uk-UA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uk-UA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6. Об’єми </a:t>
            </a:r>
            <a:r>
              <a:rPr lang="uk-UA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газів під час хімічних реакцій відносяться як …</a:t>
            </a:r>
            <a:endParaRPr lang="ru-RU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uk-U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9992" y="1449149"/>
            <a:ext cx="3855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Закінчіть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речення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59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13339" y="263106"/>
            <a:ext cx="5589917" cy="23377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Рефлексуємо</a:t>
            </a:r>
            <a:endParaRPr lang="uk-UA" sz="4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84603" y="3860322"/>
            <a:ext cx="4175185" cy="21652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нового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дізналися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під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час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виконання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дослідження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uk-U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2725949"/>
            <a:ext cx="3812876" cy="20617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під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час </a:t>
            </a:r>
            <a:r>
              <a:rPr lang="ru-RU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виконання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роботи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виявилося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для вас </a:t>
            </a:r>
            <a:r>
              <a:rPr lang="ru-RU" sz="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складним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? </a:t>
            </a:r>
            <a:r>
              <a:rPr lang="ru-RU" sz="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Поясніть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чому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uk-U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531516" y="2725949"/>
            <a:ext cx="3588588" cy="199270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Як </a:t>
            </a:r>
            <a:r>
              <a:rPr lang="ru-RU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оцінюєте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свою роботу? </a:t>
            </a:r>
            <a:r>
              <a:rPr lang="ru-RU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Аргументуйте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думку</a:t>
            </a:r>
            <a:endParaRPr lang="uk-U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825151" y="2130725"/>
            <a:ext cx="439947" cy="375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803256" y="2130725"/>
            <a:ext cx="388188" cy="271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81623" y="2725949"/>
            <a:ext cx="25879" cy="802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9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970" y="9770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Домашнє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завдання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797" y="1233576"/>
            <a:ext cx="8691199" cy="5426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3313" y="1789698"/>
            <a:ext cx="4891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Повторити</a:t>
            </a:r>
            <a:r>
              <a:rPr lang="ru-RU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п.13</a:t>
            </a:r>
            <a:endParaRPr lang="uk-UA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9524" y="144921"/>
            <a:ext cx="8015377" cy="1325563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Поміркуйте!!!</a:t>
            </a:r>
            <a:endParaRPr lang="uk-UA" sz="6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31843" y="1992701"/>
            <a:ext cx="5977388" cy="37007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Висловіть гіпотезу щодо можливості виміряти молярний об’єм газу в </a:t>
            </a:r>
            <a:r>
              <a:rPr lang="uk-UA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умовах </a:t>
            </a:r>
            <a:r>
              <a:rPr lang="uk-UA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шкільного кабінету хімії. Якими мають бути ваші дії для цього? Які умови та фактори слід урахувати в ході дослідження?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65" y="110414"/>
            <a:ext cx="2706859" cy="67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Мета </a:t>
            </a:r>
            <a:r>
              <a:rPr lang="ru-RU" sz="6000" b="1" dirty="0" err="1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роботи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455" y="226891"/>
            <a:ext cx="3432345" cy="62489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3003" y="2673189"/>
            <a:ext cx="5674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Визначити</a:t>
            </a: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молярний</a:t>
            </a: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об’єм</a:t>
            </a: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кисню</a:t>
            </a: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вуглекислого</a:t>
            </a: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газу.</a:t>
            </a:r>
            <a:endParaRPr lang="uk-UA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332" y="19259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Обладнання для </a:t>
            </a:r>
            <a:r>
              <a:rPr lang="ru-RU" b="1" dirty="0" err="1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виконання</a:t>
            </a:r>
            <a:r>
              <a:rPr lang="ru-RU" b="1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дослідження</a:t>
            </a:r>
            <a:r>
              <a:rPr lang="ru-RU" b="1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0844" y="1750534"/>
            <a:ext cx="64841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кристалізатор </a:t>
            </a:r>
            <a:r>
              <a:rPr lang="uk-UA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із водою, </a:t>
            </a:r>
            <a:endParaRPr lang="uk-UA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мірні </a:t>
            </a:r>
            <a:r>
              <a:rPr lang="uk-UA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циліндри об’ємом 25 мл (для відмірювання рідин) і 100 мл (для збирання газів), </a:t>
            </a:r>
            <a:endParaRPr lang="uk-UA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конічна </a:t>
            </a:r>
            <a:r>
              <a:rPr lang="uk-UA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колба, </a:t>
            </a:r>
            <a:endParaRPr lang="uk-UA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корок </a:t>
            </a:r>
            <a:r>
              <a:rPr lang="uk-UA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із газовідвідною трубкою, </a:t>
            </a:r>
            <a:endParaRPr lang="uk-UA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ваги</a:t>
            </a:r>
            <a:r>
              <a:rPr lang="uk-UA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endParaRPr lang="uk-UA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фільтрувальний </a:t>
            </a:r>
            <a:r>
              <a:rPr lang="uk-UA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папір.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104" y="3448972"/>
            <a:ext cx="2373162" cy="3173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894" y="1754161"/>
            <a:ext cx="1362075" cy="4972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695" y="3945866"/>
            <a:ext cx="971550" cy="2676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75" y="5091865"/>
            <a:ext cx="2820524" cy="15305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284" y="4893126"/>
            <a:ext cx="1981200" cy="19280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8778" y="1750534"/>
            <a:ext cx="2304488" cy="13473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7590" y="4893126"/>
            <a:ext cx="1780186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004" y="218241"/>
            <a:ext cx="10515600" cy="1325563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Реактиви</a:t>
            </a:r>
            <a:r>
              <a:rPr lang="ru-RU" b="1" dirty="0" smtClean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для </a:t>
            </a:r>
            <a:r>
              <a:rPr lang="ru-RU" b="1" dirty="0" err="1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виконання</a:t>
            </a:r>
            <a:r>
              <a:rPr lang="ru-RU" b="1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дослідження</a:t>
            </a:r>
            <a:r>
              <a:rPr lang="ru-RU" b="1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788" y="176316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аптечний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перекис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водню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(3 %), </a:t>
            </a:r>
            <a:endParaRPr lang="ru-RU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каталізатор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крейда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столовий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оцет (6 %), </a:t>
            </a:r>
            <a:endParaRPr lang="ru-RU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розчин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NaCl (10 %)</a:t>
            </a:r>
            <a:endParaRPr lang="uk-U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832" y="3368316"/>
            <a:ext cx="3532517" cy="3419025"/>
          </a:xfrm>
          <a:prstGeom prst="rect">
            <a:avLst/>
          </a:prstGeom>
        </p:spPr>
      </p:pic>
      <p:pic>
        <p:nvPicPr>
          <p:cNvPr id="1026" name="Picture 2" descr="File:Manganese(IV) ox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30" y="4114800"/>
            <a:ext cx="3079331" cy="215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0248" y="6387231"/>
            <a:ext cx="2406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манган(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IV)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оксид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909" y="4173242"/>
            <a:ext cx="3327790" cy="21947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38862" y="6387231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крейда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525" y="1543804"/>
            <a:ext cx="1905157" cy="4891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0701" y="1350552"/>
            <a:ext cx="1701112" cy="21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947" y="21847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Особливості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навчального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дослідження</a:t>
            </a:r>
            <a:endParaRPr lang="uk-UA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999" y="4799990"/>
            <a:ext cx="7114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Comic Sans MS" panose="030F0702030302020204" pitchFamily="66" charset="0"/>
              </a:rPr>
              <a:t>Група 1. </a:t>
            </a:r>
            <a:r>
              <a:rPr lang="uk-UA" sz="2400" dirty="0" smtClean="0">
                <a:latin typeface="Comic Sans MS" panose="030F0702030302020204" pitchFamily="66" charset="0"/>
              </a:rPr>
              <a:t>Визначення </a:t>
            </a:r>
            <a:r>
              <a:rPr lang="uk-UA" sz="2400" dirty="0">
                <a:latin typeface="Comic Sans MS" panose="030F0702030302020204" pitchFamily="66" charset="0"/>
              </a:rPr>
              <a:t>молярного об’єму </a:t>
            </a:r>
            <a:r>
              <a:rPr lang="uk-UA" sz="2400" dirty="0" smtClean="0">
                <a:latin typeface="Comic Sans MS" panose="030F0702030302020204" pitchFamily="66" charset="0"/>
              </a:rPr>
              <a:t>кисню</a:t>
            </a:r>
            <a:endParaRPr lang="uk-UA" sz="2400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999" y="5423982"/>
            <a:ext cx="888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Comic Sans MS" panose="030F0702030302020204" pitchFamily="66" charset="0"/>
              </a:rPr>
              <a:t>Група</a:t>
            </a:r>
            <a:r>
              <a:rPr lang="ru-RU" sz="2400" b="1" dirty="0" smtClean="0">
                <a:latin typeface="Comic Sans MS" panose="030F0702030302020204" pitchFamily="66" charset="0"/>
              </a:rPr>
              <a:t> 2. </a:t>
            </a:r>
            <a:r>
              <a:rPr lang="ru-RU" sz="2400" dirty="0" err="1" smtClean="0">
                <a:latin typeface="Comic Sans MS" panose="030F0702030302020204" pitchFamily="66" charset="0"/>
              </a:rPr>
              <a:t>Визначення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молярного </a:t>
            </a:r>
            <a:r>
              <a:rPr lang="ru-RU" sz="2400" dirty="0" err="1">
                <a:latin typeface="Comic Sans MS" panose="030F0702030302020204" pitchFamily="66" charset="0"/>
              </a:rPr>
              <a:t>об’єму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вуглекислого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газу</a:t>
            </a:r>
            <a:endParaRPr lang="uk-UA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999" y="2157283"/>
            <a:ext cx="6303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 Для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виконання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дослідження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необхідно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об’єднатися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в 2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групи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  <a:endParaRPr lang="uk-U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6581" y="3487336"/>
            <a:ext cx="4822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Дослідження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які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виконують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групи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231" y="1389384"/>
            <a:ext cx="5067494" cy="34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20" y="2713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Особливості </a:t>
            </a:r>
            <a:r>
              <a:rPr lang="ru-RU" b="1" dirty="0" err="1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навчального</a:t>
            </a:r>
            <a:r>
              <a:rPr lang="ru-RU" b="1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дослідження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6594" y="1699694"/>
            <a:ext cx="7008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2. Занотуйте </a:t>
            </a:r>
            <a:r>
              <a:rPr lang="uk-UA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умови здійснення експерименту: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2935" y="240982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1) термометром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зафіксуйте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температуру в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класі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°С);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 барометром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зафіксуйте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тиск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(р, Па).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5991" y="4278701"/>
            <a:ext cx="6929888" cy="18719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Якщо ваш барометр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указує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тиск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у мм рт. ст., то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перерахуйте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значення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тиску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в паскалях за формулою: </a:t>
            </a:r>
            <a:endParaRPr lang="ru-RU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, Па = р, мм рт. ст. · 133,3.</a:t>
            </a:r>
            <a:endParaRPr lang="uk-U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552" y="689916"/>
            <a:ext cx="3584759" cy="58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719</Words>
  <Application>Microsoft Office PowerPoint</Application>
  <PresentationFormat>Широкоэкранный</PresentationFormat>
  <Paragraphs>83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Тема Office</vt:lpstr>
      <vt:lpstr>Навчальне дослідження «Визначення молярного об’єму газів»</vt:lpstr>
      <vt:lpstr>Використайте набуті знання!!!</vt:lpstr>
      <vt:lpstr>Поміркуйте!!!</vt:lpstr>
      <vt:lpstr>Мета роботи</vt:lpstr>
      <vt:lpstr>Обладнання для виконання дослідження </vt:lpstr>
      <vt:lpstr>Реактиви для виконання дослідження </vt:lpstr>
      <vt:lpstr>Презентация PowerPoint</vt:lpstr>
      <vt:lpstr>Особливості навчального дослідження</vt:lpstr>
      <vt:lpstr>Особливості навчального дослідження</vt:lpstr>
      <vt:lpstr>Особливості навчального дослідження</vt:lpstr>
      <vt:lpstr>Презентация PowerPoint</vt:lpstr>
      <vt:lpstr>Презентация PowerPoint</vt:lpstr>
      <vt:lpstr>Презентация PowerPoint</vt:lpstr>
      <vt:lpstr>Оформлення результатів роботи</vt:lpstr>
      <vt:lpstr>Оформлення результатів роботи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Опірність організму хворобам</dc:title>
  <dc:creator>Светлана Безручкова</dc:creator>
  <cp:lastModifiedBy>Учетная запись Майкрософт</cp:lastModifiedBy>
  <cp:revision>59</cp:revision>
  <dcterms:created xsi:type="dcterms:W3CDTF">2023-03-01T19:01:13Z</dcterms:created>
  <dcterms:modified xsi:type="dcterms:W3CDTF">2025-07-31T19:27:59Z</dcterms:modified>
</cp:coreProperties>
</file>