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66" r:id="rId13"/>
    <p:sldId id="267" r:id="rId14"/>
    <p:sldId id="307" r:id="rId15"/>
    <p:sldId id="269" r:id="rId16"/>
    <p:sldId id="299" r:id="rId17"/>
    <p:sldId id="260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75AE3-CE95-4CDF-B93E-22548ABF6D31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61C5-FDB2-4795-A0E4-6E6B426BA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19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61C5-FDB2-4795-A0E4-6E6B426BA046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938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61C5-FDB2-4795-A0E4-6E6B426BA046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1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7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F928-67C6-4ECA-9C29-4353A7F67A21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A108-5D1D-47AB-B84F-3D955A6B05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46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F928-67C6-4ECA-9C29-4353A7F67A21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A108-5D1D-47AB-B84F-3D955A6B05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82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F928-67C6-4ECA-9C29-4353A7F67A21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A108-5D1D-47AB-B84F-3D955A6B05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38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F928-67C6-4ECA-9C29-4353A7F67A21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A108-5D1D-47AB-B84F-3D955A6B05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068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F928-67C6-4ECA-9C29-4353A7F67A21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A108-5D1D-47AB-B84F-3D955A6B05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38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F928-67C6-4ECA-9C29-4353A7F67A21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A108-5D1D-47AB-B84F-3D955A6B05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38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F928-67C6-4ECA-9C29-4353A7F67A21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A108-5D1D-47AB-B84F-3D955A6B05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02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F928-67C6-4ECA-9C29-4353A7F67A21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A108-5D1D-47AB-B84F-3D955A6B05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32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F928-67C6-4ECA-9C29-4353A7F67A21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A108-5D1D-47AB-B84F-3D955A6B05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747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F928-67C6-4ECA-9C29-4353A7F67A21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A108-5D1D-47AB-B84F-3D955A6B05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22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F928-67C6-4ECA-9C29-4353A7F67A21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A108-5D1D-47AB-B84F-3D955A6B05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BF928-67C6-4ECA-9C29-4353A7F67A21}" type="datetimeFigureOut">
              <a:rPr lang="uk-UA" smtClean="0"/>
              <a:t>29.11.2025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6A108-5D1D-47AB-B84F-3D955A6B05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86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" TargetMode="External"/><Relationship Id="rId2" Type="http://schemas.openxmlformats.org/officeDocument/2006/relationships/hyperlink" Target="https://pidruchnyk.com.ua/2921-khimiia-grygorovych-8-klas-202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emistry.in.ua/grade-7/chemical-properties-of-oxygen" TargetMode="External"/><Relationship Id="rId4" Type="http://schemas.openxmlformats.org/officeDocument/2006/relationships/hyperlink" Target="https://vseosvita.ua/library/emotsiinyi-kryholam-yakyi-iaka-ty-sohodni-1045869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75376985" TargetMode="External"/><Relationship Id="rId2" Type="http://schemas.openxmlformats.org/officeDocument/2006/relationships/hyperlink" Target="https://wordwall.net/uk/resource/10320034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endParaRPr lang="uk-UA" sz="4000" dirty="0" smtClean="0">
              <a:latin typeface="Monotype Corsiva" panose="03010101010201010101" pitchFamily="66" charset="0"/>
            </a:endParaRPr>
          </a:p>
          <a:p>
            <a:pPr algn="r"/>
            <a:endParaRPr lang="uk-UA" sz="4000" dirty="0">
              <a:latin typeface="Monotype Corsiva" panose="03010101010201010101" pitchFamily="66" charset="0"/>
            </a:endParaRPr>
          </a:p>
          <a:p>
            <a:pPr algn="r"/>
            <a:r>
              <a:rPr lang="uk-UA" sz="4000" dirty="0" smtClean="0">
                <a:latin typeface="Monotype Corsiva" panose="03010101010201010101" pitchFamily="66" charset="0"/>
              </a:rPr>
              <a:t>8  клас</a:t>
            </a:r>
            <a:endParaRPr lang="uk-UA" sz="4000" dirty="0">
              <a:latin typeface="Monotype Corsiva" panose="03010101010201010101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41040" y="350203"/>
            <a:ext cx="8442960" cy="23876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оксидів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водою,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06432"/>
            <a:ext cx="31432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7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17" y="558800"/>
            <a:ext cx="1522721" cy="1901507"/>
          </a:xfrm>
          <a:prstGeom prst="rect">
            <a:avLst/>
          </a:prstGeom>
        </p:spPr>
      </p:pic>
      <p:sp>
        <p:nvSpPr>
          <p:cNvPr id="3" name="Округлений прямокутник 2"/>
          <p:cNvSpPr/>
          <p:nvPr/>
        </p:nvSpPr>
        <p:spPr>
          <a:xfrm>
            <a:off x="2936240" y="742473"/>
            <a:ext cx="8432800" cy="1534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Кислоти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— </a:t>
            </a:r>
            <a:r>
              <a:rPr lang="ru-RU" sz="28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сполуки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які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здатні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утворювати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катіони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28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Гідрогену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 й </a:t>
            </a:r>
            <a:r>
              <a:rPr lang="ru-RU" sz="28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аніони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 кислотного </a:t>
            </a:r>
            <a:r>
              <a:rPr lang="ru-RU" sz="28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залишку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endParaRPr lang="uk-UA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кутник 3"/>
              <p:cNvSpPr/>
              <p:nvPr/>
            </p:nvSpPr>
            <p:spPr>
              <a:xfrm>
                <a:off x="3291840" y="2783840"/>
                <a:ext cx="873760" cy="6807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0" y="2783840"/>
                <a:ext cx="873760" cy="680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кутник 4"/>
          <p:cNvSpPr/>
          <p:nvPr/>
        </p:nvSpPr>
        <p:spPr>
          <a:xfrm>
            <a:off x="4165600" y="2783840"/>
            <a:ext cx="3799840" cy="6807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solidFill>
                  <a:srgbClr val="0070C0"/>
                </a:solidFill>
              </a:rPr>
              <a:t>Кислотний залишок</a:t>
            </a:r>
            <a:endParaRPr lang="uk-UA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/>
              <p:cNvSpPr/>
              <p:nvPr/>
            </p:nvSpPr>
            <p:spPr>
              <a:xfrm>
                <a:off x="1214120" y="4216400"/>
                <a:ext cx="2438400" cy="7721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e>
                        <m:sub>
                          <m:r>
                            <a:rPr lang="uk-UA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uk-UA" sz="3600" dirty="0"/>
              </a:p>
            </p:txBody>
          </p:sp>
        </mc:Choice>
        <mc:Fallback>
          <p:sp>
            <p:nvSpPr>
              <p:cNvPr id="6" name="Прямокут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120" y="4216400"/>
                <a:ext cx="2438400" cy="7721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кутник 7"/>
              <p:cNvSpPr/>
              <p:nvPr/>
            </p:nvSpPr>
            <p:spPr>
              <a:xfrm>
                <a:off x="4348480" y="4216400"/>
                <a:ext cx="2438400" cy="7721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0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uk-UA" sz="3600" dirty="0"/>
              </a:p>
            </p:txBody>
          </p:sp>
        </mc:Choice>
        <mc:Fallback>
          <p:sp>
            <p:nvSpPr>
              <p:cNvPr id="8" name="Прямокут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80" y="4216400"/>
                <a:ext cx="2438400" cy="772160"/>
              </a:xfrm>
              <a:prstGeom prst="rect">
                <a:avLst/>
              </a:prstGeom>
              <a:blipFill>
                <a:blip r:embed="rId5"/>
                <a:stretch>
                  <a:fillRect t="-4688" b="-187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кутник 8"/>
              <p:cNvSpPr/>
              <p:nvPr/>
            </p:nvSpPr>
            <p:spPr>
              <a:xfrm>
                <a:off x="8178800" y="4216400"/>
                <a:ext cx="2438400" cy="7721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uk-UA" sz="3600" dirty="0"/>
              </a:p>
            </p:txBody>
          </p:sp>
        </mc:Choice>
        <mc:Fallback>
          <p:sp>
            <p:nvSpPr>
              <p:cNvPr id="9" name="Прямокут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00" y="4216400"/>
                <a:ext cx="2438400" cy="7721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3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628" y="1613186"/>
            <a:ext cx="8796744" cy="51025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Назви та формули кислот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42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Працюємо у групах</a:t>
            </a:r>
            <a:endParaRPr lang="uk-UA" sz="5400" b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Monotype Corsiva" panose="03010101010201010101" pitchFamily="66" charset="0"/>
              </a:rPr>
              <a:t>1 група – завдання  </a:t>
            </a:r>
            <a:r>
              <a:rPr lang="uk-UA" b="1" dirty="0" smtClean="0">
                <a:latin typeface="Monotype Corsiva" panose="03010101010201010101" pitchFamily="66" charset="0"/>
              </a:rPr>
              <a:t>15</a:t>
            </a:r>
            <a:r>
              <a:rPr lang="en-US" b="1" dirty="0" smtClean="0">
                <a:latin typeface="Monotype Corsiva" panose="03010101010201010101" pitchFamily="66" charset="0"/>
              </a:rPr>
              <a:t>2</a:t>
            </a:r>
            <a:endParaRPr lang="uk-UA" b="1" dirty="0" smtClean="0">
              <a:latin typeface="Monotype Corsiva" panose="03010101010201010101" pitchFamily="66" charset="0"/>
            </a:endParaRPr>
          </a:p>
          <a:p>
            <a:r>
              <a:rPr lang="uk-UA" b="1" dirty="0" smtClean="0">
                <a:latin typeface="Monotype Corsiva" panose="03010101010201010101" pitchFamily="66" charset="0"/>
              </a:rPr>
              <a:t>2 група </a:t>
            </a:r>
            <a:r>
              <a:rPr lang="uk-UA" b="1" dirty="0">
                <a:latin typeface="Monotype Corsiva" panose="03010101010201010101" pitchFamily="66" charset="0"/>
              </a:rPr>
              <a:t>– </a:t>
            </a:r>
            <a:r>
              <a:rPr lang="uk-UA" b="1" dirty="0" smtClean="0">
                <a:latin typeface="Monotype Corsiva" panose="03010101010201010101" pitchFamily="66" charset="0"/>
              </a:rPr>
              <a:t>завдання  </a:t>
            </a:r>
            <a:r>
              <a:rPr lang="uk-UA" b="1" dirty="0" smtClean="0">
                <a:latin typeface="Monotype Corsiva" panose="03010101010201010101" pitchFamily="66" charset="0"/>
              </a:rPr>
              <a:t>1</a:t>
            </a:r>
            <a:r>
              <a:rPr lang="en-US" b="1" dirty="0" smtClean="0">
                <a:latin typeface="Monotype Corsiva" panose="03010101010201010101" pitchFamily="66" charset="0"/>
              </a:rPr>
              <a:t>53</a:t>
            </a:r>
            <a:endParaRPr lang="uk-UA" b="1" dirty="0" smtClean="0">
              <a:latin typeface="Monotype Corsiva" panose="03010101010201010101" pitchFamily="66" charset="0"/>
            </a:endParaRPr>
          </a:p>
          <a:p>
            <a:r>
              <a:rPr lang="uk-UA" b="1" dirty="0" smtClean="0">
                <a:latin typeface="Monotype Corsiva" panose="03010101010201010101" pitchFamily="66" charset="0"/>
              </a:rPr>
              <a:t>3 група – </a:t>
            </a:r>
            <a:r>
              <a:rPr lang="uk-UA" b="1" dirty="0">
                <a:latin typeface="Monotype Corsiva" panose="03010101010201010101" pitchFamily="66" charset="0"/>
              </a:rPr>
              <a:t>завдання  </a:t>
            </a:r>
            <a:r>
              <a:rPr lang="uk-UA" b="1" dirty="0" smtClean="0">
                <a:latin typeface="Monotype Corsiva" panose="03010101010201010101" pitchFamily="66" charset="0"/>
              </a:rPr>
              <a:t>1</a:t>
            </a:r>
            <a:r>
              <a:rPr lang="en-US" b="1" dirty="0" smtClean="0">
                <a:latin typeface="Monotype Corsiva" panose="03010101010201010101" pitchFamily="66" charset="0"/>
              </a:rPr>
              <a:t>54</a:t>
            </a:r>
            <a:endParaRPr lang="uk-UA" b="1" dirty="0" smtClean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106" y="2946400"/>
            <a:ext cx="5862694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Презентація роботи груп</a:t>
            </a:r>
            <a:endParaRPr lang="uk-UA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749" y="2143975"/>
            <a:ext cx="7763252" cy="37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255" y="640080"/>
            <a:ext cx="6146800" cy="6146800"/>
          </a:xfrm>
          <a:prstGeom prst="rect">
            <a:avLst/>
          </a:prstGeom>
        </p:spPr>
      </p:pic>
      <p:sp>
        <p:nvSpPr>
          <p:cNvPr id="4" name="Овальна виноска 3"/>
          <p:cNvSpPr/>
          <p:nvPr/>
        </p:nvSpPr>
        <p:spPr>
          <a:xfrm>
            <a:off x="-203200" y="233680"/>
            <a:ext cx="5156200" cy="2611120"/>
          </a:xfrm>
          <a:prstGeom prst="wedgeEllipseCallout">
            <a:avLst>
              <a:gd name="adj1" fmla="val 66593"/>
              <a:gd name="adj2" fmla="val 1017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Ого, так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оксиди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можуть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утворювати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кислоти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endParaRPr lang="uk-UA" sz="2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Овальна виноска 4"/>
          <p:cNvSpPr/>
          <p:nvPr/>
        </p:nvSpPr>
        <p:spPr>
          <a:xfrm>
            <a:off x="-110490" y="3886200"/>
            <a:ext cx="4089400" cy="2814320"/>
          </a:xfrm>
          <a:prstGeom prst="wedgeEllipseCallout">
            <a:avLst>
              <a:gd name="adj1" fmla="val 97107"/>
              <a:gd name="adj2" fmla="val -357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Як добре,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силіцій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(IV) оксид не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взаємодіє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з водою!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Бо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інакше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ми не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бігали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б по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піску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березі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водойм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...</a:t>
            </a:r>
            <a:endParaRPr lang="uk-UA" sz="2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вальна виноска 2"/>
          <p:cNvSpPr/>
          <p:nvPr/>
        </p:nvSpPr>
        <p:spPr>
          <a:xfrm>
            <a:off x="9008745" y="370840"/>
            <a:ext cx="3500120" cy="2814320"/>
          </a:xfrm>
          <a:prstGeom prst="wedgeEllipseCallout">
            <a:avLst>
              <a:gd name="adj1" fmla="val -84595"/>
              <a:gd name="adj2" fmla="val 9198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Так, ти маєш рацію. Унаслідок взаємодії кислотних оксидів із водою утворюються кислоти</a:t>
            </a:r>
            <a:endParaRPr lang="uk-UA" sz="24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Домашнє завдання</a:t>
            </a:r>
            <a:endParaRPr lang="uk-UA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Monotype Corsiva" panose="03010101010201010101" pitchFamily="66" charset="0"/>
              </a:rPr>
              <a:t>1.Читати параграф </a:t>
            </a:r>
            <a:r>
              <a:rPr lang="uk-UA" dirty="0" smtClean="0">
                <a:latin typeface="Monotype Corsiva" panose="03010101010201010101" pitchFamily="66" charset="0"/>
              </a:rPr>
              <a:t>1</a:t>
            </a:r>
            <a:r>
              <a:rPr lang="en-US" dirty="0" smtClean="0">
                <a:latin typeface="Monotype Corsiva" panose="03010101010201010101" pitchFamily="66" charset="0"/>
              </a:rPr>
              <a:t>4</a:t>
            </a:r>
            <a:r>
              <a:rPr lang="uk-UA" dirty="0" smtClean="0">
                <a:latin typeface="Monotype Corsiva" panose="03010101010201010101" pitchFamily="66" charset="0"/>
              </a:rPr>
              <a:t> </a:t>
            </a:r>
            <a:r>
              <a:rPr lang="uk-UA" dirty="0" smtClean="0">
                <a:latin typeface="Monotype Corsiva" panose="03010101010201010101" pitchFamily="66" charset="0"/>
              </a:rPr>
              <a:t>( до </a:t>
            </a:r>
            <a:r>
              <a:rPr lang="uk-UA" dirty="0" smtClean="0">
                <a:latin typeface="Monotype Corsiva" panose="03010101010201010101" pitchFamily="66" charset="0"/>
              </a:rPr>
              <a:t>«Основні оксиди й основи</a:t>
            </a:r>
            <a:r>
              <a:rPr lang="ru-RU" dirty="0" smtClean="0">
                <a:latin typeface="Monotype Corsiva" panose="03010101010201010101" pitchFamily="66" charset="0"/>
              </a:rPr>
              <a:t>»)</a:t>
            </a:r>
            <a:endParaRPr lang="uk-UA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dirty="0" smtClean="0">
                <a:latin typeface="Monotype Corsiva" panose="03010101010201010101" pitchFamily="66" charset="0"/>
              </a:rPr>
              <a:t>2.  Виконати </a:t>
            </a:r>
            <a:r>
              <a:rPr lang="uk-UA" dirty="0" err="1" smtClean="0">
                <a:latin typeface="Monotype Corsiva" panose="03010101010201010101" pitchFamily="66" charset="0"/>
              </a:rPr>
              <a:t>завд</a:t>
            </a:r>
            <a:r>
              <a:rPr lang="uk-UA" dirty="0" smtClean="0">
                <a:latin typeface="Monotype Corsiva" panose="03010101010201010101" pitchFamily="66" charset="0"/>
              </a:rPr>
              <a:t>. </a:t>
            </a:r>
            <a:r>
              <a:rPr lang="uk-UA" dirty="0" smtClean="0">
                <a:latin typeface="Monotype Corsiva" panose="03010101010201010101" pitchFamily="66" charset="0"/>
              </a:rPr>
              <a:t>149 (а), </a:t>
            </a:r>
            <a:endParaRPr lang="uk-UA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3314733" y="432879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bg1"/>
                </a:solidFill>
              </a:rPr>
              <a:t>Рефлексія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Дата 1">
            <a:extLst>
              <a:ext uri="{FF2B5EF4-FFF2-40B4-BE49-F238E27FC236}">
                <a16:creationId xmlns:a16="http://schemas.microsoft.com/office/drawing/2014/main" id="{37B11F9D-A2DF-4436-8B3D-7D173A225923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458389" y="1036288"/>
            <a:ext cx="8444753" cy="543776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Розкажи про свою роботу на уроці за схемою.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973171" y="4266545"/>
            <a:ext cx="3073628" cy="914400"/>
          </a:xfrm>
          <a:prstGeom prst="round2DiagRect">
            <a:avLst>
              <a:gd name="adj1" fmla="val 16667"/>
              <a:gd name="adj2" fmla="val 23000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ПОТРЕНУЮСЯ</a:t>
            </a:r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594735" y="2318628"/>
            <a:ext cx="815058" cy="665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349675" y="3553192"/>
            <a:ext cx="815058" cy="665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276047" y="2984616"/>
            <a:ext cx="3073628" cy="914400"/>
          </a:xfrm>
          <a:prstGeom prst="round2DiagRect">
            <a:avLst>
              <a:gd name="adj1" fmla="val 16667"/>
              <a:gd name="adj2" fmla="val 23000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ВМІЮ …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36780" y="1856417"/>
            <a:ext cx="3073628" cy="914400"/>
          </a:xfrm>
          <a:prstGeom prst="round2DiagRect">
            <a:avLst>
              <a:gd name="adj1" fmla="val 16667"/>
              <a:gd name="adj2" fmla="val 23000"/>
            </a:avLst>
          </a:prstGeom>
          <a:solidFill>
            <a:schemeClr val="accent5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 …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2" descr="https://i.pinimg.com/564x/c7/e7/ec/c7e7ec9de60b833a85ad895799c75e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07" y="2980614"/>
            <a:ext cx="2415237" cy="305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Джерела інформації</a:t>
            </a:r>
            <a:endParaRPr lang="uk-UA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692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pidruchnyk.com.ua/2921-khimiia-grygorovych-8-klas-2025.html</a:t>
            </a:r>
            <a:r>
              <a:rPr lang="uk-UA" dirty="0" smtClean="0"/>
              <a:t> </a:t>
            </a:r>
          </a:p>
          <a:p>
            <a:r>
              <a:rPr lang="en-US" dirty="0">
                <a:hlinkClick r:id="rId3"/>
              </a:rPr>
              <a:t>https://uk.wikipedia.org/wiki</a:t>
            </a:r>
            <a:r>
              <a:rPr lang="en-US" dirty="0" smtClean="0">
                <a:hlinkClick r:id="rId3"/>
              </a:rPr>
              <a:t>/</a:t>
            </a:r>
            <a:r>
              <a:rPr lang="uk-UA" dirty="0" smtClean="0"/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vseosvita.ua/library/emotsiinyi-kryholam-yakyi-iaka-ty-sohodni-1045869.html</a:t>
            </a:r>
            <a:r>
              <a:rPr lang="uk-UA" dirty="0" smtClean="0"/>
              <a:t> 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www.chemistry.in.ua/grade-7/chemical-properties-of-oxygen</a:t>
            </a:r>
            <a:r>
              <a:rPr lang="uk-UA" dirty="0" smtClean="0"/>
              <a:t>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1791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20" y="294640"/>
            <a:ext cx="64262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atin typeface="Monotype Corsiva" panose="03010101010201010101" pitchFamily="66" charset="0"/>
              </a:rPr>
              <a:t>Ви зможете</a:t>
            </a:r>
            <a:endParaRPr lang="uk-UA" b="1" dirty="0">
              <a:latin typeface="Monotype Corsiva" panose="03010101010201010101" pitchFamily="66" charset="0"/>
            </a:endParaRPr>
          </a:p>
        </p:txBody>
      </p:sp>
      <p:pic>
        <p:nvPicPr>
          <p:cNvPr id="5124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8" y="1863725"/>
            <a:ext cx="3500437" cy="3652838"/>
          </a:xfrm>
        </p:spPr>
      </p:pic>
      <p:sp>
        <p:nvSpPr>
          <p:cNvPr id="4" name="Округлений прямокутник 3"/>
          <p:cNvSpPr/>
          <p:nvPr/>
        </p:nvSpPr>
        <p:spPr>
          <a:xfrm>
            <a:off x="4591048" y="254000"/>
            <a:ext cx="7242175" cy="11874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>
                <a:latin typeface="Monotype Corsiva" panose="03010101010201010101" pitchFamily="66" charset="0"/>
              </a:rPr>
              <a:t>-</a:t>
            </a:r>
            <a:r>
              <a:rPr lang="ru-RU" sz="2400" dirty="0" err="1" smtClean="0">
                <a:latin typeface="Monotype Corsiva" panose="03010101010201010101" pitchFamily="66" charset="0"/>
              </a:rPr>
              <a:t>Пояснювати</a:t>
            </a: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latin typeface="Monotype Corsiva" panose="03010101010201010101" pitchFamily="66" charset="0"/>
              </a:rPr>
              <a:t>поняття</a:t>
            </a:r>
            <a:r>
              <a:rPr lang="ru-RU" sz="2400" dirty="0" smtClean="0">
                <a:latin typeface="Monotype Corsiva" panose="03010101010201010101" pitchFamily="66" charset="0"/>
              </a:rPr>
              <a:t> «</a:t>
            </a:r>
            <a:r>
              <a:rPr lang="ru-RU" sz="2400" dirty="0" err="1" smtClean="0">
                <a:latin typeface="Monotype Corsiva" panose="03010101010201010101" pitchFamily="66" charset="0"/>
              </a:rPr>
              <a:t>кислотний</a:t>
            </a:r>
            <a:r>
              <a:rPr lang="ru-RU" sz="2400" dirty="0" smtClean="0">
                <a:latin typeface="Monotype Corsiva" panose="03010101010201010101" pitchFamily="66" charset="0"/>
              </a:rPr>
              <a:t> оксид» , </a:t>
            </a:r>
            <a:r>
              <a:rPr lang="ru-RU" sz="2400" dirty="0" err="1" smtClean="0">
                <a:latin typeface="Monotype Corsiva" panose="03010101010201010101" pitchFamily="66" charset="0"/>
              </a:rPr>
              <a:t>визначати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latin typeface="Monotype Corsiva" panose="03010101010201010101" pitchFamily="66" charset="0"/>
              </a:rPr>
              <a:t>кислотні</a:t>
            </a: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latin typeface="Monotype Corsiva" panose="03010101010201010101" pitchFamily="66" charset="0"/>
              </a:rPr>
              <a:t>оксиди</a:t>
            </a:r>
            <a:r>
              <a:rPr lang="ru-RU" sz="2400" dirty="0" smtClean="0">
                <a:latin typeface="Monotype Corsiva" panose="03010101010201010101" pitchFamily="66" charset="0"/>
              </a:rPr>
              <a:t> за </a:t>
            </a:r>
            <a:r>
              <a:rPr lang="ru-RU" sz="2400" dirty="0" err="1" smtClean="0">
                <a:latin typeface="Monotype Corsiva" panose="03010101010201010101" pitchFamily="66" charset="0"/>
              </a:rPr>
              <a:t>хімічними</a:t>
            </a:r>
            <a:r>
              <a:rPr lang="ru-RU" sz="2400" dirty="0" smtClean="0">
                <a:latin typeface="Monotype Corsiva" panose="03010101010201010101" pitchFamily="66" charset="0"/>
              </a:rPr>
              <a:t>  формулами;</a:t>
            </a:r>
            <a:endParaRPr lang="uk-UA" sz="2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4591048" y="2031999"/>
            <a:ext cx="7242175" cy="11287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- </a:t>
            </a:r>
            <a:r>
              <a:rPr lang="uk-UA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З</a:t>
            </a:r>
            <a:r>
              <a:rPr lang="uk-UA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можете встановлювати зв’язок між кислотними оксидами та відповідними кислотами;</a:t>
            </a:r>
            <a:endParaRPr lang="uk-UA" sz="2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4591048" y="3751262"/>
            <a:ext cx="7242175" cy="104616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-  Складати рівняння  реакції взаємодії  кислотних оксидів з водою;</a:t>
            </a:r>
            <a:endParaRPr lang="uk-UA" sz="2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4591048" y="5357812"/>
            <a:ext cx="7242175" cy="11649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- Класифікувати кислоти. </a:t>
            </a:r>
            <a:endParaRPr lang="uk-UA" sz="2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255" y="640080"/>
            <a:ext cx="6146800" cy="6146800"/>
          </a:xfrm>
          <a:prstGeom prst="rect">
            <a:avLst/>
          </a:prstGeom>
        </p:spPr>
      </p:pic>
      <p:sp>
        <p:nvSpPr>
          <p:cNvPr id="4" name="Овальна виноска 3"/>
          <p:cNvSpPr/>
          <p:nvPr/>
        </p:nvSpPr>
        <p:spPr>
          <a:xfrm>
            <a:off x="-203200" y="233680"/>
            <a:ext cx="5156200" cy="2611120"/>
          </a:xfrm>
          <a:prstGeom prst="wedgeEllipseCallout">
            <a:avLst>
              <a:gd name="adj1" fmla="val 66593"/>
              <a:gd name="adj2" fmla="val 1017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О,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нарешті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ми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знову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похімічимо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, а то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обчислюємо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й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 </a:t>
            </a:r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обчислюємо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ніби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ми на уроках математики...</a:t>
            </a:r>
            <a:endParaRPr lang="uk-UA" sz="2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Овальна виноска 4"/>
          <p:cNvSpPr/>
          <p:nvPr/>
        </p:nvSpPr>
        <p:spPr>
          <a:xfrm>
            <a:off x="-110490" y="3886200"/>
            <a:ext cx="4089400" cy="2814320"/>
          </a:xfrm>
          <a:prstGeom prst="wedgeEllipseCallout">
            <a:avLst>
              <a:gd name="adj1" fmla="val 97107"/>
              <a:gd name="adj2" fmla="val -357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Годі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міркувати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, ми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визначимо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 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експериментальо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!</a:t>
            </a:r>
            <a:endParaRPr lang="uk-UA" sz="2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вальна виноска 2"/>
          <p:cNvSpPr/>
          <p:nvPr/>
        </p:nvSpPr>
        <p:spPr>
          <a:xfrm>
            <a:off x="9008745" y="370840"/>
            <a:ext cx="3500120" cy="2814320"/>
          </a:xfrm>
          <a:prstGeom prst="wedgeEllipseCallout">
            <a:avLst>
              <a:gd name="adj1" fmla="val -84595"/>
              <a:gd name="adj2" fmla="val 9198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Тема уроку </a:t>
            </a:r>
            <a:r>
              <a:rPr lang="ru-RU" sz="24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анонсує</a:t>
            </a:r>
            <a:r>
              <a:rPr lang="ru-RU" sz="2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взаємодію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оксидів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із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 водою. </a:t>
            </a:r>
            <a:r>
              <a:rPr lang="ru-RU" sz="2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Невже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знову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кисень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 буде </a:t>
            </a:r>
            <a:r>
              <a:rPr lang="ru-RU" sz="2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виділятися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?</a:t>
            </a:r>
            <a:endParaRPr lang="uk-UA" sz="24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Актуалізація опорних знань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wordwall.net/uk/resource/103200340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wordwall.net/resource/75376985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149" y="2090593"/>
            <a:ext cx="2200582" cy="2067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149" y="4422774"/>
            <a:ext cx="225774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1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30795" y="2051368"/>
            <a:ext cx="3971925" cy="3014662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924560" y="1270000"/>
            <a:ext cx="6024880" cy="200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Наповнимо дві колби чистим киснем. В одній колбі спалимо невелику </a:t>
            </a:r>
            <a:r>
              <a:rPr lang="uk-UA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кількість кальцію</a:t>
            </a:r>
            <a:r>
              <a:rPr lang="uk-UA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, а в другій — невелику кількість фосфору.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круглений прямокутник 5"/>
              <p:cNvSpPr/>
              <p:nvPr/>
            </p:nvSpPr>
            <p:spPr>
              <a:xfrm>
                <a:off x="1026160" y="4592320"/>
                <a:ext cx="5923280" cy="162560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 smtClean="0">
                    <a:solidFill>
                      <a:srgbClr val="0070C0"/>
                    </a:solidFill>
                  </a:rPr>
                  <a:t>Са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О</m:t>
                        </m:r>
                      </m:e>
                      <m:sub>
                        <m:r>
                          <a:rPr lang="uk-UA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800" dirty="0" smtClean="0">
                    <a:solidFill>
                      <a:srgbClr val="0070C0"/>
                    </a:solidFill>
                  </a:rPr>
                  <a:t>     СаО</a:t>
                </a:r>
              </a:p>
              <a:p>
                <a:pPr algn="ctr"/>
                <a:r>
                  <a:rPr lang="uk-UA" sz="2800" dirty="0" smtClean="0">
                    <a:solidFill>
                      <a:srgbClr val="0070C0"/>
                    </a:solidFill>
                  </a:rPr>
                  <a:t>Р </a:t>
                </a:r>
                <a:r>
                  <a:rPr lang="uk-UA" sz="2800" dirty="0">
                    <a:solidFill>
                      <a:srgbClr val="0070C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О</m:t>
                        </m:r>
                      </m:e>
                      <m:sub>
                        <m:r>
                          <a:rPr lang="uk-UA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800" dirty="0" smtClean="0">
                    <a:solidFill>
                      <a:srgbClr val="0070C0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Р</m:t>
                        </m:r>
                      </m:e>
                      <m:sub>
                        <m:r>
                          <a:rPr lang="uk-UA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k-UA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О</m:t>
                        </m:r>
                      </m:e>
                      <m:sub>
                        <m:r>
                          <a:rPr lang="uk-UA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uk-UA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Округлений прямокут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60" y="4592320"/>
                <a:ext cx="5923280" cy="1625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ілка вправо 6"/>
          <p:cNvSpPr/>
          <p:nvPr/>
        </p:nvSpPr>
        <p:spPr>
          <a:xfrm>
            <a:off x="4084320" y="5222240"/>
            <a:ext cx="2743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право 7"/>
          <p:cNvSpPr/>
          <p:nvPr/>
        </p:nvSpPr>
        <p:spPr>
          <a:xfrm>
            <a:off x="3873500" y="5598160"/>
            <a:ext cx="4216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501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08" y="1655329"/>
            <a:ext cx="3490732" cy="2948482"/>
          </a:xfrm>
          <a:prstGeom prst="rect">
            <a:avLst/>
          </a:prstGeom>
        </p:spPr>
      </p:pic>
      <p:sp>
        <p:nvSpPr>
          <p:cNvPr id="3" name="Округлений прямокутник 2"/>
          <p:cNvSpPr/>
          <p:nvPr/>
        </p:nvSpPr>
        <p:spPr>
          <a:xfrm>
            <a:off x="5222240" y="1229360"/>
            <a:ext cx="5902960" cy="1483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До </a:t>
            </a:r>
            <a:r>
              <a:rPr lang="ru-RU" sz="28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обох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 колб </a:t>
            </a:r>
            <a:r>
              <a:rPr lang="ru-RU" sz="28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доллємо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 воду </a:t>
            </a:r>
            <a:r>
              <a:rPr lang="ru-RU" sz="28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об’ємом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 по 50–100 мл і </a:t>
            </a:r>
            <a:r>
              <a:rPr lang="ru-RU" sz="28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додамо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 по </a:t>
            </a:r>
            <a:r>
              <a:rPr lang="ru-RU" sz="28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декілька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крапель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розчину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фіолетового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лакмусу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. </a:t>
            </a:r>
            <a:endParaRPr lang="uk-UA" sz="2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5222240" y="3653851"/>
            <a:ext cx="5902960" cy="18999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Сформулюйте гіпотезу, яка пояснює різне </a:t>
            </a:r>
            <a:r>
              <a:rPr lang="uk-UA" sz="2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забарвлення </a:t>
            </a:r>
            <a:r>
              <a:rPr lang="uk-UA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лакмусу у двох колбах із дослідження. (</a:t>
            </a:r>
            <a:r>
              <a:rPr lang="uk-UA" sz="2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Зверніть </a:t>
            </a:r>
            <a:r>
              <a:rPr lang="uk-UA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увагу на ознаки, за якими можна по-різному </a:t>
            </a:r>
            <a:r>
              <a:rPr lang="uk-UA" sz="2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класифікувати </a:t>
            </a:r>
            <a:r>
              <a:rPr lang="uk-UA" sz="2400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реактанти</a:t>
            </a:r>
            <a:r>
              <a:rPr lang="uk-UA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 та продукти згоряння.)</a:t>
            </a:r>
          </a:p>
        </p:txBody>
      </p:sp>
    </p:spTree>
    <p:extLst>
      <p:ext uri="{BB962C8B-B14F-4D97-AF65-F5344CB8AC3E}">
        <p14:creationId xmlns:p14="http://schemas.microsoft.com/office/powerpoint/2010/main" val="2094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772160" y="863600"/>
            <a:ext cx="8696960" cy="15341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Зпоміж</a:t>
            </a:r>
            <a:r>
              <a:rPr lang="uk-UA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 оксидів можна виділити дві великі групи: </a:t>
            </a:r>
            <a:r>
              <a:rPr lang="uk-UA" sz="28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кислотні </a:t>
            </a:r>
          </a:p>
          <a:p>
            <a:pPr algn="ctr"/>
            <a:r>
              <a:rPr lang="uk-UA" sz="28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оксиди</a:t>
            </a:r>
            <a:r>
              <a:rPr lang="uk-UA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 й </a:t>
            </a:r>
            <a:r>
              <a:rPr lang="uk-UA" sz="2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основні </a:t>
            </a:r>
            <a:r>
              <a:rPr lang="uk-UA" sz="2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оксиди</a:t>
            </a:r>
            <a:r>
              <a:rPr lang="uk-UA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. Багато з них реагують із водою, а </a:t>
            </a:r>
            <a:r>
              <a:rPr lang="uk-UA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продуктами </a:t>
            </a:r>
            <a:r>
              <a:rPr lang="uk-UA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реакцій є, відповідно, кислоти й основи. </a:t>
            </a: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3058160" y="3027680"/>
            <a:ext cx="8341360" cy="1148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Кислотні</a:t>
            </a:r>
            <a:r>
              <a:rPr lang="ru-RU" sz="28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оксиди</a:t>
            </a:r>
            <a:r>
              <a:rPr lang="ru-RU" sz="28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—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оксиди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продукти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сполучення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яких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із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водою є кислотами.</a:t>
            </a:r>
            <a:endParaRPr lang="uk-UA" sz="2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883920" y="4805680"/>
            <a:ext cx="8585200" cy="16052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Кислотними </a:t>
            </a:r>
            <a:r>
              <a:rPr lang="uk-UA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є оксиди </a:t>
            </a:r>
            <a:r>
              <a:rPr lang="uk-UA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неметалічних хімічних елементів </a:t>
            </a:r>
            <a:r>
              <a:rPr lang="uk-UA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(за </a:t>
            </a:r>
            <a:r>
              <a:rPr lang="uk-UA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винятком </a:t>
            </a:r>
            <a:r>
              <a:rPr lang="uk-UA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несолетворних оксидів, </a:t>
            </a:r>
            <a:r>
              <a:rPr lang="uk-UA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якот</a:t>
            </a:r>
            <a:r>
              <a:rPr lang="uk-UA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O</a:t>
            </a:r>
            <a:r>
              <a:rPr lang="en-US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, NO, </a:t>
            </a:r>
            <a:r>
              <a:rPr lang="en-US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SiO</a:t>
            </a:r>
            <a:r>
              <a:rPr lang="en-US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, CO), </a:t>
            </a:r>
            <a:r>
              <a:rPr lang="uk-UA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а також </a:t>
            </a:r>
            <a:r>
              <a:rPr lang="uk-UA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оксиди</a:t>
            </a:r>
            <a:r>
              <a:rPr lang="uk-UA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, утворені </a:t>
            </a:r>
            <a:r>
              <a:rPr lang="uk-UA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металічними елементами</a:t>
            </a:r>
            <a:r>
              <a:rPr lang="uk-UA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, у яких формальний </a:t>
            </a:r>
            <a:r>
              <a:rPr lang="uk-UA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заряд </a:t>
            </a:r>
            <a:r>
              <a:rPr lang="uk-UA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хімічного елемента в складі оксиду зазвичай </a:t>
            </a:r>
            <a:r>
              <a:rPr lang="uk-UA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+4 </a:t>
            </a:r>
            <a:r>
              <a:rPr lang="uk-UA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і вище.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2605762"/>
            <a:ext cx="1595120" cy="19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3688080" y="444500"/>
            <a:ext cx="8016240" cy="1361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Усі кислотні оксиди, за винятком силіцій(</a:t>
            </a:r>
            <a:r>
              <a:rPr lang="en-US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IV) </a:t>
            </a:r>
            <a:r>
              <a:rPr lang="uk-UA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оксиду </a:t>
            </a:r>
            <a:r>
              <a:rPr lang="en-US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Si</a:t>
            </a:r>
            <a:r>
              <a:rPr lang="uk-UA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</a:t>
            </a:r>
            <a:r>
              <a:rPr lang="uk-UA" sz="2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2</a:t>
            </a:r>
            <a:r>
              <a:rPr lang="uk-UA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, реагують </a:t>
            </a:r>
            <a:r>
              <a:rPr lang="uk-UA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із водою з утворенням кислот: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круглений прямокутник 2"/>
              <p:cNvSpPr/>
              <p:nvPr/>
            </p:nvSpPr>
            <p:spPr>
              <a:xfrm>
                <a:off x="822960" y="2275840"/>
                <a:ext cx="7630160" cy="99568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Кислотний оксид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Н</m:t>
                        </m:r>
                      </m:e>
                      <m:sub>
                        <m:r>
                          <a:rPr lang="uk-UA" sz="32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anose="03010101010201010101" pitchFamily="66" charset="0"/>
                  </a:rPr>
                  <a:t>О          Кислота </a:t>
                </a:r>
                <a:endParaRPr lang="uk-UA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>
          <p:sp>
            <p:nvSpPr>
              <p:cNvPr id="3" name="Округлений 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275840"/>
                <a:ext cx="7630160" cy="995680"/>
              </a:xfrm>
              <a:prstGeom prst="roundRect">
                <a:avLst/>
              </a:prstGeom>
              <a:blipFill>
                <a:blip r:embed="rId2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ілка вправо 3"/>
          <p:cNvSpPr/>
          <p:nvPr/>
        </p:nvSpPr>
        <p:spPr>
          <a:xfrm>
            <a:off x="5659120" y="2697480"/>
            <a:ext cx="4572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круглений прямокутник 4"/>
              <p:cNvSpPr/>
              <p:nvPr/>
            </p:nvSpPr>
            <p:spPr>
              <a:xfrm>
                <a:off x="3688080" y="3942080"/>
                <a:ext cx="8016240" cy="239776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</a:rPr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800" b="1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2HN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=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𝑴𝒏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𝑴𝒏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2HMn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uk-UA" sz="2800" dirty="0"/>
              </a:p>
            </p:txBody>
          </p:sp>
        </mc:Choice>
        <mc:Fallback>
          <p:sp>
            <p:nvSpPr>
              <p:cNvPr id="5" name="Округлений 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080" y="3942080"/>
                <a:ext cx="8016240" cy="239776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45" y="4316412"/>
            <a:ext cx="3105150" cy="19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390</Words>
  <Application>Microsoft Office PowerPoint</Application>
  <PresentationFormat>Широкий екран</PresentationFormat>
  <Paragraphs>67</Paragraphs>
  <Slides>17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Monotype Corsiva</vt:lpstr>
      <vt:lpstr>Тема Office</vt:lpstr>
      <vt:lpstr>Взаємодія оксидів із водою, поняття про кислоти</vt:lpstr>
      <vt:lpstr>Презентація PowerPoint</vt:lpstr>
      <vt:lpstr>Ви зможете</vt:lpstr>
      <vt:lpstr>Презентація PowerPoint</vt:lpstr>
      <vt:lpstr>Актуалізація опорних знань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Назви та формули кислот</vt:lpstr>
      <vt:lpstr>Працюємо у групах</vt:lpstr>
      <vt:lpstr>Презентація роботи груп</vt:lpstr>
      <vt:lpstr>Презентація PowerPoint</vt:lpstr>
      <vt:lpstr>Домашнє завдання</vt:lpstr>
      <vt:lpstr>Презентація PowerPoint</vt:lpstr>
      <vt:lpstr>Джерела інформації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Повітря</dc:title>
  <dc:creator>Admin</dc:creator>
  <cp:lastModifiedBy>Admin</cp:lastModifiedBy>
  <cp:revision>80</cp:revision>
  <dcterms:created xsi:type="dcterms:W3CDTF">2025-10-12T19:03:30Z</dcterms:created>
  <dcterms:modified xsi:type="dcterms:W3CDTF">2025-11-29T16:36:22Z</dcterms:modified>
</cp:coreProperties>
</file>