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460" r:id="rId2"/>
    <p:sldId id="468" r:id="rId3"/>
    <p:sldId id="469" r:id="rId4"/>
    <p:sldId id="470" r:id="rId5"/>
    <p:sldId id="471" r:id="rId6"/>
    <p:sldId id="472" r:id="rId7"/>
    <p:sldId id="386" r:id="rId8"/>
    <p:sldId id="473" r:id="rId9"/>
    <p:sldId id="453" r:id="rId10"/>
    <p:sldId id="474" r:id="rId11"/>
    <p:sldId id="475" r:id="rId12"/>
    <p:sldId id="452" r:id="rId13"/>
    <p:sldId id="279" r:id="rId14"/>
    <p:sldId id="476" r:id="rId15"/>
  </p:sldIdLst>
  <p:sldSz cx="9144000" cy="5143500" type="screen16x9"/>
  <p:notesSz cx="6858000" cy="9144000"/>
  <p:embeddedFontLst>
    <p:embeddedFont>
      <p:font typeface="Alegreya" panose="020B060402020202020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BFD"/>
    <a:srgbClr val="000000"/>
    <a:srgbClr val="CCFFFF"/>
    <a:srgbClr val="FFFF99"/>
    <a:srgbClr val="FFE5E5"/>
    <a:srgbClr val="FFCCFF"/>
    <a:srgbClr val="626C00"/>
    <a:srgbClr val="339933"/>
    <a:srgbClr val="FFFFFF"/>
    <a:srgbClr val="FC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47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77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77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rive.google.com/file/d/1IioeDD0tvmil1gQdqEjh4wuf3d0cniqn/view?usp=drive_lin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hyperlink" Target="https://wordwall.net/uk/resource/5196216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ordwall.net/uk/resource/61827697" TargetMode="External"/><Relationship Id="rId5" Type="http://schemas.openxmlformats.org/officeDocument/2006/relationships/hyperlink" Target="https://drive.google.com/file/d/12lJa9SInY-cQhexDVGsH34sK2sczsC4V/view?usp=drive_link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gxhnQCcZ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a78TqVfstg0" TargetMode="External"/><Relationship Id="rId4" Type="http://schemas.openxmlformats.org/officeDocument/2006/relationships/hyperlink" Target="https://www.youtube.com/watch?v=UU9KHGtgI8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rive.google.com/file/d/1WRDxuD9vDqSgdT996w1MzHkVDN2RV9GX/view?usp=drive_lin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600" b="1" cap="all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травна система. Процеси метаболізму.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87" y="4299526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1044428" y="4495899"/>
            <a:ext cx="3740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Навіщо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ссавцям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губи?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573898" y="2080236"/>
            <a:ext cx="7986778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2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5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Процеси механічної та біохімічної обробки їжі в ротовій порожнині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515" y="3335482"/>
            <a:ext cx="3309832" cy="174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ject 3"/>
          <p:cNvSpPr/>
          <p:nvPr/>
        </p:nvSpPr>
        <p:spPr>
          <a:xfrm>
            <a:off x="0" y="400811"/>
            <a:ext cx="1662683" cy="1552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11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277923" y="15396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760936" y="517651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60936" y="517650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Лабораторне дослідження</a:t>
            </a:r>
            <a:endParaRPr lang="uk-UA" sz="2400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4" y="434522"/>
            <a:ext cx="1304451" cy="12339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9614" y="979285"/>
            <a:ext cx="7495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Тема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ЗОВНІШНЯ БУДОВА ЗУБІВ </a:t>
            </a:r>
            <a:r>
              <a:rPr lang="ru-RU" dirty="0">
                <a:latin typeface="Comic Sans MS" panose="030F0702030302020204" pitchFamily="66" charset="0"/>
              </a:rPr>
              <a:t>(за муляжами, моделями)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Мета: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дослідити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зовнішню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будову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зубів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Обладнання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муляжі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моделі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зубів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3712" y="1789316"/>
            <a:ext cx="1213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Хід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роботи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85" y="2052289"/>
            <a:ext cx="8624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1</a:t>
            </a:r>
            <a:r>
              <a:rPr lang="ru-RU" dirty="0"/>
              <a:t>. </a:t>
            </a:r>
            <a:r>
              <a:rPr lang="ru-RU" dirty="0" err="1"/>
              <a:t>Дослідіть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 на муляжах і моделях.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936" y="2431433"/>
            <a:ext cx="5866723" cy="26509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11551" y="1159736"/>
            <a:ext cx="752129" cy="307777"/>
          </a:xfrm>
          <a:prstGeom prst="rect">
            <a:avLst/>
          </a:prstGeom>
          <a:solidFill>
            <a:srgbClr val="FFE5E5"/>
          </a:solidFill>
        </p:spPr>
        <p:txBody>
          <a:bodyPr wrap="none">
            <a:spAutoFit/>
          </a:bodyPr>
          <a:lstStyle/>
          <a:p>
            <a:r>
              <a:rPr lang="uk-UA" b="1" dirty="0">
                <a:hlinkClick r:id="rId4"/>
              </a:rPr>
              <a:t>ВІДЕО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377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277923" y="15396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760936" y="486478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60936" y="517650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Лабораторне дослідження</a:t>
            </a:r>
            <a:endParaRPr lang="uk-UA" sz="2400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4" y="434522"/>
            <a:ext cx="1304451" cy="12339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77922" y="963260"/>
            <a:ext cx="77102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2</a:t>
            </a:r>
            <a:r>
              <a:rPr lang="ru-RU" dirty="0"/>
              <a:t>. </a:t>
            </a:r>
            <a:r>
              <a:rPr lang="ru-RU" dirty="0" err="1"/>
              <a:t>Дослідіть</a:t>
            </a:r>
            <a:r>
              <a:rPr lang="ru-RU" dirty="0"/>
              <a:t> </a:t>
            </a:r>
            <a:r>
              <a:rPr lang="ru-RU" dirty="0" err="1"/>
              <a:t>зовнішню</a:t>
            </a:r>
            <a:r>
              <a:rPr lang="ru-RU" dirty="0"/>
              <a:t> </a:t>
            </a:r>
            <a:r>
              <a:rPr lang="ru-RU" dirty="0" err="1"/>
              <a:t>будову</a:t>
            </a:r>
            <a:r>
              <a:rPr lang="ru-RU" dirty="0"/>
              <a:t> зуба. </a:t>
            </a:r>
            <a:r>
              <a:rPr lang="ru-RU" dirty="0" err="1"/>
              <a:t>Знайдіть</a:t>
            </a:r>
            <a:r>
              <a:rPr lang="ru-RU" dirty="0"/>
              <a:t> коронку, </a:t>
            </a:r>
            <a:r>
              <a:rPr lang="ru-RU" dirty="0" err="1"/>
              <a:t>шийку</a:t>
            </a:r>
            <a:r>
              <a:rPr lang="ru-RU" dirty="0"/>
              <a:t>, </a:t>
            </a:r>
            <a:r>
              <a:rPr lang="ru-RU" dirty="0" err="1"/>
              <a:t>корінь</a:t>
            </a:r>
            <a:r>
              <a:rPr lang="ru-RU" dirty="0"/>
              <a:t> зуба.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покрив</a:t>
            </a:r>
            <a:r>
              <a:rPr lang="ru-RU" dirty="0"/>
              <a:t> коронки зуба – </a:t>
            </a:r>
            <a:r>
              <a:rPr lang="ru-RU" dirty="0" err="1"/>
              <a:t>емаль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3</a:t>
            </a:r>
            <a:r>
              <a:rPr lang="ru-RU" dirty="0"/>
              <a:t>. </a:t>
            </a:r>
            <a:r>
              <a:rPr lang="ru-RU" dirty="0" err="1"/>
              <a:t>Розгляньте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«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зуба». </a:t>
            </a:r>
            <a:r>
              <a:rPr lang="ru-RU" dirty="0" err="1"/>
              <a:t>Напишіть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зуба.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60936" y="1981280"/>
            <a:ext cx="366114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5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00;p16"/>
          <p:cNvCxnSpPr/>
          <p:nvPr/>
        </p:nvCxnSpPr>
        <p:spPr>
          <a:xfrm rot="10800000" flipH="1">
            <a:off x="1896018" y="59821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28" y="867640"/>
            <a:ext cx="5188146" cy="506012"/>
          </a:xfrm>
          <a:prstGeom prst="rect">
            <a:avLst/>
          </a:prstGeom>
        </p:spPr>
      </p:pic>
      <p:pic>
        <p:nvPicPr>
          <p:cNvPr id="8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28" y="725005"/>
            <a:ext cx="637500" cy="6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8;p16"/>
          <p:cNvSpPr txBox="1"/>
          <p:nvPr/>
        </p:nvSpPr>
        <p:spPr>
          <a:xfrm>
            <a:off x="1413005" y="49576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409" y="1669286"/>
            <a:ext cx="4041774" cy="116955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</a:rPr>
              <a:t>ПРОБЛЕМНЕ ЗАПИТАННЯ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Твердість зубної емалі наближається до кварцу. Чому ж в людини можуть виникати ушкодження зубів та </a:t>
            </a:r>
            <a:r>
              <a:rPr lang="uk-UA" dirty="0" err="1">
                <a:latin typeface="Comic Sans MS" panose="030F0702030302020204" pitchFamily="66" charset="0"/>
              </a:rPr>
              <a:t>мікротріщини</a:t>
            </a:r>
            <a:r>
              <a:rPr lang="uk-UA" dirty="0">
                <a:latin typeface="Comic Sans MS" panose="030F0702030302020204" pitchFamily="66" charset="0"/>
              </a:rPr>
              <a:t>, що сприяють розвиткові карієсу?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453" y="3206917"/>
            <a:ext cx="4041774" cy="138499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</a:rPr>
              <a:t>ВСТАВТЕ ПРОПУЩЕНІ СЛОВА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Язик – м’язовий орган з _____ м’язової тканини, який бере участь у ________ їжі та ковтанні. Слизова оболонка язика утворена багатошаровим епітелієм, що містить _____ рецептори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2391" y="1685704"/>
            <a:ext cx="4374573" cy="2893100"/>
          </a:xfrm>
          <a:prstGeom prst="rect">
            <a:avLst/>
          </a:prstGeom>
          <a:solidFill>
            <a:srgbClr val="F2DB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</a:rPr>
              <a:t>ТЕСТ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Назвіть орган травної системи, у якому починають розщеплюватися вуглеводи: а)шлунок, б) ротова порожнина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Укажіть речовину, якою вкрита коронка зуба: а) емаль, б) дентин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Укажіть фермент, який виробляють слинні залози: а) амілаза, б) пепсин, в) ліпаза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Укажіть речовину, яка забезпечує знезараження в ротовій порожнині: а)</a:t>
            </a:r>
            <a:r>
              <a:rPr lang="uk-UA" dirty="0" err="1">
                <a:latin typeface="Comic Sans MS" panose="030F0702030302020204" pitchFamily="66" charset="0"/>
              </a:rPr>
              <a:t>мальтаза</a:t>
            </a:r>
            <a:r>
              <a:rPr lang="uk-UA" dirty="0">
                <a:latin typeface="Comic Sans MS" panose="030F0702030302020204" pitchFamily="66" charset="0"/>
              </a:rPr>
              <a:t>, б) лізоцим, в) амілаза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Укажіть середовище слини: а) </a:t>
            </a:r>
            <a:r>
              <a:rPr lang="uk-UA" dirty="0" err="1">
                <a:latin typeface="Comic Sans MS" panose="030F0702030302020204" pitchFamily="66" charset="0"/>
              </a:rPr>
              <a:t>слабколужне</a:t>
            </a:r>
            <a:r>
              <a:rPr lang="uk-UA" dirty="0">
                <a:latin typeface="Comic Sans MS" panose="030F0702030302020204" pitchFamily="66" charset="0"/>
              </a:rPr>
              <a:t>, б) кисле, в) нейтральне, г) лужне</a:t>
            </a:r>
          </a:p>
        </p:txBody>
      </p:sp>
    </p:spTree>
    <p:extLst>
      <p:ext uri="{BB962C8B-B14F-4D97-AF65-F5344CB8AC3E}">
        <p14:creationId xmlns:p14="http://schemas.microsoft.com/office/powerpoint/2010/main" val="360347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23282" y="556683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88261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sp>
        <p:nvSpPr>
          <p:cNvPr id="9" name="Google Shape;232;p27"/>
          <p:cNvSpPr txBox="1"/>
          <p:nvPr/>
        </p:nvSpPr>
        <p:spPr>
          <a:xfrm>
            <a:off x="282243" y="1482230"/>
            <a:ext cx="6766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82231" y="1643294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25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Google Shape;230;p27"/>
          <p:cNvSpPr txBox="1"/>
          <p:nvPr/>
        </p:nvSpPr>
        <p:spPr>
          <a:xfrm>
            <a:off x="884171" y="3036106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ЗАПАМ’ЯТАЙТЕ КРАЩЕ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132" y="2829368"/>
            <a:ext cx="3824932" cy="2273928"/>
          </a:xfrm>
          <a:prstGeom prst="rect">
            <a:avLst/>
          </a:prstGeom>
        </p:spPr>
      </p:pic>
      <p:sp>
        <p:nvSpPr>
          <p:cNvPr id="14" name="Google Shape;98;p16"/>
          <p:cNvSpPr txBox="1"/>
          <p:nvPr/>
        </p:nvSpPr>
        <p:spPr>
          <a:xfrm>
            <a:off x="1356034" y="0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318" y="3743171"/>
            <a:ext cx="2807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dirty="0">
                <a:hlinkClick r:id="rId5"/>
              </a:rPr>
              <a:t>Т</a:t>
            </a:r>
            <a:r>
              <a:rPr lang="uk-UA" dirty="0" err="1">
                <a:hlinkClick r:id="rId5"/>
              </a:rPr>
              <a:t>равлення</a:t>
            </a:r>
            <a:r>
              <a:rPr lang="uk-UA" dirty="0">
                <a:hlinkClick r:id="rId5"/>
              </a:rPr>
              <a:t> в ротовій порожнині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318" y="4234909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https://wordwall.net/uk/resource/61827697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00318" y="4556861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https://wordwall.net/uk/resource/51962161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0" y="3620753"/>
            <a:ext cx="553518" cy="5535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734" y="4250697"/>
            <a:ext cx="593850" cy="5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0;p27"/>
          <p:cNvSpPr txBox="1"/>
          <p:nvPr/>
        </p:nvSpPr>
        <p:spPr>
          <a:xfrm>
            <a:off x="920406" y="83769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34934" y="1552276"/>
            <a:ext cx="74744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Руда Біологія Ольга Халепа. Зуби людини (ІНФАСОТКА), 2022. </a:t>
            </a:r>
            <a:r>
              <a:rPr lang="en-US" i="1" dirty="0"/>
              <a:t>YouTube</a:t>
            </a:r>
            <a:r>
              <a:rPr lang="en-US" dirty="0"/>
              <a:t>. URL: </a:t>
            </a:r>
            <a:r>
              <a:rPr lang="en-US" dirty="0">
                <a:hlinkClick r:id="rId3"/>
              </a:rPr>
              <a:t>https://www.youtube.com/watch?v=eKgxhnQCcZQ</a:t>
            </a:r>
            <a:endParaRPr lang="ru-UA" dirty="0"/>
          </a:p>
          <a:p>
            <a:endParaRPr lang="uk-UA" dirty="0"/>
          </a:p>
          <a:p>
            <a:r>
              <a:rPr lang="en-US" dirty="0" err="1"/>
              <a:t>Tetiana</a:t>
            </a:r>
            <a:r>
              <a:rPr lang="en-US" dirty="0"/>
              <a:t> </a:t>
            </a:r>
            <a:r>
              <a:rPr lang="en-US" dirty="0" err="1"/>
              <a:t>Chychkovska</a:t>
            </a:r>
            <a:r>
              <a:rPr lang="en-US" dirty="0"/>
              <a:t>. </a:t>
            </a:r>
            <a:r>
              <a:rPr lang="uk-UA" dirty="0"/>
              <a:t>Лабораторне дослідження. Зовнішня будова зубів, 2022. </a:t>
            </a:r>
            <a:r>
              <a:rPr lang="en-US" i="1" dirty="0"/>
              <a:t>YouTube</a:t>
            </a:r>
            <a:r>
              <a:rPr lang="en-US" dirty="0"/>
              <a:t>. URL: </a:t>
            </a:r>
            <a:r>
              <a:rPr lang="en-US" dirty="0">
                <a:hlinkClick r:id="rId4"/>
              </a:rPr>
              <a:t>https://www.youtube.com/watch?v=UU9KHGtgI8E</a:t>
            </a:r>
            <a:r>
              <a:rPr lang="en-US" dirty="0"/>
              <a:t> </a:t>
            </a:r>
            <a:endParaRPr lang="ru-UA" dirty="0"/>
          </a:p>
          <a:p>
            <a:endParaRPr lang="ru-UA" dirty="0"/>
          </a:p>
          <a:p>
            <a:r>
              <a:rPr lang="ru-RU" dirty="0" err="1"/>
              <a:t>BioLogos</a:t>
            </a:r>
            <a:r>
              <a:rPr lang="ru-RU" dirty="0"/>
              <a:t>. </a:t>
            </a:r>
            <a:r>
              <a:rPr lang="ru-RU" dirty="0" err="1"/>
              <a:t>Травлення</a:t>
            </a:r>
            <a:r>
              <a:rPr lang="ru-RU" dirty="0"/>
              <a:t> у </a:t>
            </a:r>
            <a:r>
              <a:rPr lang="ru-RU" dirty="0" err="1"/>
              <a:t>ротовій</a:t>
            </a:r>
            <a:r>
              <a:rPr lang="ru-RU" dirty="0"/>
              <a:t> </a:t>
            </a:r>
            <a:r>
              <a:rPr lang="ru-RU" dirty="0" err="1"/>
              <a:t>порожнині</a:t>
            </a:r>
            <a:r>
              <a:rPr lang="ru-RU" dirty="0"/>
              <a:t>, 2020. </a:t>
            </a:r>
            <a:r>
              <a:rPr lang="ru-RU" i="1" dirty="0" err="1"/>
              <a:t>YouTube</a:t>
            </a:r>
            <a:r>
              <a:rPr lang="ru-RU" dirty="0"/>
              <a:t>. URL: </a:t>
            </a:r>
            <a:r>
              <a:rPr lang="ru-RU" dirty="0">
                <a:hlinkClick r:id="rId5"/>
              </a:rPr>
              <a:t>https://www.youtube.com/watch?v=a78TqVfstg0</a:t>
            </a:r>
            <a:r>
              <a:rPr lang="ru-RU" dirty="0"/>
              <a:t> </a:t>
            </a:r>
            <a:endParaRPr lang="uk-UA" dirty="0"/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23282" y="556683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9" name="Google Shape;98;p16"/>
          <p:cNvSpPr txBox="1"/>
          <p:nvPr/>
        </p:nvSpPr>
        <p:spPr>
          <a:xfrm>
            <a:off x="1356034" y="0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5" y="696297"/>
            <a:ext cx="603031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8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246750" y="48549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729763" y="613268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29763" y="538517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Будова ротової порожнини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106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923" y="1183074"/>
            <a:ext cx="585384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Травний</a:t>
            </a:r>
            <a:r>
              <a:rPr lang="ru-RU" dirty="0">
                <a:latin typeface="Comic Sans MS" panose="030F0702030302020204" pitchFamily="66" charset="0"/>
              </a:rPr>
              <a:t> канал </a:t>
            </a:r>
            <a:r>
              <a:rPr lang="ru-RU" dirty="0" err="1">
                <a:latin typeface="Comic Sans MS" panose="030F0702030302020204" pitchFamily="66" charset="0"/>
              </a:rPr>
              <a:t>починається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ротовою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порожниною</a:t>
            </a:r>
            <a:r>
              <a:rPr lang="ru-RU" dirty="0">
                <a:latin typeface="Comic Sans MS" panose="030F0702030302020204" pitchFamily="66" charset="0"/>
              </a:rPr>
              <a:t>. У </a:t>
            </a:r>
            <a:r>
              <a:rPr lang="ru-RU" dirty="0" err="1">
                <a:latin typeface="Comic Sans MS" panose="030F0702030302020204" pitchFamily="66" charset="0"/>
              </a:rPr>
              <a:t>ній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допомогою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смакових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рецепторів</a:t>
            </a:r>
            <a:endParaRPr lang="ru-RU" dirty="0">
              <a:latin typeface="Comic Sans MS" panose="030F0702030302020204" pitchFamily="66" charset="0"/>
            </a:endParaRPr>
          </a:p>
          <a:p>
            <a:pPr algn="ctr"/>
            <a:r>
              <a:rPr lang="ru-RU" dirty="0" err="1">
                <a:latin typeface="Comic Sans MS" panose="030F0702030302020204" pitchFamily="66" charset="0"/>
              </a:rPr>
              <a:t>оцінюється</a:t>
            </a:r>
            <a:r>
              <a:rPr lang="ru-RU" dirty="0">
                <a:latin typeface="Comic Sans MS" panose="030F0702030302020204" pitchFamily="66" charset="0"/>
              </a:rPr>
              <a:t> смак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визначається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придатність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їстівна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неїстівна</a:t>
            </a:r>
            <a:r>
              <a:rPr lang="ru-RU" dirty="0">
                <a:latin typeface="Comic Sans MS" panose="030F0702030302020204" pitchFamily="66" charset="0"/>
              </a:rPr>
              <a:t>), </a:t>
            </a:r>
            <a:r>
              <a:rPr lang="ru-RU" dirty="0" err="1">
                <a:latin typeface="Comic Sans MS" panose="030F0702030302020204" pitchFamily="66" charset="0"/>
              </a:rPr>
              <a:t>починаються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процеси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механічного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пережовування</a:t>
            </a:r>
            <a:r>
              <a:rPr lang="ru-RU" dirty="0">
                <a:latin typeface="Comic Sans MS" panose="030F0702030302020204" pitchFamily="66" charset="0"/>
              </a:rPr>
              <a:t>) та </a:t>
            </a:r>
            <a:r>
              <a:rPr lang="ru-RU" dirty="0" err="1">
                <a:latin typeface="Comic Sans MS" panose="030F0702030302020204" pitchFamily="66" charset="0"/>
              </a:rPr>
              <a:t>хімічного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розщеплення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участі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травних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ферментів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слини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перетворення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Ротова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складається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двох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частин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переддня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власне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ротової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Переддень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ділянка</a:t>
            </a:r>
            <a:r>
              <a:rPr lang="ru-RU" dirty="0">
                <a:latin typeface="Comic Sans MS" panose="030F0702030302020204" pitchFamily="66" charset="0"/>
              </a:rPr>
              <a:t>, оточена </a:t>
            </a:r>
            <a:r>
              <a:rPr lang="ru-RU" dirty="0" err="1">
                <a:latin typeface="Comic Sans MS" panose="030F0702030302020204" pitchFamily="66" charset="0"/>
              </a:rPr>
              <a:t>зовні</a:t>
            </a:r>
            <a:r>
              <a:rPr lang="ru-RU" dirty="0">
                <a:latin typeface="Comic Sans MS" panose="030F0702030302020204" pitchFamily="66" charset="0"/>
              </a:rPr>
              <a:t> губами та </a:t>
            </a:r>
            <a:r>
              <a:rPr lang="ru-RU" dirty="0" err="1">
                <a:latin typeface="Comic Sans MS" panose="030F0702030302020204" pitchFamily="66" charset="0"/>
              </a:rPr>
              <a:t>щоками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власне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ротової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latin typeface="Comic Sans MS" panose="030F0702030302020204" pitchFamily="66" charset="0"/>
              </a:rPr>
              <a:t> вона </a:t>
            </a:r>
            <a:r>
              <a:rPr lang="ru-RU" dirty="0" err="1">
                <a:latin typeface="Comic Sans MS" panose="030F0702030302020204" pitchFamily="66" charset="0"/>
              </a:rPr>
              <a:t>відокремлена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яснами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</a:t>
            </a:r>
            <a:r>
              <a:rPr lang="ru-RU" dirty="0">
                <a:latin typeface="Comic Sans MS" panose="030F0702030302020204" pitchFamily="66" charset="0"/>
              </a:rPr>
              <a:t> зубами. </a:t>
            </a:r>
            <a:r>
              <a:rPr lang="ru-RU" dirty="0" err="1">
                <a:latin typeface="Comic Sans MS" panose="030F0702030302020204" pitchFamily="66" charset="0"/>
              </a:rPr>
              <a:t>Верхню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стінку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власне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ротової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утворює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піднебіння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вкрите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слизовою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оболонкою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Передня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частина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тверде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піднебіння</a:t>
            </a:r>
            <a:r>
              <a:rPr lang="ru-RU" dirty="0">
                <a:latin typeface="Comic Sans MS" panose="030F0702030302020204" pitchFamily="66" charset="0"/>
              </a:rPr>
              <a:t>, основою </a:t>
            </a:r>
            <a:r>
              <a:rPr lang="ru-RU" dirty="0" err="1">
                <a:latin typeface="Comic Sans MS" panose="030F0702030302020204" pitchFamily="66" charset="0"/>
              </a:rPr>
              <a:t>якого</a:t>
            </a:r>
            <a:r>
              <a:rPr lang="ru-RU" dirty="0">
                <a:latin typeface="Comic Sans MS" panose="030F0702030302020204" pitchFamily="66" charset="0"/>
              </a:rPr>
              <a:t> є </a:t>
            </a:r>
            <a:r>
              <a:rPr lang="ru-RU" dirty="0" err="1">
                <a:latin typeface="Comic Sans MS" panose="030F0702030302020204" pitchFamily="66" charset="0"/>
              </a:rPr>
              <a:t>кістки</a:t>
            </a:r>
            <a:r>
              <a:rPr lang="ru-RU" dirty="0">
                <a:latin typeface="Comic Sans MS" panose="030F0702030302020204" pitchFamily="66" charset="0"/>
              </a:rPr>
              <a:t>, а </a:t>
            </a:r>
            <a:r>
              <a:rPr lang="ru-RU" dirty="0" err="1">
                <a:latin typeface="Comic Sans MS" panose="030F0702030302020204" pitchFamily="66" charset="0"/>
              </a:rPr>
              <a:t>задня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м’яке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піднебіння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432" y="805291"/>
            <a:ext cx="2254827" cy="30673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38135" y="3860730"/>
            <a:ext cx="26292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Будова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ротової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зуби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язик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– ясна;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піднебіння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8936" y="43541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Знайдіть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малюнку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складові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частини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ротової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такі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як: губи,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щоки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переддень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тверде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піднебіння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м’яке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піднебіння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77" y="4500139"/>
            <a:ext cx="427337" cy="4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4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246750" y="48549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729763" y="613268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29763" y="613267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Будова ротової порожнини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106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181" y="1029798"/>
            <a:ext cx="4721086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Язик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рухливий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м’язовий</a:t>
            </a:r>
            <a:r>
              <a:rPr lang="ru-RU" dirty="0">
                <a:latin typeface="Comic Sans MS" panose="030F0702030302020204" pitchFamily="66" charset="0"/>
              </a:rPr>
              <a:t> орган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Основа </a:t>
            </a:r>
            <a:r>
              <a:rPr lang="ru-RU" dirty="0" err="1">
                <a:latin typeface="Comic Sans MS" panose="030F0702030302020204" pitchFamily="66" charset="0"/>
              </a:rPr>
              <a:t>язика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утворена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посмугованими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м’язами</a:t>
            </a:r>
            <a:r>
              <a:rPr lang="ru-RU" dirty="0">
                <a:latin typeface="Comic Sans MS" panose="030F0702030302020204" pitchFamily="66" charset="0"/>
              </a:rPr>
              <a:t>, а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поверхня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вкрита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слизовою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оболонкою</a:t>
            </a:r>
            <a:r>
              <a:rPr lang="ru-RU" dirty="0">
                <a:latin typeface="Comic Sans MS" panose="030F0702030302020204" pitchFamily="66" charset="0"/>
              </a:rPr>
              <a:t>, в </a:t>
            </a:r>
            <a:r>
              <a:rPr lang="ru-RU" dirty="0" err="1">
                <a:latin typeface="Comic Sans MS" panose="030F0702030302020204" pitchFamily="66" charset="0"/>
              </a:rPr>
              <a:t>якій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містяться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залози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смакові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рецептори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Завдяки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цим</a:t>
            </a:r>
            <a:r>
              <a:rPr lang="ru-RU" dirty="0">
                <a:latin typeface="Comic Sans MS" panose="030F0702030302020204" pitchFamily="66" charset="0"/>
              </a:rPr>
              <a:t> рецепторам ми </a:t>
            </a:r>
            <a:r>
              <a:rPr lang="ru-RU" dirty="0" err="1">
                <a:latin typeface="Comic Sans MS" panose="030F0702030302020204" pitchFamily="66" charset="0"/>
              </a:rPr>
              <a:t>розрізняємо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кисле</a:t>
            </a:r>
            <a:r>
              <a:rPr lang="ru-RU" dirty="0">
                <a:latin typeface="Comic Sans MS" panose="030F0702030302020204" pitchFamily="66" charset="0"/>
              </a:rPr>
              <a:t>, солодке, </a:t>
            </a:r>
            <a:r>
              <a:rPr lang="ru-RU" dirty="0" err="1">
                <a:latin typeface="Comic Sans MS" panose="030F0702030302020204" pitchFamily="66" charset="0"/>
              </a:rPr>
              <a:t>солоне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гірке</a:t>
            </a:r>
            <a:r>
              <a:rPr lang="ru-RU" dirty="0">
                <a:latin typeface="Comic Sans MS" panose="030F0702030302020204" pitchFamily="66" charset="0"/>
              </a:rPr>
              <a:t> і таким чином </a:t>
            </a:r>
            <a:r>
              <a:rPr lang="ru-RU" dirty="0" err="1">
                <a:latin typeface="Comic Sans MS" panose="030F0702030302020204" pitchFamily="66" charset="0"/>
              </a:rPr>
              <a:t>визначаємо</a:t>
            </a:r>
            <a:r>
              <a:rPr lang="ru-RU" dirty="0">
                <a:latin typeface="Comic Sans MS" panose="030F0702030302020204" pitchFamily="66" charset="0"/>
              </a:rPr>
              <a:t> смак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, а також </a:t>
            </a:r>
            <a:r>
              <a:rPr lang="ru-RU" dirty="0" err="1">
                <a:latin typeface="Comic Sans MS" panose="030F0702030302020204" pitchFamily="66" charset="0"/>
              </a:rPr>
              <a:t>якість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речовин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надійшли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ротової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Язик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бере</a:t>
            </a:r>
            <a:r>
              <a:rPr lang="ru-RU" dirty="0">
                <a:latin typeface="Comic Sans MS" panose="030F0702030302020204" pitchFamily="66" charset="0"/>
              </a:rPr>
              <a:t> участь у </a:t>
            </a:r>
            <a:r>
              <a:rPr lang="ru-RU" dirty="0" err="1">
                <a:latin typeface="Comic Sans MS" panose="030F0702030302020204" pitchFamily="66" charset="0"/>
              </a:rPr>
              <a:t>перемішуванні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ковтанні</a:t>
            </a:r>
            <a:r>
              <a:rPr lang="ru-RU" dirty="0">
                <a:latin typeface="Comic Sans MS" panose="030F0702030302020204" pitchFamily="66" charset="0"/>
              </a:rPr>
              <a:t>, а разом з губами та зубами – у </a:t>
            </a:r>
            <a:r>
              <a:rPr lang="ru-RU" dirty="0" err="1">
                <a:latin typeface="Comic Sans MS" panose="030F0702030302020204" pitchFamily="66" charset="0"/>
              </a:rPr>
              <a:t>формуванні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членороздільних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звуків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мови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1294787"/>
            <a:ext cx="3486150" cy="2152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23" y="4010891"/>
            <a:ext cx="593822" cy="578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9763" y="3889045"/>
            <a:ext cx="40479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Що таке язик? 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 якої тканини складається язик?</a:t>
            </a:r>
          </a:p>
          <a:p>
            <a:pPr marL="342900" indent="-342900">
              <a:buFont typeface="+mj-lt"/>
              <a:buAutoNum type="arabicPeriod"/>
            </a:pPr>
            <a:r>
              <a:rPr lang="uk-UA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Що розташовано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 поверхні язика?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Який смак визначають рецептори язика?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Які функції виконує язик?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8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64" y="2793100"/>
            <a:ext cx="1004021" cy="1004021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246750" y="48549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729763" y="613268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29763" y="63329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Будова ротової порожнини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107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923" y="1094929"/>
            <a:ext cx="4315986" cy="1995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У </a:t>
            </a:r>
            <a:r>
              <a:rPr lang="ru-RU" dirty="0" err="1">
                <a:latin typeface="Comic Sans MS" panose="030F0702030302020204" pitchFamily="66" charset="0"/>
              </a:rPr>
              <a:t>ротовій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порожнині</a:t>
            </a:r>
            <a:r>
              <a:rPr lang="ru-RU" dirty="0">
                <a:latin typeface="Comic Sans MS" panose="030F0702030302020204" pitchFamily="66" charset="0"/>
              </a:rPr>
              <a:t> є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зуби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слугують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захоплення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відкушування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пережовування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Їхні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корені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закріплені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зубних</a:t>
            </a:r>
            <a:r>
              <a:rPr lang="ru-RU" dirty="0">
                <a:latin typeface="Comic Sans MS" panose="030F0702030302020204" pitchFamily="66" charset="0"/>
              </a:rPr>
              <a:t> альвеолах (</a:t>
            </a:r>
            <a:r>
              <a:rPr lang="ru-RU" dirty="0" err="1">
                <a:latin typeface="Comic Sans MS" panose="030F0702030302020204" pitchFamily="66" charset="0"/>
              </a:rPr>
              <a:t>зубних</a:t>
            </a:r>
            <a:r>
              <a:rPr lang="ru-RU" dirty="0">
                <a:latin typeface="Comic Sans MS" panose="030F0702030302020204" pitchFamily="66" charset="0"/>
              </a:rPr>
              <a:t> лунках) – </a:t>
            </a:r>
            <a:r>
              <a:rPr lang="ru-RU" dirty="0" err="1">
                <a:latin typeface="Comic Sans MS" panose="030F0702030302020204" pitchFamily="66" charset="0"/>
              </a:rPr>
              <a:t>заглибинах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верхній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нижній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щелепах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Слизова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оболонка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вкриває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зубні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відростки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щелеп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утворює</a:t>
            </a:r>
            <a:r>
              <a:rPr lang="ru-RU" dirty="0">
                <a:latin typeface="Comic Sans MS" panose="030F0702030302020204" pitchFamily="66" charset="0"/>
              </a:rPr>
              <a:t> ясна.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85" y="959021"/>
            <a:ext cx="2771775" cy="3686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1823" y="3896590"/>
            <a:ext cx="46023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Працюючи з тестом підручника та малюнком «Будова зуба», поясніть будову та функції таких складових зуба: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коронка, шийка, корінь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емаль, дентин, пульпа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761" y="3328449"/>
            <a:ext cx="1390124" cy="461665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>
                <a:latin typeface="Comic Sans MS" panose="030F0702030302020204" pitchFamily="66" charset="0"/>
              </a:rPr>
              <a:t>РОБОТА З </a:t>
            </a:r>
          </a:p>
          <a:p>
            <a:pPr algn="ctr"/>
            <a:r>
              <a:rPr lang="uk-UA" sz="1200" b="1" dirty="0">
                <a:latin typeface="Comic Sans MS" panose="030F0702030302020204" pitchFamily="66" charset="0"/>
              </a:rPr>
              <a:t>ПІДРУЧНИКОМ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8066" y="4677684"/>
            <a:ext cx="1244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Будова зуба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3016" y="3403160"/>
            <a:ext cx="1725152" cy="307777"/>
          </a:xfrm>
          <a:prstGeom prst="rect">
            <a:avLst/>
          </a:prstGeom>
          <a:solidFill>
            <a:srgbClr val="FFE5E5"/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ВІДЕО ПРО ЗУБИ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4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22" y="922876"/>
            <a:ext cx="8635951" cy="2680578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246750" y="48549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729763" y="613268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29763" y="613267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Будова ротової порожнини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107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922" y="3325091"/>
            <a:ext cx="32624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один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корінь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мають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різці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ікла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;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два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корені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малі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кутні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зуби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tx1"/>
                </a:solidFill>
                <a:latin typeface="Comic Sans MS" panose="030F0702030302020204" pitchFamily="66" charset="0"/>
              </a:rPr>
              <a:t>три корені - </a:t>
            </a:r>
            <a:r>
              <a:rPr lang="uk-UA" b="1" dirty="0">
                <a:solidFill>
                  <a:schemeClr val="tx1"/>
                </a:solidFill>
                <a:latin typeface="Comic Sans MS" panose="030F0702030302020204" pitchFamily="66" charset="0"/>
              </a:rPr>
              <a:t>великі кутні зуби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59" y="4404198"/>
            <a:ext cx="593822" cy="578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7082" y="4225923"/>
            <a:ext cx="27762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Знайдіть на малюнках різні види зубів. Порахуйте їх.</a:t>
            </a:r>
          </a:p>
          <a:p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Чому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людини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більшості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ссавців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зуби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диференційовані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9787" y="3388854"/>
            <a:ext cx="4736086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Зуби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ростуть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двічі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спочатку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з’являється</a:t>
            </a:r>
            <a:r>
              <a:rPr lang="ru-RU" dirty="0">
                <a:latin typeface="Comic Sans MS" panose="030F0702030302020204" pitchFamily="66" charset="0"/>
              </a:rPr>
              <a:t> 20 </a:t>
            </a:r>
            <a:r>
              <a:rPr lang="ru-RU" u="sng" dirty="0" err="1">
                <a:latin typeface="Comic Sans MS" panose="030F0702030302020204" pitchFamily="66" charset="0"/>
              </a:rPr>
              <a:t>молочних</a:t>
            </a:r>
            <a:r>
              <a:rPr lang="ru-RU" dirty="0">
                <a:latin typeface="Comic Sans MS" panose="030F0702030302020204" pitchFamily="66" charset="0"/>
              </a:rPr>
              <a:t>, а </a:t>
            </a:r>
            <a:r>
              <a:rPr lang="ru-RU" dirty="0" err="1">
                <a:latin typeface="Comic Sans MS" panose="030F0702030302020204" pitchFamily="66" charset="0"/>
              </a:rPr>
              <a:t>потім</a:t>
            </a:r>
            <a:r>
              <a:rPr lang="ru-RU" dirty="0">
                <a:latin typeface="Comic Sans MS" panose="030F0702030302020204" pitchFamily="66" charset="0"/>
              </a:rPr>
              <a:t> – 28–32 </a:t>
            </a:r>
            <a:r>
              <a:rPr lang="ru-RU" u="sng" dirty="0" err="1">
                <a:latin typeface="Comic Sans MS" panose="030F0702030302020204" pitchFamily="66" charset="0"/>
              </a:rPr>
              <a:t>постійних</a:t>
            </a:r>
            <a:r>
              <a:rPr lang="ru-RU" u="sng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Тимчасові молочні зуби з’являються приблизно у 6 місяців, ріст їх завершується до початку третього року життя, а заміна на постійні зуби починається у віці 5-8 років і триває до 13-16 року життя. Останніми з’являються </a:t>
            </a:r>
            <a:r>
              <a:rPr lang="uk-UA" b="1" dirty="0">
                <a:latin typeface="Comic Sans MS" panose="030F0702030302020204" pitchFamily="66" charset="0"/>
              </a:rPr>
              <a:t>зуби мудрості </a:t>
            </a:r>
            <a:r>
              <a:rPr lang="uk-UA" dirty="0">
                <a:latin typeface="Comic Sans MS" panose="030F0702030302020204" pitchFamily="66" charset="0"/>
              </a:rPr>
              <a:t>(16-30 років)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4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246750" y="48549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729763" y="613268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600667" y="613267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Будова ротової порожнини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108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923" y="1074902"/>
            <a:ext cx="45720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Найпоширеніша</a:t>
            </a:r>
            <a:r>
              <a:rPr lang="ru-RU" dirty="0">
                <a:latin typeface="Comic Sans MS" panose="030F0702030302020204" pitchFamily="66" charset="0"/>
              </a:rPr>
              <a:t> хвороба </a:t>
            </a:r>
            <a:r>
              <a:rPr lang="ru-RU" dirty="0" err="1">
                <a:latin typeface="Comic Sans MS" panose="030F0702030302020204" pitchFamily="66" charset="0"/>
              </a:rPr>
              <a:t>зубів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карієс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>(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лат. </a:t>
            </a:r>
            <a:r>
              <a:rPr lang="ru-RU" dirty="0" err="1">
                <a:latin typeface="Comic Sans MS" panose="030F0702030302020204" pitchFamily="66" charset="0"/>
              </a:rPr>
              <a:t>карієс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гниття</a:t>
            </a:r>
            <a:r>
              <a:rPr lang="ru-RU" dirty="0">
                <a:latin typeface="Comic Sans MS" panose="030F0702030302020204" pitchFamily="66" charset="0"/>
              </a:rPr>
              <a:t>) – </a:t>
            </a:r>
            <a:r>
              <a:rPr lang="ru-RU" dirty="0" err="1">
                <a:latin typeface="Comic Sans MS" panose="030F0702030302020204" pitchFamily="66" charset="0"/>
              </a:rPr>
              <a:t>руйнування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твердих</a:t>
            </a:r>
            <a:r>
              <a:rPr lang="ru-RU" dirty="0">
                <a:latin typeface="Comic Sans MS" panose="030F0702030302020204" pitchFamily="66" charset="0"/>
              </a:rPr>
              <a:t> тканин зуба з </a:t>
            </a:r>
            <a:r>
              <a:rPr lang="ru-RU" dirty="0" err="1">
                <a:latin typeface="Comic Sans MS" panose="030F0702030302020204" pitchFamily="66" charset="0"/>
              </a:rPr>
              <a:t>утворенням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стінках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12" y="1008703"/>
            <a:ext cx="3832117" cy="22644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13664" y="3273136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Схема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карієсу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поверхневого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до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глибокого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612" y="1782393"/>
            <a:ext cx="47509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Профілактика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карієсу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полягає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неухильному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дотриманні</a:t>
            </a:r>
            <a:r>
              <a:rPr lang="ru-RU" dirty="0">
                <a:latin typeface="Comic Sans MS" panose="030F0702030302020204" pitchFamily="66" charset="0"/>
              </a:rPr>
              <a:t> таких </a:t>
            </a:r>
            <a:r>
              <a:rPr lang="ru-RU" dirty="0" err="1">
                <a:latin typeface="Comic Sans MS" panose="030F0702030302020204" pitchFamily="66" charset="0"/>
              </a:rPr>
              <a:t>гігієнічних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вимог</a:t>
            </a:r>
            <a:r>
              <a:rPr lang="ru-RU" dirty="0"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після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вживання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порожнину</a:t>
            </a:r>
            <a:r>
              <a:rPr lang="ru-RU" dirty="0">
                <a:latin typeface="Comic Sans MS" panose="030F0702030302020204" pitchFamily="66" charset="0"/>
              </a:rPr>
              <a:t> рота </a:t>
            </a:r>
            <a:r>
              <a:rPr lang="ru-RU" dirty="0" err="1">
                <a:latin typeface="Comic Sans MS" panose="030F0702030302020204" pitchFamily="66" charset="0"/>
              </a:rPr>
              <a:t>прополоскати</a:t>
            </a:r>
            <a:r>
              <a:rPr lang="ru-RU" dirty="0">
                <a:latin typeface="Comic Sans MS" panose="030F0702030302020204" pitchFamily="66" charset="0"/>
              </a:rPr>
              <a:t> теплою водою;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не </a:t>
            </a:r>
            <a:r>
              <a:rPr lang="ru-RU" dirty="0" err="1">
                <a:latin typeface="Comic Sans MS" panose="030F0702030302020204" pitchFamily="66" charset="0"/>
              </a:rPr>
              <a:t>вживати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гарячої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напоїв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відразу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після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занадто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холодної</a:t>
            </a:r>
            <a:r>
              <a:rPr lang="ru-RU" dirty="0">
                <a:latin typeface="Comic Sans MS" panose="030F0702030302020204" pitchFamily="66" charset="0"/>
              </a:rPr>
              <a:t>, і </a:t>
            </a:r>
            <a:r>
              <a:rPr lang="ru-RU" dirty="0" err="1">
                <a:latin typeface="Comic Sans MS" panose="030F0702030302020204" pitchFamily="66" charset="0"/>
              </a:rPr>
              <a:t>навпаки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не </a:t>
            </a:r>
            <a:r>
              <a:rPr lang="ru-RU" dirty="0" err="1">
                <a:latin typeface="Comic Sans MS" panose="030F0702030302020204" pitchFamily="66" charset="0"/>
              </a:rPr>
              <a:t>розкушувати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дуже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твердої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щодня</a:t>
            </a:r>
            <a:r>
              <a:rPr lang="ru-RU" dirty="0">
                <a:latin typeface="Comic Sans MS" panose="030F0702030302020204" pitchFamily="66" charset="0"/>
              </a:rPr>
              <a:t> перед сном і </a:t>
            </a:r>
            <a:r>
              <a:rPr lang="ru-RU" dirty="0" err="1">
                <a:latin typeface="Comic Sans MS" panose="030F0702030302020204" pitchFamily="66" charset="0"/>
              </a:rPr>
              <a:t>вранці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чистити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зуби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спеціальними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зубними</a:t>
            </a:r>
            <a:r>
              <a:rPr lang="ru-RU" dirty="0">
                <a:latin typeface="Comic Sans MS" panose="030F0702030302020204" pitchFamily="66" charset="0"/>
              </a:rPr>
              <a:t> пастами;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щороку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проходити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медичне</a:t>
            </a:r>
            <a:r>
              <a:rPr lang="ru-RU" dirty="0">
                <a:latin typeface="Comic Sans MS" panose="030F0702030302020204" pitchFamily="66" charset="0"/>
              </a:rPr>
              <a:t> об </a:t>
            </a:r>
            <a:r>
              <a:rPr lang="ru-RU" dirty="0" err="1">
                <a:latin typeface="Comic Sans MS" panose="030F0702030302020204" pitchFamily="66" charset="0"/>
              </a:rPr>
              <a:t>стеження</a:t>
            </a:r>
            <a:r>
              <a:rPr lang="ru-RU" dirty="0">
                <a:latin typeface="Comic Sans MS" panose="030F0702030302020204" pitchFamily="66" charset="0"/>
              </a:rPr>
              <a:t> в зубного </a:t>
            </a:r>
            <a:r>
              <a:rPr lang="ru-RU" dirty="0" err="1">
                <a:latin typeface="Comic Sans MS" panose="030F0702030302020204" pitchFamily="66" charset="0"/>
              </a:rPr>
              <a:t>лікаря</a:t>
            </a:r>
            <a:r>
              <a:rPr lang="ru-RU" dirty="0">
                <a:latin typeface="Comic Sans MS" panose="030F0702030302020204" pitchFamily="66" charset="0"/>
              </a:rPr>
              <a:t> – стоматолога (дантиста);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своєчасно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лікувати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хворі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зуби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013" y="4556832"/>
            <a:ext cx="1408298" cy="5121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21282" y="4330276"/>
            <a:ext cx="482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Яку функцію для здоров’я людини відіграє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Флуор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Що таке флюороз? Які ознаки флюорозу? Що таке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парадонтоз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00;p16"/>
          <p:cNvCxnSpPr/>
          <p:nvPr/>
        </p:nvCxnSpPr>
        <p:spPr>
          <a:xfrm rot="10800000" flipH="1">
            <a:off x="1729763" y="613268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109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Google Shape;99;p16"/>
          <p:cNvSpPr txBox="1"/>
          <p:nvPr/>
        </p:nvSpPr>
        <p:spPr>
          <a:xfrm>
            <a:off x="1729763" y="63329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Хімічна обробка їжі в ротовій порожнині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15" name="Google Shape;98;p16"/>
          <p:cNvSpPr txBox="1"/>
          <p:nvPr/>
        </p:nvSpPr>
        <p:spPr>
          <a:xfrm>
            <a:off x="1246750" y="48549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147" y="996637"/>
            <a:ext cx="2533650" cy="2790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8148" y="3787462"/>
            <a:ext cx="27423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Слинні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залози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привушна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під’язикова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підщелепна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дрібні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залози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щік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і губ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8708" y="996637"/>
            <a:ext cx="5513327" cy="2893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Процеси</a:t>
            </a:r>
            <a:r>
              <a:rPr lang="ru-RU" dirty="0">
                <a:latin typeface="Comic Sans MS" panose="030F0702030302020204" pitchFamily="66" charset="0"/>
              </a:rPr>
              <a:t> ферментативного </a:t>
            </a:r>
            <a:r>
              <a:rPr lang="ru-RU" dirty="0" err="1">
                <a:latin typeface="Comic Sans MS" panose="030F0702030302020204" pitchFamily="66" charset="0"/>
              </a:rPr>
              <a:t>перетравлювання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починаються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ротовій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порожнині</a:t>
            </a:r>
            <a:r>
              <a:rPr lang="ru-RU" dirty="0">
                <a:latin typeface="Comic Sans MS" panose="030F0702030302020204" pitchFamily="66" charset="0"/>
              </a:rPr>
              <a:t>. У </a:t>
            </a:r>
            <a:r>
              <a:rPr lang="ru-RU" dirty="0" err="1">
                <a:latin typeface="Comic Sans MS" panose="030F0702030302020204" pitchFamily="66" charset="0"/>
              </a:rPr>
              <a:t>цьому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процесі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бере</a:t>
            </a:r>
            <a:r>
              <a:rPr lang="ru-RU" dirty="0">
                <a:latin typeface="Comic Sans MS" panose="030F0702030302020204" pitchFamily="66" charset="0"/>
              </a:rPr>
              <a:t> участь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слина</a:t>
            </a:r>
            <a:r>
              <a:rPr lang="ru-RU" dirty="0">
                <a:latin typeface="Comic Sans MS" panose="030F0702030302020204" pitchFamily="66" charset="0"/>
              </a:rPr>
              <a:t>, яку </a:t>
            </a:r>
            <a:r>
              <a:rPr lang="ru-RU" dirty="0" err="1">
                <a:latin typeface="Comic Sans MS" panose="030F0702030302020204" pitchFamily="66" charset="0"/>
              </a:rPr>
              <a:t>виробляють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слинні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залози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ru-RU" dirty="0">
                <a:latin typeface="Comic Sans MS" panose="030F0702030302020204" pitchFamily="66" charset="0"/>
              </a:rPr>
              <a:t>У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 є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три пари </a:t>
            </a:r>
            <a:r>
              <a:rPr lang="ru-RU" dirty="0">
                <a:latin typeface="Comic Sans MS" panose="030F0702030302020204" pitchFamily="66" charset="0"/>
              </a:rPr>
              <a:t>великих </a:t>
            </a:r>
            <a:r>
              <a:rPr lang="ru-RU" dirty="0" err="1">
                <a:latin typeface="Comic Sans MS" panose="030F0702030302020204" pitchFamily="66" charset="0"/>
              </a:rPr>
              <a:t>слинних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залоз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привушні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підщелепні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під’язикові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Крім</a:t>
            </a:r>
            <a:r>
              <a:rPr lang="ru-RU" dirty="0">
                <a:latin typeface="Comic Sans MS" panose="030F0702030302020204" pitchFamily="66" charset="0"/>
              </a:rPr>
              <a:t> великих </a:t>
            </a:r>
            <a:r>
              <a:rPr lang="ru-RU" dirty="0" err="1">
                <a:latin typeface="Comic Sans MS" panose="030F0702030302020204" pitchFamily="66" charset="0"/>
              </a:rPr>
              <a:t>слинних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залоз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слизова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оболонка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ротової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містить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численні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дрібні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залози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всі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залози</a:t>
            </a:r>
            <a:r>
              <a:rPr lang="ru-RU" dirty="0">
                <a:latin typeface="Comic Sans MS" panose="030F0702030302020204" pitchFamily="66" charset="0"/>
              </a:rPr>
              <a:t> разом </a:t>
            </a:r>
            <a:r>
              <a:rPr lang="ru-RU" dirty="0" err="1">
                <a:latin typeface="Comic Sans MS" panose="030F0702030302020204" pitchFamily="66" charset="0"/>
              </a:rPr>
              <a:t>виділяють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ротову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порожнину</a:t>
            </a:r>
            <a:r>
              <a:rPr lang="ru-RU" dirty="0">
                <a:latin typeface="Comic Sans MS" panose="030F0702030302020204" pitchFamily="66" charset="0"/>
              </a:rPr>
              <a:t> 0,5–2 л </a:t>
            </a:r>
            <a:r>
              <a:rPr lang="ru-RU" dirty="0" err="1">
                <a:latin typeface="Comic Sans MS" panose="030F0702030302020204" pitchFamily="66" charset="0"/>
              </a:rPr>
              <a:t>слини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добу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err="1">
                <a:latin typeface="Comic Sans MS" panose="030F0702030302020204" pitchFamily="66" charset="0"/>
              </a:rPr>
              <a:t>слина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безбарвна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слизувато­клейка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слаболужна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рідина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Comic Sans MS" panose="030F0702030302020204" pitchFamily="66" charset="0"/>
              </a:rPr>
              <a:t>склад слини: 98,5 % – </a:t>
            </a:r>
            <a:r>
              <a:rPr lang="uk-UA" b="1" dirty="0">
                <a:latin typeface="Comic Sans MS" panose="030F0702030302020204" pitchFamily="66" charset="0"/>
              </a:rPr>
              <a:t>вода</a:t>
            </a:r>
            <a:r>
              <a:rPr lang="uk-UA" dirty="0">
                <a:latin typeface="Comic Sans MS" panose="030F0702030302020204" pitchFamily="66" charset="0"/>
              </a:rPr>
              <a:t>; </a:t>
            </a:r>
            <a:r>
              <a:rPr lang="uk-UA" b="1" dirty="0">
                <a:latin typeface="Comic Sans MS" panose="030F0702030302020204" pitchFamily="66" charset="0"/>
              </a:rPr>
              <a:t>ферменти</a:t>
            </a:r>
            <a:r>
              <a:rPr lang="uk-UA" dirty="0">
                <a:latin typeface="Comic Sans MS" panose="030F0702030302020204" pitchFamily="66" charset="0"/>
              </a:rPr>
              <a:t> – амілаза, </a:t>
            </a:r>
            <a:r>
              <a:rPr lang="uk-UA" dirty="0" err="1">
                <a:latin typeface="Comic Sans MS" panose="030F0702030302020204" pitchFamily="66" charset="0"/>
              </a:rPr>
              <a:t>мальтаза</a:t>
            </a:r>
            <a:r>
              <a:rPr lang="uk-UA" dirty="0">
                <a:latin typeface="Comic Sans MS" panose="030F0702030302020204" pitchFamily="66" charset="0"/>
              </a:rPr>
              <a:t> (розщеплення вуглеводів), лізоцим (знезараження їжі, сприяння в загоєнні ран); </a:t>
            </a:r>
            <a:r>
              <a:rPr lang="uk-UA" b="1" dirty="0">
                <a:latin typeface="Comic Sans MS" panose="030F0702030302020204" pitchFamily="66" charset="0"/>
              </a:rPr>
              <a:t>слиз</a:t>
            </a: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err="1">
                <a:latin typeface="Comic Sans MS" panose="030F0702030302020204" pitchFamily="66" charset="0"/>
              </a:rPr>
              <a:t>муцин</a:t>
            </a:r>
            <a:r>
              <a:rPr lang="uk-UA" dirty="0">
                <a:latin typeface="Comic Sans MS" panose="030F0702030302020204" pitchFamily="66" charset="0"/>
              </a:rPr>
              <a:t> (зволоження та обволікання їжі).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0688" y="4037636"/>
            <a:ext cx="3459294" cy="954107"/>
          </a:xfrm>
          <a:prstGeom prst="rect">
            <a:avLst/>
          </a:prstGeom>
          <a:solidFill>
            <a:srgbClr val="FFE5E5"/>
          </a:solidFill>
          <a:ln w="28575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На </a:t>
            </a:r>
            <a:r>
              <a:rPr lang="ru-RU" dirty="0" err="1">
                <a:latin typeface="Comic Sans MS" panose="030F0702030302020204" pitchFamily="66" charset="0"/>
              </a:rPr>
              <a:t>основі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лізоциму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створені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лікарські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препарати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використовують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разі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запалення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слизової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оболонки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ротової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latin typeface="Comic Sans MS" panose="030F0702030302020204" pitchFamily="66" charset="0"/>
              </a:rPr>
              <a:t>, горла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67" y="3882364"/>
            <a:ext cx="632325" cy="6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4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56" y="937716"/>
            <a:ext cx="2658383" cy="1753052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277923" y="15396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729763" y="600142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600667" y="600141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Регуляція виділення слини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109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9" y="937716"/>
            <a:ext cx="6546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Процеси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виділення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регулює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нервова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система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Слинні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залози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виділяють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слину</a:t>
            </a:r>
            <a:r>
              <a:rPr lang="ru-RU" dirty="0">
                <a:latin typeface="Comic Sans MS" panose="030F0702030302020204" pitchFamily="66" charset="0"/>
              </a:rPr>
              <a:t> рефлекторно,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час </a:t>
            </a:r>
            <a:r>
              <a:rPr lang="ru-RU" dirty="0" err="1">
                <a:latin typeface="Comic Sans MS" panose="030F0702030302020204" pitchFamily="66" charset="0"/>
              </a:rPr>
              <a:t>подразнення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рецепторів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розташованих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язику</a:t>
            </a:r>
            <a:r>
              <a:rPr lang="ru-RU" dirty="0">
                <a:latin typeface="Comic Sans MS" panose="030F0702030302020204" pitchFamily="66" charset="0"/>
              </a:rPr>
              <a:t> й у </a:t>
            </a:r>
            <a:r>
              <a:rPr lang="ru-RU" dirty="0" err="1">
                <a:latin typeface="Comic Sans MS" panose="030F0702030302020204" pitchFamily="66" charset="0"/>
              </a:rPr>
              <a:t>слизовій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оболонці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ротової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них </a:t>
            </a:r>
            <a:r>
              <a:rPr lang="ru-RU" dirty="0" err="1">
                <a:latin typeface="Comic Sans MS" panose="030F0702030302020204" pitchFamily="66" charset="0"/>
              </a:rPr>
              <a:t>збудження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передається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центр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слиновиділення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розташований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довгастому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мозку</a:t>
            </a:r>
            <a:r>
              <a:rPr lang="ru-RU" dirty="0">
                <a:latin typeface="Comic Sans MS" panose="030F0702030302020204" pitchFamily="66" charset="0"/>
              </a:rPr>
              <a:t>. З </a:t>
            </a:r>
            <a:r>
              <a:rPr lang="ru-RU" dirty="0" err="1">
                <a:latin typeface="Comic Sans MS" panose="030F0702030302020204" pitchFamily="66" charset="0"/>
              </a:rPr>
              <a:t>нього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сигнали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надходять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слинних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залоз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починають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продукувати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слину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Імпульси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симпатичних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нервів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послаблюють</a:t>
            </a:r>
            <a:r>
              <a:rPr lang="ru-RU" dirty="0">
                <a:latin typeface="Comic Sans MS" panose="030F0702030302020204" pitchFamily="66" charset="0"/>
              </a:rPr>
              <a:t>, а </a:t>
            </a:r>
            <a:r>
              <a:rPr lang="ru-RU" dirty="0" err="1">
                <a:latin typeface="Comic Sans MS" panose="030F0702030302020204" pitchFamily="66" charset="0"/>
              </a:rPr>
              <a:t>парасимпатичних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навпаки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посилюють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слиновиділення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ru-RU" dirty="0" err="1">
                <a:latin typeface="Comic Sans MS" panose="030F0702030302020204" pitchFamily="66" charset="0"/>
              </a:rPr>
              <a:t>Слиновиділення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триває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доти</a:t>
            </a:r>
            <a:r>
              <a:rPr lang="ru-RU" dirty="0">
                <a:latin typeface="Comic Sans MS" panose="030F0702030302020204" pitchFamily="66" charset="0"/>
              </a:rPr>
              <a:t>, доки </a:t>
            </a:r>
            <a:r>
              <a:rPr lang="ru-RU" dirty="0" err="1">
                <a:latin typeface="Comic Sans MS" panose="030F0702030302020204" pitchFamily="66" charset="0"/>
              </a:rPr>
              <a:t>їжа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перебуває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ротовій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порожнині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подразнює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рецептори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безумовний</a:t>
            </a:r>
            <a:r>
              <a:rPr lang="ru-RU" dirty="0">
                <a:latin typeface="Comic Sans MS" panose="030F0702030302020204" pitchFamily="66" charset="0"/>
              </a:rPr>
              <a:t> рефлекс). </a:t>
            </a:r>
            <a:r>
              <a:rPr lang="ru-RU" dirty="0" err="1">
                <a:latin typeface="Comic Sans MS" panose="030F0702030302020204" pitchFamily="66" charset="0"/>
              </a:rPr>
              <a:t>Слина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виділяється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тільки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час </a:t>
            </a:r>
            <a:r>
              <a:rPr lang="ru-RU" dirty="0" err="1">
                <a:latin typeface="Comic Sans MS" panose="030F0702030302020204" pitchFamily="66" charset="0"/>
              </a:rPr>
              <a:t>подразнення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їжею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відповідних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рецепторів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ротовій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порожнині</a:t>
            </a:r>
            <a:r>
              <a:rPr lang="ru-RU" dirty="0">
                <a:latin typeface="Comic Sans MS" panose="030F0702030302020204" pitchFamily="66" charset="0"/>
              </a:rPr>
              <a:t>, але й при </a:t>
            </a:r>
            <a:r>
              <a:rPr lang="ru-RU" dirty="0" err="1">
                <a:latin typeface="Comic Sans MS" panose="030F0702030302020204" pitchFamily="66" charset="0"/>
              </a:rPr>
              <a:t>її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вигляді</a:t>
            </a:r>
            <a:r>
              <a:rPr lang="ru-RU" dirty="0">
                <a:latin typeface="Comic Sans MS" panose="030F0702030302020204" pitchFamily="66" charset="0"/>
              </a:rPr>
              <a:t>, запаху </a:t>
            </a:r>
            <a:r>
              <a:rPr lang="ru-RU" dirty="0" err="1">
                <a:latin typeface="Comic Sans MS" panose="030F0702030302020204" pitchFamily="66" charset="0"/>
              </a:rPr>
              <a:t>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навіть</a:t>
            </a:r>
            <a:r>
              <a:rPr lang="ru-RU" dirty="0">
                <a:latin typeface="Comic Sans MS" panose="030F0702030302020204" pitchFamily="66" charset="0"/>
              </a:rPr>
              <a:t> при </a:t>
            </a:r>
            <a:r>
              <a:rPr lang="ru-RU" dirty="0" err="1">
                <a:latin typeface="Comic Sans MS" panose="030F0702030302020204" pitchFamily="66" charset="0"/>
              </a:rPr>
              <a:t>згадці</a:t>
            </a:r>
            <a:r>
              <a:rPr lang="ru-RU" dirty="0">
                <a:latin typeface="Comic Sans MS" panose="030F0702030302020204" pitchFamily="66" charset="0"/>
              </a:rPr>
              <a:t> про </a:t>
            </a:r>
            <a:r>
              <a:rPr lang="ru-RU" dirty="0" err="1">
                <a:latin typeface="Comic Sans MS" panose="030F0702030302020204" pitchFamily="66" charset="0"/>
              </a:rPr>
              <a:t>улюблену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страву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умовний</a:t>
            </a:r>
            <a:r>
              <a:rPr lang="ru-RU" dirty="0">
                <a:latin typeface="Comic Sans MS" panose="030F0702030302020204" pitchFamily="66" charset="0"/>
              </a:rPr>
              <a:t> рефлекс). </a:t>
            </a:r>
            <a:r>
              <a:rPr lang="ru-RU" dirty="0" err="1">
                <a:latin typeface="Comic Sans MS" panose="030F0702030302020204" pitchFamily="66" charset="0"/>
              </a:rPr>
              <a:t>Подразнення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рецепторів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ротової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порожнини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лише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стимулює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виділення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слини</a:t>
            </a:r>
            <a:r>
              <a:rPr lang="ru-RU" dirty="0">
                <a:latin typeface="Comic Sans MS" panose="030F0702030302020204" pitchFamily="66" charset="0"/>
              </a:rPr>
              <a:t>, а й </a:t>
            </a:r>
            <a:r>
              <a:rPr lang="ru-RU" dirty="0" err="1">
                <a:latin typeface="Comic Sans MS" panose="030F0702030302020204" pitchFamily="66" charset="0"/>
              </a:rPr>
              <a:t>запускає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секрецію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шлункового</a:t>
            </a:r>
            <a:r>
              <a:rPr lang="ru-RU" dirty="0">
                <a:latin typeface="Comic Sans MS" panose="030F0702030302020204" pitchFamily="66" charset="0"/>
              </a:rPr>
              <a:t> соку. </a:t>
            </a:r>
            <a:r>
              <a:rPr lang="ru-RU" dirty="0" err="1">
                <a:latin typeface="Comic Sans MS" panose="030F0702030302020204" pitchFamily="66" charset="0"/>
              </a:rPr>
              <a:t>Завдяки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цьому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шлунок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заздалегідь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готовий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прийняття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подальшого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перетравлювання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31" y="2726455"/>
            <a:ext cx="593822" cy="578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0177" y="3739453"/>
            <a:ext cx="225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 описом і малюнком охарактеризуйте схему рефлекторної дуги та схематично відтворіть її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3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41559" y="510038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17" y="510037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925496" y="561802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171" y="3140126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953311" y="3337124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7913" y="1032940"/>
            <a:ext cx="7496783" cy="22298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Ротова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порожнина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перший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відділ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травного каналу.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Власне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ротова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порожнина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оточена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зверху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піднебінням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щелепами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зубами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яснами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переддень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боків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щоками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спереду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– губами.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Зуби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розміщені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лунках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щелеп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(альвеолах).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Кожен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зуб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складається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 коронки,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шийки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кореня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Зуби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диференційовані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на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різці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ікла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кутні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Вони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забезпечують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механічне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оброблення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їжі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пережовування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подрібнення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Для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первинного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хімічного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оброб­лення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їжі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полегшення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процесу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проковтування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ротову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порожнину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виділяється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слина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виробляють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слинні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залози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(три пари великих –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привушні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підщелепні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під’язикові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дрібні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слинні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залози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9796" y="3771900"/>
            <a:ext cx="7490298" cy="11918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рекомендують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після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гарячої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їжі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напоїв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вживати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холодні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людина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проковтнути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їжу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без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слини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разі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тривалого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жування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звичайного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хліба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ротовій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порожнині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з’являється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солодкий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присмак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немовлята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вміють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жувати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Google Shape;98;p16"/>
          <p:cNvSpPr txBox="1"/>
          <p:nvPr/>
        </p:nvSpPr>
        <p:spPr>
          <a:xfrm>
            <a:off x="1277923" y="15396"/>
            <a:ext cx="716972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25.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Процеси механічної та біохімічної обробки їжі </a:t>
            </a:r>
          </a:p>
          <a:p>
            <a:pPr lvl="0" algn="ctr"/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в ротовій порожнині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4634333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1605</Words>
  <Application>Microsoft Office PowerPoint</Application>
  <PresentationFormat>Екран (16:9)</PresentationFormat>
  <Paragraphs>153</Paragraphs>
  <Slides>14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Comic Sans MS</vt:lpstr>
      <vt:lpstr>Alegreya</vt:lpstr>
      <vt:lpstr>Arial</vt:lpstr>
      <vt:lpstr>Wingdings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Ludmila Mialkivska</cp:lastModifiedBy>
  <cp:revision>415</cp:revision>
  <dcterms:modified xsi:type="dcterms:W3CDTF">2025-08-21T12:01:14Z</dcterms:modified>
</cp:coreProperties>
</file>