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460" r:id="rId2"/>
    <p:sldId id="476" r:id="rId3"/>
    <p:sldId id="477" r:id="rId4"/>
    <p:sldId id="483" r:id="rId5"/>
    <p:sldId id="478" r:id="rId6"/>
    <p:sldId id="479" r:id="rId7"/>
    <p:sldId id="480" r:id="rId8"/>
    <p:sldId id="481" r:id="rId9"/>
    <p:sldId id="482" r:id="rId10"/>
    <p:sldId id="453" r:id="rId11"/>
    <p:sldId id="452" r:id="rId12"/>
    <p:sldId id="279" r:id="rId13"/>
    <p:sldId id="484" r:id="rId1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Alegrey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5E5"/>
    <a:srgbClr val="F2DBFD"/>
    <a:srgbClr val="000000"/>
    <a:srgbClr val="CCFFFF"/>
    <a:srgbClr val="FFFF99"/>
    <a:srgbClr val="626C00"/>
    <a:srgbClr val="339933"/>
    <a:srgbClr val="FFFFFF"/>
    <a:srgbClr val="FC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47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77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05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ordwall.net/resource/63571031" TargetMode="External"/><Relationship Id="rId5" Type="http://schemas.openxmlformats.org/officeDocument/2006/relationships/hyperlink" Target="https://wordwall.net/resource/64475287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-lgTo-8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0dfA6uw0f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0s4OvSam_F_L41UPwsE-MvUJPo7IoPgD/view?usp=drive_li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06GA9xVBci5kCgbABlyikOB0OqZeoNDJ/view?usp=drive_li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травна система. Процеси метаболізму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35442" y="4280456"/>
            <a:ext cx="3740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ротовій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порожнині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їжа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UA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перетравлюється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повністю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до сполук,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можуть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всмоктуватися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у кров?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-491881" y="2280373"/>
            <a:ext cx="659511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2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6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Ковтання їжі. </a:t>
            </a:r>
          </a:p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Травлення у шлунку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270" y="2280373"/>
            <a:ext cx="4115605" cy="273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3"/>
          <p:cNvSpPr/>
          <p:nvPr/>
        </p:nvSpPr>
        <p:spPr>
          <a:xfrm>
            <a:off x="0" y="400811"/>
            <a:ext cx="1662683" cy="1552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1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75395" y="407640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7" y="510037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925496" y="561802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19" y="3015051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959796" y="3100088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9796" y="1069565"/>
            <a:ext cx="7496783" cy="18044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Пережована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потрапляє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корінь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язика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проштовхується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надходить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стравохід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звідти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Стінка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утворена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чотирма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оболонками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слизовою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підслизовою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м’язовою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серозною).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М’язова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стінка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трьох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шарів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кільцевого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косого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поздовжнього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). Форма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об’єм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змінюються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залежно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положення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наповнення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їжею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шлунку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накопичується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знезаражується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починається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перетравлення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білків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Частково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перетравлена 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переміщується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тонкої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кишки.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9796" y="3561788"/>
            <a:ext cx="7490298" cy="14019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форма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мішкоподібна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об’єм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змінюватись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Яке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значення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швидкості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травлення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те,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наскільки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добре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погано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пережована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людей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різна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кислотність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соку?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буде,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якщо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зникне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сфінктер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шлунком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дванадцятипалою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кишкою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4634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0;p16"/>
          <p:cNvCxnSpPr/>
          <p:nvPr/>
        </p:nvCxnSpPr>
        <p:spPr>
          <a:xfrm rot="10800000" flipH="1">
            <a:off x="1828800" y="402300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8" y="454482"/>
            <a:ext cx="5188146" cy="506012"/>
          </a:xfrm>
          <a:prstGeom prst="rect">
            <a:avLst/>
          </a:prstGeom>
        </p:spPr>
      </p:pic>
      <p:pic>
        <p:nvPicPr>
          <p:cNvPr id="8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8" y="512740"/>
            <a:ext cx="637500" cy="6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778" y="786989"/>
            <a:ext cx="7993977" cy="4257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ЛОВІТЬ ПОМИЛКУ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Comic Sans MS" panose="030F0702030302020204" pitchFamily="66" charset="0"/>
              </a:rPr>
              <a:t>Травна система людини починається з ротової порожнини. Саме в ній відбувається смакове оцінювання їжі, її подрібнення, зволоження слиною, перемішування та формування харчової маси для наступного просування її у шлунок. Під час пережовування їжі в ротову порожнину виділяється </a:t>
            </a:r>
            <a:r>
              <a:rPr lang="uk-UA" dirty="0" err="1">
                <a:latin typeface="Comic Sans MS" panose="030F0702030302020204" pitchFamily="66" charset="0"/>
              </a:rPr>
              <a:t>муцин</a:t>
            </a:r>
            <a:r>
              <a:rPr lang="uk-UA" dirty="0">
                <a:latin typeface="Comic Sans MS" panose="030F0702030302020204" pitchFamily="66" charset="0"/>
              </a:rPr>
              <a:t>, пепсин, слиз і мальтоза. Залози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 виділяють фермент пепсин, який розщеплює вуглеводи. В шлунку є </a:t>
            </a:r>
            <a:r>
              <a:rPr lang="uk-UA" dirty="0" err="1">
                <a:latin typeface="Comic Sans MS" panose="030F0702030302020204" pitchFamily="66" charset="0"/>
              </a:rPr>
              <a:t>хлоридна</a:t>
            </a:r>
            <a:r>
              <a:rPr lang="uk-UA" dirty="0">
                <a:latin typeface="Comic Sans MS" panose="030F0702030302020204" pitchFamily="66" charset="0"/>
              </a:rPr>
              <a:t> кислота, яка знешкоджує слиз. Фермент ліпаза, що діє у шлунку, розщеплює жири молока, подрібнюючи на частинки. Гормон </a:t>
            </a:r>
            <a:r>
              <a:rPr lang="uk-UA" dirty="0" err="1">
                <a:latin typeface="Comic Sans MS" panose="030F0702030302020204" pitchFamily="66" charset="0"/>
              </a:rPr>
              <a:t>гастрин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вкриває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стінки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захищає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перетравлювання</a:t>
            </a:r>
            <a:r>
              <a:rPr lang="ru-RU" dirty="0">
                <a:latin typeface="Comic Sans MS" panose="030F0702030302020204" pitchFamily="66" charset="0"/>
              </a:rPr>
              <a:t> пепсином. </a:t>
            </a:r>
            <a:r>
              <a:rPr lang="uk-UA" dirty="0">
                <a:latin typeface="Comic Sans MS" panose="030F0702030302020204" pitchFamily="66" charset="0"/>
              </a:rPr>
              <a:t>У шлунку </a:t>
            </a:r>
            <a:r>
              <a:rPr lang="uk-UA" dirty="0" err="1">
                <a:latin typeface="Comic Sans MS" panose="030F0702030302020204" pitchFamily="66" charset="0"/>
              </a:rPr>
              <a:t>слабкокисле</a:t>
            </a:r>
            <a:r>
              <a:rPr lang="uk-UA" dirty="0">
                <a:latin typeface="Comic Sans MS" panose="030F0702030302020204" pitchFamily="66" charset="0"/>
              </a:rPr>
              <a:t> середовище. Зі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 їжа потрапляє до тонкої кишки, яка починається дванадцятипалою кишкою. У шлунку рідина майже не затримується, а от вуглеводна їжа затримується в шлунку на 6–8 годин. </a:t>
            </a:r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шлунку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всмоктуються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кров </a:t>
            </a:r>
            <a:r>
              <a:rPr lang="ru-RU" dirty="0" err="1">
                <a:latin typeface="Comic Sans MS" panose="030F0702030302020204" pitchFamily="66" charset="0"/>
              </a:rPr>
              <a:t>тільки</a:t>
            </a:r>
            <a:r>
              <a:rPr lang="ru-RU" dirty="0">
                <a:latin typeface="Comic Sans MS" panose="030F0702030302020204" pitchFamily="66" charset="0"/>
              </a:rPr>
              <a:t> вода, </a:t>
            </a:r>
            <a:r>
              <a:rPr lang="ru-RU" dirty="0" err="1">
                <a:latin typeface="Comic Sans MS" panose="030F0702030302020204" pitchFamily="66" charset="0"/>
              </a:rPr>
              <a:t>мінеральні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солі</a:t>
            </a:r>
            <a:r>
              <a:rPr lang="ru-RU" dirty="0">
                <a:latin typeface="Comic Sans MS" panose="030F0702030302020204" pitchFamily="66" charset="0"/>
              </a:rPr>
              <a:t>, алкоголь, </a:t>
            </a:r>
            <a:r>
              <a:rPr lang="ru-RU" dirty="0" err="1">
                <a:latin typeface="Comic Sans MS" panose="030F0702030302020204" pitchFamily="66" charset="0"/>
              </a:rPr>
              <a:t>деякі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ліки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незначна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глюкози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7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88261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577523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26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30;p27"/>
          <p:cNvSpPr txBox="1"/>
          <p:nvPr/>
        </p:nvSpPr>
        <p:spPr>
          <a:xfrm>
            <a:off x="884171" y="3036106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ЗАПАМ’ЯТАЙТЕ КРАЩЕ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96" y="2648607"/>
            <a:ext cx="3817919" cy="2269759"/>
          </a:xfrm>
          <a:prstGeom prst="rect">
            <a:avLst/>
          </a:prstGeom>
        </p:spPr>
      </p:pic>
      <p:sp>
        <p:nvSpPr>
          <p:cNvPr id="15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171" y="3577463"/>
            <a:ext cx="3307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https://wordwall.net/resource/64475287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4171" y="3885240"/>
            <a:ext cx="3307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https://wordwall.net/resource/63571031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93" y="3577463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20240" y="1571979"/>
            <a:ext cx="62436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Оксана </a:t>
            </a:r>
            <a:r>
              <a:rPr lang="ru-RU" dirty="0" err="1">
                <a:latin typeface="+mj-lt"/>
              </a:rPr>
              <a:t>Красножон</a:t>
            </a:r>
            <a:r>
              <a:rPr lang="ru-RU" dirty="0">
                <a:latin typeface="+mj-lt"/>
              </a:rPr>
              <a:t>. Ротова порожнина. Глотка. </a:t>
            </a:r>
            <a:r>
              <a:rPr lang="ru-RU" dirty="0" err="1">
                <a:latin typeface="+mj-lt"/>
              </a:rPr>
              <a:t>Стравохід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Ковтання</a:t>
            </a:r>
            <a:r>
              <a:rPr lang="ru-RU" dirty="0">
                <a:latin typeface="+mj-lt"/>
              </a:rPr>
              <a:t>., 2021. </a:t>
            </a:r>
            <a:r>
              <a:rPr lang="ru-RU" i="1" dirty="0" err="1">
                <a:latin typeface="+mj-lt"/>
              </a:rPr>
              <a:t>YouTube</a:t>
            </a:r>
            <a:r>
              <a:rPr lang="ru-RU" dirty="0">
                <a:latin typeface="+mj-lt"/>
              </a:rPr>
              <a:t>. URL: </a:t>
            </a:r>
            <a:r>
              <a:rPr lang="ru-RU" dirty="0">
                <a:latin typeface="+mj-lt"/>
                <a:hlinkClick r:id="rId3"/>
              </a:rPr>
              <a:t>https://www.youtube.com/watch?v=wr-lgTo-8Ls</a:t>
            </a:r>
            <a:r>
              <a:rPr lang="ru-RU" dirty="0">
                <a:latin typeface="+mj-lt"/>
              </a:rPr>
              <a:t> </a:t>
            </a:r>
            <a:endParaRPr lang="ru-UA" dirty="0">
              <a:latin typeface="+mj-lt"/>
            </a:endParaRPr>
          </a:p>
          <a:p>
            <a:endParaRPr lang="ru-UA" dirty="0">
              <a:latin typeface="+mj-lt"/>
            </a:endParaRPr>
          </a:p>
          <a:p>
            <a:r>
              <a:rPr lang="ru-RU" dirty="0" err="1"/>
              <a:t>Вербич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| </a:t>
            </a:r>
            <a:r>
              <a:rPr lang="ru-RU" dirty="0" err="1"/>
              <a:t>Анатомія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Анатомія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, 2022. </a:t>
            </a:r>
            <a:r>
              <a:rPr lang="ru-RU" i="1" dirty="0" err="1"/>
              <a:t>YouTube</a:t>
            </a:r>
            <a:r>
              <a:rPr lang="ru-RU" dirty="0"/>
              <a:t>. URL: </a:t>
            </a:r>
            <a:r>
              <a:rPr lang="ru-RU" dirty="0">
                <a:hlinkClick r:id="rId4"/>
              </a:rPr>
              <a:t>https://www.youtube.com/watch?v=0dfA6uw0ftw</a:t>
            </a:r>
            <a:r>
              <a:rPr lang="ru-RU" dirty="0"/>
              <a:t> </a:t>
            </a:r>
            <a:endParaRPr lang="uk-UA" dirty="0">
              <a:latin typeface="+mj-lt"/>
            </a:endParaRPr>
          </a:p>
        </p:txBody>
      </p:sp>
      <p:cxnSp>
        <p:nvCxnSpPr>
          <p:cNvPr id="9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5" y="633235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02330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Ковтання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244" y="812009"/>
            <a:ext cx="855171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Ковтання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процеси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пережована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змочена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слиною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частково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розщеплена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їжа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харчова</a:t>
            </a:r>
            <a:r>
              <a:rPr lang="ru-RU" dirty="0">
                <a:latin typeface="Comic Sans MS" panose="030F0702030302020204" pitchFamily="66" charset="0"/>
              </a:rPr>
              <a:t> грудка) </a:t>
            </a:r>
            <a:r>
              <a:rPr lang="ru-RU" dirty="0" err="1">
                <a:latin typeface="Comic Sans MS" panose="030F0702030302020204" pitchFamily="66" charset="0"/>
              </a:rPr>
              <a:t>спочатку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допомогою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язика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проштовхується</a:t>
            </a:r>
            <a:r>
              <a:rPr lang="ru-RU" dirty="0">
                <a:latin typeface="Comic Sans MS" panose="030F0702030302020204" pitchFamily="66" charset="0"/>
              </a:rPr>
              <a:t> до глотки. </a:t>
            </a:r>
            <a:r>
              <a:rPr lang="ru-RU" dirty="0" err="1">
                <a:latin typeface="Comic Sans MS" panose="030F0702030302020204" pitchFamily="66" charset="0"/>
              </a:rPr>
              <a:t>Далі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скороченню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посмугованих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стінок</a:t>
            </a:r>
            <a:r>
              <a:rPr lang="ru-RU" dirty="0">
                <a:latin typeface="Comic Sans MS" panose="030F0702030302020204" pitchFamily="66" charset="0"/>
              </a:rPr>
              <a:t> глотки, </a:t>
            </a:r>
            <a:r>
              <a:rPr lang="ru-RU" dirty="0" err="1">
                <a:latin typeface="Comic Sans MS" panose="030F0702030302020204" pitchFamily="66" charset="0"/>
              </a:rPr>
              <a:t>харчова</a:t>
            </a:r>
            <a:r>
              <a:rPr lang="ru-RU" dirty="0">
                <a:latin typeface="Comic Sans MS" panose="030F0702030302020204" pitchFamily="66" charset="0"/>
              </a:rPr>
              <a:t> грудка </a:t>
            </a:r>
            <a:r>
              <a:rPr lang="ru-RU" dirty="0" err="1">
                <a:latin typeface="Comic Sans MS" panose="030F0702030302020204" pitchFamily="66" charset="0"/>
              </a:rPr>
              <a:t>потрапляє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стравоходу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Акт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ковтання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бути як </a:t>
            </a:r>
            <a:r>
              <a:rPr lang="ru-RU" dirty="0" err="1">
                <a:latin typeface="Comic Sans MS" panose="030F0702030302020204" pitchFamily="66" charset="0"/>
              </a:rPr>
              <a:t>безумовнорефлекторним</a:t>
            </a:r>
            <a:r>
              <a:rPr lang="ru-RU" dirty="0">
                <a:latin typeface="Comic Sans MS" panose="030F0702030302020204" pitchFamily="66" charset="0"/>
              </a:rPr>
              <a:t>, так і </a:t>
            </a:r>
            <a:r>
              <a:rPr lang="ru-RU" dirty="0" err="1">
                <a:latin typeface="Comic Sans MS" panose="030F0702030302020204" pitchFamily="66" charset="0"/>
              </a:rPr>
              <a:t>відбуватись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свідомо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контролем великих </a:t>
            </a:r>
            <a:r>
              <a:rPr lang="ru-RU" dirty="0" err="1">
                <a:latin typeface="Comic Sans MS" panose="030F0702030302020204" pitchFamily="66" charset="0"/>
              </a:rPr>
              <a:t>півкуль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ковтання</a:t>
            </a:r>
            <a:r>
              <a:rPr lang="ru-RU" dirty="0">
                <a:latin typeface="Comic Sans MS" panose="030F0702030302020204" pitchFamily="66" charset="0"/>
              </a:rPr>
              <a:t> рефлекторно </a:t>
            </a:r>
            <a:r>
              <a:rPr lang="ru-RU" dirty="0" err="1">
                <a:latin typeface="Comic Sans MS" panose="030F0702030302020204" pitchFamily="66" charset="0"/>
              </a:rPr>
              <a:t>затримується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дихання</a:t>
            </a:r>
            <a:r>
              <a:rPr lang="ru-RU" dirty="0">
                <a:latin typeface="Comic Sans MS" panose="030F0702030302020204" pitchFamily="66" charset="0"/>
              </a:rPr>
              <a:t>, а надгортанник (хрящ,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входить до складу </a:t>
            </a:r>
            <a:r>
              <a:rPr lang="ru-RU" dirty="0" err="1">
                <a:latin typeface="Comic Sans MS" panose="030F0702030302020204" pitchFamily="66" charset="0"/>
              </a:rPr>
              <a:t>гортані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перекриває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доступ до </a:t>
            </a:r>
            <a:r>
              <a:rPr lang="ru-RU" dirty="0" err="1">
                <a:latin typeface="Comic Sans MS" panose="030F0702030302020204" pitchFamily="66" charset="0"/>
              </a:rPr>
              <a:t>дихальних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шляхів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479" y="2461174"/>
            <a:ext cx="4068816" cy="2418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7103" y="2888821"/>
            <a:ext cx="2531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Ротова порожнина. Глотка. </a:t>
            </a:r>
            <a:r>
              <a:rPr lang="ru-RU" dirty="0" err="1">
                <a:hlinkClick r:id="rId3"/>
              </a:rPr>
              <a:t>Стравохід</a:t>
            </a:r>
            <a:r>
              <a:rPr lang="ru-RU" dirty="0">
                <a:hlinkClick r:id="rId3"/>
              </a:rPr>
              <a:t>. </a:t>
            </a:r>
            <a:r>
              <a:rPr lang="ru-RU" dirty="0" err="1">
                <a:hlinkClick r:id="rId3"/>
              </a:rPr>
              <a:t>Ковтання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4" y="2809502"/>
            <a:ext cx="681859" cy="6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процеси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75395" y="402330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402329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Ковтання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554" y="787019"/>
            <a:ext cx="8634846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Глотка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порожнистий</a:t>
            </a:r>
            <a:r>
              <a:rPr lang="ru-RU" dirty="0">
                <a:latin typeface="Comic Sans MS" panose="030F0702030302020204" pitchFamily="66" charset="0"/>
              </a:rPr>
              <a:t> орган </a:t>
            </a:r>
            <a:r>
              <a:rPr lang="ru-RU" dirty="0" err="1">
                <a:latin typeface="Comic Sans MS" panose="030F0702030302020204" pitchFamily="66" charset="0"/>
              </a:rPr>
              <a:t>лійкоподібної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форми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завдовжки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близько</a:t>
            </a:r>
            <a:r>
              <a:rPr lang="ru-RU" dirty="0">
                <a:latin typeface="Comic Sans MS" panose="030F0702030302020204" pitchFamily="66" charset="0"/>
              </a:rPr>
              <a:t> 12 см. У </a:t>
            </a:r>
            <a:r>
              <a:rPr lang="ru-RU" dirty="0" err="1">
                <a:latin typeface="Comic Sans MS" panose="030F0702030302020204" pitchFamily="66" charset="0"/>
              </a:rPr>
              <a:t>ділянці</a:t>
            </a:r>
            <a:r>
              <a:rPr lang="ru-RU" dirty="0">
                <a:latin typeface="Comic Sans MS" panose="030F0702030302020204" pitchFamily="66" charset="0"/>
              </a:rPr>
              <a:t> глотки </a:t>
            </a:r>
            <a:r>
              <a:rPr lang="ru-RU" dirty="0" err="1">
                <a:latin typeface="Comic Sans MS" panose="030F0702030302020204" pitchFamily="66" charset="0"/>
              </a:rPr>
              <a:t>перехрещуються</a:t>
            </a:r>
            <a:r>
              <a:rPr lang="ru-RU" dirty="0">
                <a:latin typeface="Comic Sans MS" panose="030F0702030302020204" pitchFamily="66" charset="0"/>
              </a:rPr>
              <a:t> шляхи </a:t>
            </a:r>
            <a:r>
              <a:rPr lang="ru-RU" dirty="0" err="1">
                <a:latin typeface="Comic Sans MS" panose="030F0702030302020204" pitchFamily="66" charset="0"/>
              </a:rPr>
              <a:t>проходження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дихальні</a:t>
            </a:r>
            <a:r>
              <a:rPr lang="ru-RU" dirty="0">
                <a:latin typeface="Comic Sans MS" panose="030F0702030302020204" pitchFamily="66" charset="0"/>
              </a:rPr>
              <a:t> шляхи.</a:t>
            </a:r>
          </a:p>
          <a:p>
            <a:pPr algn="ctr"/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 глотки, яка </a:t>
            </a:r>
            <a:r>
              <a:rPr lang="ru-RU" dirty="0" err="1">
                <a:latin typeface="Comic Sans MS" panose="030F0702030302020204" pitchFamily="66" charset="0"/>
              </a:rPr>
              <a:t>сполучається</a:t>
            </a:r>
            <a:r>
              <a:rPr lang="ru-RU" dirty="0">
                <a:latin typeface="Comic Sans MS" panose="030F0702030302020204" pitchFamily="66" charset="0"/>
              </a:rPr>
              <a:t> з носовою </a:t>
            </a:r>
            <a:r>
              <a:rPr lang="ru-RU" dirty="0" err="1">
                <a:latin typeface="Comic Sans MS" panose="030F0702030302020204" pitchFamily="66" charset="0"/>
              </a:rPr>
              <a:t>порожниною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назву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носоглотка</a:t>
            </a:r>
            <a:r>
              <a:rPr lang="ru-RU" dirty="0">
                <a:latin typeface="Comic Sans MS" panose="030F0702030302020204" pitchFamily="66" charset="0"/>
              </a:rPr>
              <a:t>, а та, яка </a:t>
            </a:r>
            <a:r>
              <a:rPr lang="ru-RU" dirty="0" err="1">
                <a:latin typeface="Comic Sans MS" panose="030F0702030302020204" pitchFamily="66" charset="0"/>
              </a:rPr>
              <a:t>сполучається</a:t>
            </a:r>
            <a:r>
              <a:rPr lang="ru-RU" dirty="0">
                <a:latin typeface="Comic Sans MS" panose="030F0702030302020204" pitchFamily="66" charset="0"/>
              </a:rPr>
              <a:t> з ротовою </a:t>
            </a:r>
            <a:r>
              <a:rPr lang="ru-RU" dirty="0" err="1">
                <a:latin typeface="Comic Sans MS" panose="030F0702030302020204" pitchFamily="66" charset="0"/>
              </a:rPr>
              <a:t>порожниною</a:t>
            </a:r>
            <a:r>
              <a:rPr lang="ru-RU" dirty="0">
                <a:latin typeface="Comic Sans MS" panose="030F0702030302020204" pitchFamily="66" charset="0"/>
              </a:rPr>
              <a:t>,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ротоглотка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нижній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своїй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частині</a:t>
            </a:r>
            <a:r>
              <a:rPr lang="ru-RU" dirty="0">
                <a:latin typeface="Comic Sans MS" panose="030F0702030302020204" pitchFamily="66" charset="0"/>
              </a:rPr>
              <a:t> глотка </a:t>
            </a:r>
            <a:r>
              <a:rPr lang="ru-RU" dirty="0" err="1">
                <a:latin typeface="Comic Sans MS" panose="030F0702030302020204" pitchFamily="66" charset="0"/>
              </a:rPr>
              <a:t>сполучається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стравоходом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гортанню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747" y="1991311"/>
            <a:ext cx="2244263" cy="30494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53220" y="4512239"/>
            <a:ext cx="2274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Глотка (1), гортань (2),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стравохід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484" y="2373338"/>
            <a:ext cx="3619761" cy="2031325"/>
          </a:xfrm>
          <a:prstGeom prst="rect">
            <a:avLst/>
          </a:prstGeom>
          <a:solidFill>
            <a:srgbClr val="FFE5E5"/>
          </a:solidFill>
          <a:ln w="28575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Якщо</a:t>
            </a:r>
            <a:r>
              <a:rPr lang="ru-RU" dirty="0">
                <a:latin typeface="Comic Sans MS" panose="030F0702030302020204" pitchFamily="66" charset="0"/>
              </a:rPr>
              <a:t> в момент </a:t>
            </a:r>
            <a:r>
              <a:rPr lang="ru-RU" dirty="0" err="1">
                <a:latin typeface="Comic Sans MS" panose="030F0702030302020204" pitchFamily="66" charset="0"/>
              </a:rPr>
              <a:t>ковтання</a:t>
            </a:r>
            <a:r>
              <a:rPr lang="ru-RU" dirty="0">
                <a:latin typeface="Comic Sans MS" panose="030F0702030302020204" pitchFamily="66" charset="0"/>
              </a:rPr>
              <a:t> надгортанник не </a:t>
            </a:r>
            <a:r>
              <a:rPr lang="ru-RU" dirty="0" err="1">
                <a:latin typeface="Comic Sans MS" panose="030F0702030302020204" pitchFamily="66" charset="0"/>
              </a:rPr>
              <a:t>закриває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вхід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гортані</a:t>
            </a:r>
            <a:r>
              <a:rPr lang="ru-RU" dirty="0">
                <a:latin typeface="Comic Sans MS" panose="030F0702030302020204" pitchFamily="66" charset="0"/>
              </a:rPr>
              <a:t>, то </a:t>
            </a:r>
            <a:r>
              <a:rPr lang="ru-RU" dirty="0" err="1">
                <a:latin typeface="Comic Sans MS" panose="030F0702030302020204" pitchFamily="66" charset="0"/>
              </a:rPr>
              <a:t>шматочки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потрапляти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дихальні</a:t>
            </a:r>
            <a:r>
              <a:rPr lang="ru-RU" dirty="0">
                <a:latin typeface="Comic Sans MS" panose="030F0702030302020204" pitchFamily="66" charset="0"/>
              </a:rPr>
              <a:t> шляхи.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спричинює</a:t>
            </a:r>
            <a:r>
              <a:rPr lang="ru-RU" dirty="0">
                <a:latin typeface="Comic Sans MS" panose="030F0702030302020204" pitchFamily="66" charset="0"/>
              </a:rPr>
              <a:t> кашель і </a:t>
            </a:r>
            <a:r>
              <a:rPr lang="ru-RU" dirty="0" err="1">
                <a:latin typeface="Comic Sans MS" panose="030F0702030302020204" pitchFamily="66" charset="0"/>
              </a:rPr>
              <a:t>задуху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latin typeface="Comic Sans MS" panose="030F0702030302020204" pitchFamily="66" charset="0"/>
              </a:rPr>
              <a:t>досить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небезпечним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Сильне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подразнення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лянки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кореня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язика</a:t>
            </a:r>
            <a:r>
              <a:rPr lang="ru-RU" dirty="0">
                <a:latin typeface="Comic Sans MS" panose="030F0702030302020204" pitchFamily="66" charset="0"/>
              </a:rPr>
              <a:t> великою </a:t>
            </a:r>
            <a:r>
              <a:rPr lang="ru-RU" dirty="0" err="1">
                <a:latin typeface="Comic Sans MS" panose="030F0702030302020204" pitchFamily="66" charset="0"/>
              </a:rPr>
              <a:t>харчовою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грудкою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викликати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блювальний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захисний</a:t>
            </a:r>
            <a:r>
              <a:rPr lang="ru-RU" dirty="0">
                <a:latin typeface="Comic Sans MS" panose="030F0702030302020204" pitchFamily="66" charset="0"/>
              </a:rPr>
              <a:t> рефлекс.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02" y="2213734"/>
            <a:ext cx="632325" cy="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617203" y="412720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Виділення шлункового соку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245" y="797410"/>
            <a:ext cx="8458200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Виділення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шлункового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соку </a:t>
            </a:r>
            <a:r>
              <a:rPr lang="ru-RU" dirty="0" err="1">
                <a:latin typeface="Comic Sans MS" panose="030F0702030302020204" pitchFamily="66" charset="0"/>
              </a:rPr>
              <a:t>залежить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кількості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якості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Тривалість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перебування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шлунку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залежить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складу. </a:t>
            </a:r>
            <a:r>
              <a:rPr lang="ru-RU" dirty="0" err="1">
                <a:latin typeface="Comic Sans MS" panose="030F0702030302020204" pitchFamily="66" charset="0"/>
              </a:rPr>
              <a:t>Рідини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до кишки </a:t>
            </a:r>
            <a:r>
              <a:rPr lang="ru-RU" dirty="0" err="1">
                <a:latin typeface="Comic Sans MS" panose="030F0702030302020204" pitchFamily="66" charset="0"/>
              </a:rPr>
              <a:t>переходять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майже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відразу</a:t>
            </a:r>
            <a:r>
              <a:rPr lang="ru-RU" dirty="0">
                <a:latin typeface="Comic Sans MS" panose="030F0702030302020204" pitchFamily="66" charset="0"/>
              </a:rPr>
              <a:t>. Жирна </a:t>
            </a:r>
            <a:r>
              <a:rPr lang="ru-RU" dirty="0" err="1">
                <a:latin typeface="Comic Sans MS" panose="030F0702030302020204" pitchFamily="66" charset="0"/>
              </a:rPr>
              <a:t>їжа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затримується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близько</a:t>
            </a:r>
            <a:r>
              <a:rPr lang="ru-RU" dirty="0">
                <a:latin typeface="Comic Sans MS" panose="030F0702030302020204" pitchFamily="66" charset="0"/>
              </a:rPr>
              <a:t> 6-8 годин, </a:t>
            </a:r>
            <a:r>
              <a:rPr lang="ru-RU" dirty="0" err="1">
                <a:latin typeface="Comic Sans MS" panose="030F0702030302020204" pitchFamily="66" charset="0"/>
              </a:rPr>
              <a:t>вуглеводна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близько</a:t>
            </a:r>
            <a:r>
              <a:rPr lang="ru-RU" dirty="0">
                <a:latin typeface="Comic Sans MS" panose="030F0702030302020204" pitchFamily="66" charset="0"/>
              </a:rPr>
              <a:t> 4 годин. У </a:t>
            </a:r>
            <a:r>
              <a:rPr lang="ru-RU" dirty="0" err="1">
                <a:latin typeface="Comic Sans MS" panose="030F0702030302020204" pitchFamily="66" charset="0"/>
              </a:rPr>
              <a:t>шлунку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всмоктуються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 кров </a:t>
            </a:r>
            <a:r>
              <a:rPr lang="ru-RU" dirty="0" err="1">
                <a:latin typeface="Comic Sans MS" panose="030F0702030302020204" pitchFamily="66" charset="0"/>
              </a:rPr>
              <a:t>тільки</a:t>
            </a:r>
            <a:r>
              <a:rPr lang="ru-RU" dirty="0">
                <a:latin typeface="Comic Sans MS" panose="030F0702030302020204" pitchFamily="66" charset="0"/>
              </a:rPr>
              <a:t> вода, </a:t>
            </a:r>
            <a:r>
              <a:rPr lang="ru-RU" dirty="0" err="1">
                <a:latin typeface="Comic Sans MS" panose="030F0702030302020204" pitchFamily="66" charset="0"/>
              </a:rPr>
              <a:t>мінеральні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солі</a:t>
            </a:r>
            <a:r>
              <a:rPr lang="ru-RU" dirty="0">
                <a:latin typeface="Comic Sans MS" panose="030F0702030302020204" pitchFamily="66" charset="0"/>
              </a:rPr>
              <a:t>, алкоголь, </a:t>
            </a:r>
            <a:r>
              <a:rPr lang="ru-RU" dirty="0" err="1">
                <a:latin typeface="Comic Sans MS" panose="030F0702030302020204" pitchFamily="66" charset="0"/>
              </a:rPr>
              <a:t>деякі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ліки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незначна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глюкози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З </a:t>
            </a:r>
            <a:r>
              <a:rPr lang="ru-RU" dirty="0" err="1">
                <a:latin typeface="Comic Sans MS" panose="030F0702030302020204" pitchFamily="66" charset="0"/>
              </a:rPr>
              <a:t>вихідної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харчова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маса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окремими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порціями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проштовхується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початковий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відділ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тонкої</a:t>
            </a:r>
            <a:r>
              <a:rPr lang="ru-RU" dirty="0">
                <a:latin typeface="Comic Sans MS" panose="030F0702030302020204" pitchFamily="66" charset="0"/>
              </a:rPr>
              <a:t> кишки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дванадцятипалу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кишку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Швидкість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переходу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їжі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залежить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об’єму</a:t>
            </a:r>
            <a:r>
              <a:rPr lang="ru-RU" dirty="0">
                <a:latin typeface="Comic Sans MS" panose="030F0702030302020204" pitchFamily="66" charset="0"/>
              </a:rPr>
              <a:t>, складу й </a:t>
            </a:r>
            <a:r>
              <a:rPr lang="ru-RU" dirty="0" err="1">
                <a:latin typeface="Comic Sans MS" panose="030F0702030302020204" pitchFamily="66" charset="0"/>
              </a:rPr>
              <a:t>регулюється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почерговим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розмиканням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замиканням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кільцевого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м’яза­-стискача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990" y="4689453"/>
            <a:ext cx="756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Чим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небезпечне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соку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тривалої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відсутності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їжі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0" y="4550468"/>
            <a:ext cx="427337" cy="4467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4250" y="2397848"/>
            <a:ext cx="4572000" cy="2031325"/>
          </a:xfrm>
          <a:prstGeom prst="rect">
            <a:avLst/>
          </a:prstGeom>
          <a:solidFill>
            <a:srgbClr val="FFE5E5"/>
          </a:solidFill>
          <a:ln w="28575">
            <a:solidFill>
              <a:srgbClr val="FFCCFF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Апетит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збуджують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різноманітні</a:t>
            </a:r>
            <a:r>
              <a:rPr lang="ru-RU" dirty="0">
                <a:latin typeface="Comic Sans MS" panose="030F0702030302020204" pitchFamily="66" charset="0"/>
              </a:rPr>
              <a:t> закуски й </a:t>
            </a:r>
            <a:r>
              <a:rPr lang="ru-RU" dirty="0" err="1">
                <a:latin typeface="Comic Sans MS" panose="030F0702030302020204" pitchFamily="66" charset="0"/>
              </a:rPr>
              <a:t>приправи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наприклад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салати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соління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перець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гірчиця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застосовують</a:t>
            </a:r>
            <a:r>
              <a:rPr lang="ru-RU" dirty="0">
                <a:latin typeface="Comic Sans MS" panose="030F0702030302020204" pitchFamily="66" charset="0"/>
              </a:rPr>
              <a:t> у невеликих </a:t>
            </a:r>
            <a:r>
              <a:rPr lang="ru-RU" dirty="0" err="1">
                <a:latin typeface="Comic Sans MS" panose="030F0702030302020204" pitchFamily="66" charset="0"/>
              </a:rPr>
              <a:t>кількостях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Гарно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оформлені</a:t>
            </a:r>
            <a:r>
              <a:rPr lang="ru-RU" dirty="0">
                <a:latin typeface="Comic Sans MS" panose="030F0702030302020204" pitchFamily="66" charset="0"/>
              </a:rPr>
              <a:t> страви з </a:t>
            </a:r>
            <a:r>
              <a:rPr lang="ru-RU" dirty="0" err="1">
                <a:latin typeface="Comic Sans MS" panose="030F0702030302020204" pitchFamily="66" charset="0"/>
              </a:rPr>
              <a:t>приємним</a:t>
            </a:r>
            <a:r>
              <a:rPr lang="ru-RU" dirty="0">
                <a:latin typeface="Comic Sans MS" panose="030F0702030302020204" pitchFamily="66" charset="0"/>
              </a:rPr>
              <a:t> запахом, </a:t>
            </a:r>
            <a:r>
              <a:rPr lang="ru-RU" dirty="0" err="1">
                <a:latin typeface="Comic Sans MS" panose="030F0702030302020204" pitchFamily="66" charset="0"/>
              </a:rPr>
              <a:t>привабливо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сервірований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збуджують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апетит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ще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прийняття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Натомість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неприємними</a:t>
            </a:r>
            <a:r>
              <a:rPr lang="ru-RU" dirty="0">
                <a:latin typeface="Comic Sans MS" panose="030F0702030302020204" pitchFamily="66" charset="0"/>
              </a:rPr>
              <a:t> запахом і </a:t>
            </a:r>
            <a:r>
              <a:rPr lang="ru-RU" dirty="0" err="1">
                <a:latin typeface="Comic Sans MS" panose="030F0702030302020204" pitchFamily="66" charset="0"/>
              </a:rPr>
              <a:t>виглядом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шумом, </a:t>
            </a:r>
            <a:r>
              <a:rPr lang="ru-RU" dirty="0" err="1">
                <a:latin typeface="Comic Sans MS" panose="030F0702030302020204" pitchFamily="66" charset="0"/>
              </a:rPr>
              <a:t>сторонніми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розмовами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виникненням</a:t>
            </a:r>
            <a:r>
              <a:rPr lang="ru-RU" dirty="0">
                <a:latin typeface="Comic Sans MS" panose="030F0702030302020204" pitchFamily="66" charset="0"/>
              </a:rPr>
              <a:t> болю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соковиділення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шлунку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гальмується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397848"/>
            <a:ext cx="632325" cy="6323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45916" y="2385361"/>
            <a:ext cx="3473393" cy="2031325"/>
          </a:xfrm>
          <a:prstGeom prst="rect">
            <a:avLst/>
          </a:prstGeom>
          <a:solidFill>
            <a:srgbClr val="FFE5E5"/>
          </a:solidFill>
          <a:ln w="28575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Якщо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довго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надходить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їжа</a:t>
            </a:r>
            <a:r>
              <a:rPr lang="ru-RU" dirty="0">
                <a:latin typeface="Comic Sans MS" panose="030F0702030302020204" pitchFamily="66" charset="0"/>
              </a:rPr>
              <a:t>, то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починають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скорочуватися</a:t>
            </a:r>
            <a:r>
              <a:rPr lang="ru-RU" dirty="0">
                <a:latin typeface="Comic Sans MS" panose="030F0702030302020204" pitchFamily="66" charset="0"/>
              </a:rPr>
              <a:t>, і </a:t>
            </a:r>
            <a:r>
              <a:rPr lang="ru-RU" dirty="0" err="1">
                <a:latin typeface="Comic Sans MS" panose="030F0702030302020204" pitchFamily="66" charset="0"/>
              </a:rPr>
              <a:t>виникає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неприємне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відчуття</a:t>
            </a:r>
            <a:r>
              <a:rPr lang="ru-RU" dirty="0">
                <a:latin typeface="Comic Sans MS" panose="030F0702030302020204" pitchFamily="66" charset="0"/>
              </a:rPr>
              <a:t> голоду, яке </a:t>
            </a:r>
            <a:r>
              <a:rPr lang="ru-RU" dirty="0" err="1">
                <a:latin typeface="Comic Sans MS" panose="030F0702030302020204" pitchFamily="66" charset="0"/>
              </a:rPr>
              <a:t>людина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прагне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якомога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швидше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вгамувати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Пам’ятайте</a:t>
            </a:r>
            <a:r>
              <a:rPr lang="ru-RU" dirty="0">
                <a:latin typeface="Comic Sans MS" panose="030F0702030302020204" pitchFamily="66" charset="0"/>
              </a:rPr>
              <a:t>! </a:t>
            </a:r>
            <a:r>
              <a:rPr lang="ru-RU" dirty="0" err="1">
                <a:latin typeface="Comic Sans MS" panose="030F0702030302020204" pitchFamily="66" charset="0"/>
              </a:rPr>
              <a:t>Читання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розмови</a:t>
            </a:r>
            <a:r>
              <a:rPr lang="ru-RU" dirty="0">
                <a:latin typeface="Comic Sans MS" panose="030F0702030302020204" pitchFamily="66" charset="0"/>
              </a:rPr>
              <a:t>, перегляд </a:t>
            </a:r>
            <a:r>
              <a:rPr lang="ru-RU" dirty="0" err="1">
                <a:latin typeface="Comic Sans MS" panose="030F0702030302020204" pitchFamily="66" charset="0"/>
              </a:rPr>
              <a:t>відео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вживання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негативні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емоції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гальмують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</a:t>
            </a:r>
          </a:p>
        </p:txBody>
      </p:sp>
    </p:spTree>
    <p:extLst>
      <p:ext uri="{BB962C8B-B14F-4D97-AF65-F5344CB8AC3E}">
        <p14:creationId xmlns:p14="http://schemas.microsoft.com/office/powerpoint/2010/main" val="16553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3112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423111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Ковтання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554" y="884746"/>
            <a:ext cx="591242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Стравохід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вузька</a:t>
            </a:r>
            <a:r>
              <a:rPr lang="ru-RU" dirty="0">
                <a:latin typeface="Comic Sans MS" panose="030F0702030302020204" pitchFamily="66" charset="0"/>
              </a:rPr>
              <a:t> трубка 23–25 см </a:t>
            </a:r>
            <a:r>
              <a:rPr lang="ru-RU" dirty="0" err="1">
                <a:latin typeface="Comic Sans MS" panose="030F0702030302020204" pitchFamily="66" charset="0"/>
              </a:rPr>
              <a:t>завдовжки</a:t>
            </a:r>
            <a:r>
              <a:rPr lang="ru-RU" dirty="0">
                <a:latin typeface="Comic Sans MS" panose="030F0702030302020204" pitchFamily="66" charset="0"/>
              </a:rPr>
              <a:t>, яка </a:t>
            </a:r>
            <a:r>
              <a:rPr lang="ru-RU" dirty="0" err="1">
                <a:latin typeface="Comic Sans MS" panose="030F0702030302020204" pitchFamily="66" charset="0"/>
              </a:rPr>
              <a:t>з’єднує</a:t>
            </a:r>
            <a:r>
              <a:rPr lang="ru-RU" dirty="0">
                <a:latin typeface="Comic Sans MS" panose="030F0702030302020204" pitchFamily="66" charset="0"/>
              </a:rPr>
              <a:t> глотку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шлунком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М’язовий</a:t>
            </a:r>
            <a:r>
              <a:rPr lang="ru-RU" dirty="0">
                <a:latin typeface="Comic Sans MS" panose="030F0702030302020204" pitchFamily="66" charset="0"/>
              </a:rPr>
              <a:t> шар </a:t>
            </a:r>
            <a:r>
              <a:rPr lang="ru-RU" dirty="0" err="1">
                <a:latin typeface="Comic Sans MS" panose="030F0702030302020204" pitchFamily="66" charset="0"/>
              </a:rPr>
              <a:t>стінок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верхній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стравоходу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складається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посмугованих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м’язів</a:t>
            </a:r>
            <a:r>
              <a:rPr lang="ru-RU" dirty="0">
                <a:latin typeface="Comic Sans MS" panose="030F0702030302020204" pitchFamily="66" charset="0"/>
              </a:rPr>
              <a:t>, а в </a:t>
            </a:r>
            <a:r>
              <a:rPr lang="ru-RU" dirty="0" err="1">
                <a:latin typeface="Comic Sans MS" panose="030F0702030302020204" pitchFamily="66" charset="0"/>
              </a:rPr>
              <a:t>інших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непосмугованої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тканини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М’язи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розташовані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два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шари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внутрішній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кільцевий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ru-RU" dirty="0">
                <a:latin typeface="Comic Sans MS" panose="030F0702030302020204" pitchFamily="66" charset="0"/>
              </a:rPr>
              <a:t>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зовнішній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поздовжній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). </a:t>
            </a:r>
            <a:r>
              <a:rPr lang="ru-RU" dirty="0" err="1">
                <a:latin typeface="Comic Sans MS" panose="030F0702030302020204" pitchFamily="66" charset="0"/>
              </a:rPr>
              <a:t>Хвилеподібні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скорочення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проштовхують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їжу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773" y="1000200"/>
            <a:ext cx="1248207" cy="37736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8507" y="2423409"/>
            <a:ext cx="1840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Будова стравоходу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1723" t="21301" r="5875" b="24290"/>
          <a:stretch/>
        </p:blipFill>
        <p:spPr>
          <a:xfrm>
            <a:off x="4608368" y="2810832"/>
            <a:ext cx="2067791" cy="207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1" y="2810832"/>
            <a:ext cx="3037216" cy="2266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1" y="2314181"/>
            <a:ext cx="570909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процеси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3282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694186" y="42753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шлунка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та його функції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889173"/>
            <a:ext cx="8676409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розширений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відділ</a:t>
            </a:r>
            <a:r>
              <a:rPr lang="ru-RU" dirty="0">
                <a:latin typeface="Comic Sans MS" panose="030F0702030302020204" pitchFamily="66" charset="0"/>
              </a:rPr>
              <a:t> травного каналу.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розташований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лівій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черевної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діафрагмою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ділянці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вхідної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частини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сполучається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стравоходом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Основна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середня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тіло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Задня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звужену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ділянку</a:t>
            </a:r>
            <a:r>
              <a:rPr lang="ru-RU" dirty="0">
                <a:latin typeface="Comic Sans MS" panose="030F0702030302020204" pitchFamily="66" charset="0"/>
              </a:rPr>
              <a:t>, яку </a:t>
            </a:r>
            <a:r>
              <a:rPr lang="ru-RU" dirty="0" err="1">
                <a:latin typeface="Comic Sans MS" panose="030F0702030302020204" pitchFamily="66" charset="0"/>
              </a:rPr>
              <a:t>називають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воротар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. Там </a:t>
            </a:r>
            <a:r>
              <a:rPr lang="ru-RU" dirty="0" err="1">
                <a:latin typeface="Comic Sans MS" panose="030F0702030302020204" pitchFamily="66" charset="0"/>
              </a:rPr>
              <a:t>розташований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коловий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сфінктер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регулює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перехід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вмісту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дванадцятипалої</a:t>
            </a:r>
            <a:r>
              <a:rPr lang="ru-RU" dirty="0">
                <a:latin typeface="Comic Sans MS" panose="030F0702030302020204" pitchFamily="66" charset="0"/>
              </a:rPr>
              <a:t> кишки.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96" y="2058724"/>
            <a:ext cx="4752701" cy="2941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2830" y="4773849"/>
            <a:ext cx="1460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Будова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898" y="2058724"/>
            <a:ext cx="3509547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Форма та об’єм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 може змінюватися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дорослої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довжина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становить 21–25 см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Ємність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 – 1–3л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Розтягується шлунок завдяки складчастій поверхні слизової оболонки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Здатність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вміщувати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депонування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Зовні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нагадує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мішок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верхня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поверхня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увігнута</a:t>
            </a:r>
            <a:r>
              <a:rPr lang="ru-RU" dirty="0">
                <a:latin typeface="Comic Sans MS" panose="030F0702030302020204" pitchFamily="66" charset="0"/>
              </a:rPr>
              <a:t> і коротка, а </a:t>
            </a:r>
            <a:r>
              <a:rPr lang="ru-RU" dirty="0" err="1">
                <a:latin typeface="Comic Sans MS" panose="030F0702030302020204" pitchFamily="66" charset="0"/>
              </a:rPr>
              <a:t>нижня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більша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опукла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5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46299" y="412721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617203" y="412720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шлунка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та його функції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112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5123"/>
          <a:stretch/>
        </p:blipFill>
        <p:spPr>
          <a:xfrm>
            <a:off x="5169477" y="1238527"/>
            <a:ext cx="3729706" cy="3165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175" y="874355"/>
            <a:ext cx="1390124" cy="461665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РОБОТА З </a:t>
            </a:r>
          </a:p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ПІДРУЧНИКОМ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203" y="1639002"/>
            <a:ext cx="3719946" cy="2462213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Дайте відповіді на запитання</a:t>
            </a:r>
            <a:r>
              <a:rPr lang="uk-UA" dirty="0">
                <a:latin typeface="Comic Sans MS" panose="030F0702030302020204" pitchFamily="66" charset="0"/>
              </a:rPr>
              <a:t>, опрацювавши 2 абзац параграфа: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Скільки оболонок має стінка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Назвіть ці оболонки.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Чи є відмінності у будові стінок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 і стравоходу?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Яке значення має скорочення м1язів стінок </a:t>
            </a:r>
            <a:r>
              <a:rPr lang="uk-UA" dirty="0" err="1">
                <a:latin typeface="Comic Sans MS" panose="030F0702030302020204" pitchFamily="66" charset="0"/>
              </a:rPr>
              <a:t>шлунка</a:t>
            </a:r>
            <a:r>
              <a:rPr lang="uk-UA" dirty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Знайдіть на малюнку кільцеві, косі та поздовжні м’язи.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7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3" y="797410"/>
            <a:ext cx="8634846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                  У </a:t>
            </a:r>
            <a:r>
              <a:rPr lang="ru-RU" dirty="0" err="1">
                <a:latin typeface="Comic Sans MS" panose="030F0702030302020204" pitchFamily="66" charset="0"/>
              </a:rPr>
              <a:t>слизовій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містяться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секреторних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клітин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виділяють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травні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ферменти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хлоридну</a:t>
            </a:r>
            <a:r>
              <a:rPr lang="ru-RU" dirty="0">
                <a:latin typeface="Comic Sans MS" panose="030F0702030302020204" pitchFamily="66" charset="0"/>
              </a:rPr>
              <a:t> кислоту і </a:t>
            </a:r>
            <a:r>
              <a:rPr lang="ru-RU" dirty="0" err="1">
                <a:latin typeface="Comic Sans MS" panose="030F0702030302020204" pitchFamily="66" charset="0"/>
              </a:rPr>
              <a:t>слиз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Суміш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</a:t>
            </a:r>
            <a:r>
              <a:rPr lang="ru-RU" dirty="0">
                <a:latin typeface="Comic Sans MS" panose="030F0702030302020204" pitchFamily="66" charset="0"/>
              </a:rPr>
              <a:t> разом </a:t>
            </a:r>
            <a:r>
              <a:rPr lang="ru-RU" dirty="0" err="1">
                <a:latin typeface="Comic Sans MS" panose="030F0702030302020204" pitchFamily="66" charset="0"/>
              </a:rPr>
              <a:t>формує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кислий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шлунковий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сік</a:t>
            </a:r>
            <a:r>
              <a:rPr lang="ru-RU" dirty="0">
                <a:latin typeface="Comic Sans MS" panose="030F0702030302020204" pitchFamily="66" charset="0"/>
              </a:rPr>
              <a:t>. За </a:t>
            </a:r>
            <a:r>
              <a:rPr lang="ru-RU" dirty="0" err="1">
                <a:latin typeface="Comic Sans MS" panose="030F0702030302020204" pitchFamily="66" charset="0"/>
              </a:rPr>
              <a:t>добу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виробляється</a:t>
            </a:r>
            <a:r>
              <a:rPr lang="ru-RU" dirty="0">
                <a:latin typeface="Comic Sans MS" panose="030F0702030302020204" pitchFamily="66" charset="0"/>
              </a:rPr>
              <a:t> 2–3 л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соку.</a:t>
            </a:r>
          </a:p>
          <a:p>
            <a:r>
              <a:rPr lang="ru-RU" dirty="0">
                <a:latin typeface="Comic Sans MS" panose="030F0702030302020204" pitchFamily="66" charset="0"/>
              </a:rPr>
              <a:t>                 </a:t>
            </a:r>
            <a:r>
              <a:rPr lang="ru-RU" dirty="0" err="1">
                <a:latin typeface="Comic Sans MS" panose="030F0702030302020204" pitchFamily="66" charset="0"/>
              </a:rPr>
              <a:t>Основним</a:t>
            </a:r>
            <a:r>
              <a:rPr lang="ru-RU" dirty="0">
                <a:latin typeface="Comic Sans MS" panose="030F0702030302020204" pitchFamily="66" charset="0"/>
              </a:rPr>
              <a:t> ферментом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 є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пепсин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грец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пепсис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травлення</a:t>
            </a:r>
            <a:r>
              <a:rPr lang="ru-RU" dirty="0">
                <a:latin typeface="Comic Sans MS" panose="030F0702030302020204" pitchFamily="66" charset="0"/>
              </a:rPr>
              <a:t>).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забезпечує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початкове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розщеплення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білків</a:t>
            </a:r>
            <a:r>
              <a:rPr lang="ru-RU" dirty="0">
                <a:latin typeface="Comic Sans MS" panose="030F0702030302020204" pitchFamily="66" charset="0"/>
              </a:rPr>
              <a:t>, яке </a:t>
            </a:r>
            <a:r>
              <a:rPr lang="ru-RU" dirty="0" err="1">
                <a:latin typeface="Comic Sans MS" panose="030F0702030302020204" pitchFamily="66" charset="0"/>
              </a:rPr>
              <a:t>продовжується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тонкій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кишці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>
                <a:latin typeface="Comic Sans MS" panose="030F0702030302020204" pitchFamily="66" charset="0"/>
              </a:rPr>
              <a:t>                 </a:t>
            </a:r>
            <a:r>
              <a:rPr lang="ru-RU" dirty="0" err="1">
                <a:latin typeface="Comic Sans MS" panose="030F0702030302020204" pitchFamily="66" charset="0"/>
              </a:rPr>
              <a:t>Початкове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розщеплення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вуглеводів</a:t>
            </a:r>
            <a:r>
              <a:rPr lang="ru-RU" dirty="0">
                <a:latin typeface="Comic Sans MS" panose="030F0702030302020204" pitchFamily="66" charset="0"/>
              </a:rPr>
              <a:t>, яке </a:t>
            </a:r>
            <a:r>
              <a:rPr lang="ru-RU" dirty="0" err="1">
                <a:latin typeface="Comic Sans MS" panose="030F0702030302020204" pitchFamily="66" charset="0"/>
              </a:rPr>
              <a:t>забезпечували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ферменти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слини</a:t>
            </a:r>
            <a:r>
              <a:rPr lang="ru-RU" dirty="0">
                <a:latin typeface="Comic Sans MS" panose="030F0702030302020204" pitchFamily="66" charset="0"/>
              </a:rPr>
              <a:t>, у </a:t>
            </a:r>
            <a:r>
              <a:rPr lang="ru-RU" dirty="0" err="1">
                <a:latin typeface="Comic Sans MS" panose="030F0702030302020204" pitchFamily="66" charset="0"/>
              </a:rPr>
              <a:t>шлунку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припиняється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кислий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робить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ферменти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неактивними</a:t>
            </a:r>
            <a:r>
              <a:rPr lang="ru-RU" dirty="0">
                <a:latin typeface="Comic Sans MS" panose="030F0702030302020204" pitchFamily="66" charset="0"/>
              </a:rPr>
              <a:t>. Пепсин, </a:t>
            </a:r>
            <a:r>
              <a:rPr lang="ru-RU" dirty="0" err="1">
                <a:latin typeface="Comic Sans MS" panose="030F0702030302020204" pitchFamily="66" charset="0"/>
              </a:rPr>
              <a:t>навпаки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виділяючись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неактивній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формі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активується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лише</a:t>
            </a:r>
            <a:r>
              <a:rPr lang="ru-RU" dirty="0">
                <a:latin typeface="Comic Sans MS" panose="030F0702030302020204" pitchFamily="66" charset="0"/>
              </a:rPr>
              <a:t> в кислому </a:t>
            </a:r>
            <a:r>
              <a:rPr lang="ru-RU" dirty="0" err="1">
                <a:latin typeface="Comic Sans MS" panose="030F0702030302020204" pitchFamily="66" charset="0"/>
              </a:rPr>
              <a:t>середовищі</a:t>
            </a:r>
            <a:r>
              <a:rPr lang="ru-RU" dirty="0">
                <a:latin typeface="Comic Sans MS" panose="030F0702030302020204" pitchFamily="66" charset="0"/>
              </a:rPr>
              <a:t>, яке </a:t>
            </a:r>
            <a:r>
              <a:rPr lang="ru-RU" dirty="0" err="1">
                <a:latin typeface="Comic Sans MS" panose="030F0702030302020204" pitchFamily="66" charset="0"/>
              </a:rPr>
              <a:t>створює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хлоридна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кислота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>
                <a:latin typeface="Comic Sans MS" panose="030F0702030302020204" pitchFamily="66" charset="0"/>
              </a:rPr>
              <a:t>               Фермент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ліпаза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розщеплює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подрібнені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краплинки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жири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наприклад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жири</a:t>
            </a:r>
            <a:r>
              <a:rPr lang="ru-RU" dirty="0">
                <a:latin typeface="Comic Sans MS" panose="030F0702030302020204" pitchFamily="66" charset="0"/>
              </a:rPr>
              <a:t> молока). </a:t>
            </a:r>
            <a:r>
              <a:rPr lang="ru-RU" dirty="0" err="1">
                <a:latin typeface="Comic Sans MS" panose="030F0702030302020204" pitchFamily="66" charset="0"/>
              </a:rPr>
              <a:t>Активність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ліпази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висока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дітей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майже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відсутня</a:t>
            </a:r>
            <a:r>
              <a:rPr lang="ru-RU" dirty="0">
                <a:latin typeface="Comic Sans MS" panose="030F0702030302020204" pitchFamily="66" charset="0"/>
              </a:rPr>
              <a:t> в людей </a:t>
            </a:r>
            <a:r>
              <a:rPr lang="ru-RU" dirty="0" err="1">
                <a:latin typeface="Comic Sans MS" panose="030F0702030302020204" pitchFamily="66" charset="0"/>
              </a:rPr>
              <a:t>зрілого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віку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Хлоридна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кислота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крім</a:t>
            </a:r>
            <a:r>
              <a:rPr lang="ru-RU" dirty="0">
                <a:latin typeface="Comic Sans MS" panose="030F0702030302020204" pitchFamily="66" charset="0"/>
              </a:rPr>
              <a:t> того,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створює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оптимальні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умови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дії</a:t>
            </a:r>
            <a:r>
              <a:rPr lang="ru-RU" dirty="0">
                <a:latin typeface="Comic Sans MS" panose="030F0702030302020204" pitchFamily="66" charset="0"/>
              </a:rPr>
              <a:t> пепсину, </a:t>
            </a:r>
            <a:r>
              <a:rPr lang="ru-RU" dirty="0" err="1">
                <a:latin typeface="Comic Sans MS" panose="030F0702030302020204" pitchFamily="66" charset="0"/>
              </a:rPr>
              <a:t>знешкоджує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хвороботворні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гнильні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бактерії</a:t>
            </a:r>
            <a:r>
              <a:rPr lang="ru-RU" dirty="0">
                <a:latin typeface="Comic Sans MS" panose="030F0702030302020204" pitchFamily="66" charset="0"/>
              </a:rPr>
              <a:t>. Вона </a:t>
            </a:r>
            <a:r>
              <a:rPr lang="ru-RU" dirty="0" err="1">
                <a:latin typeface="Comic Sans MS" panose="030F0702030302020204" pitchFamily="66" charset="0"/>
              </a:rPr>
              <a:t>також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сприяє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набряканню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білків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полегшує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їхнє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перетравлювання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Слиз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 </a:t>
            </a:r>
            <a:r>
              <a:rPr lang="ru-RU" dirty="0" err="1">
                <a:latin typeface="Comic Sans MS" panose="030F0702030302020204" pitchFamily="66" charset="0"/>
              </a:rPr>
              <a:t>вкриває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стінки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захищає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перетравлювання</a:t>
            </a:r>
            <a:r>
              <a:rPr lang="ru-RU" dirty="0">
                <a:latin typeface="Comic Sans MS" panose="030F0702030302020204" pitchFamily="66" charset="0"/>
              </a:rPr>
              <a:t> пепсином. У </a:t>
            </a:r>
            <a:r>
              <a:rPr lang="ru-RU" dirty="0" err="1">
                <a:latin typeface="Comic Sans MS" panose="030F0702030302020204" pitchFamily="66" charset="0"/>
              </a:rPr>
              <a:t>слизовій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утворюється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гормон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гастрин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грец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гастер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бере</a:t>
            </a:r>
            <a:r>
              <a:rPr lang="ru-RU" dirty="0">
                <a:latin typeface="Comic Sans MS" panose="030F0702030302020204" pitchFamily="66" charset="0"/>
              </a:rPr>
              <a:t> участь у </a:t>
            </a:r>
            <a:r>
              <a:rPr lang="ru-RU" dirty="0" err="1">
                <a:latin typeface="Comic Sans MS" panose="030F0702030302020204" pitchFamily="66" charset="0"/>
              </a:rPr>
              <a:t>регуляції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секреції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617203" y="412720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шлунка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та його функції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112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13238"/>
              </p:ext>
            </p:extLst>
          </p:nvPr>
        </p:nvGraphicFramePr>
        <p:xfrm>
          <a:off x="1922318" y="4330170"/>
          <a:ext cx="7055430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7528">
                  <a:extLst>
                    <a:ext uri="{9D8B030D-6E8A-4147-A177-3AD203B41FA5}">
                      <a16:colId xmlns:a16="http://schemas.microsoft.com/office/drawing/2014/main" val="3394712595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854733385"/>
                    </a:ext>
                  </a:extLst>
                </a:gridCol>
                <a:gridCol w="852055">
                  <a:extLst>
                    <a:ext uri="{9D8B030D-6E8A-4147-A177-3AD203B41FA5}">
                      <a16:colId xmlns:a16="http://schemas.microsoft.com/office/drawing/2014/main" val="3877989191"/>
                    </a:ext>
                  </a:extLst>
                </a:gridCol>
                <a:gridCol w="2105385">
                  <a:extLst>
                    <a:ext uri="{9D8B030D-6E8A-4147-A177-3AD203B41FA5}">
                      <a16:colId xmlns:a16="http://schemas.microsoft.com/office/drawing/2014/main" val="1064728911"/>
                    </a:ext>
                  </a:extLst>
                </a:gridCol>
                <a:gridCol w="999766">
                  <a:extLst>
                    <a:ext uri="{9D8B030D-6E8A-4147-A177-3AD203B41FA5}">
                      <a16:colId xmlns:a16="http://schemas.microsoft.com/office/drawing/2014/main" val="2151667483"/>
                    </a:ext>
                  </a:extLst>
                </a:gridCol>
                <a:gridCol w="1175905">
                  <a:extLst>
                    <a:ext uri="{9D8B030D-6E8A-4147-A177-3AD203B41FA5}">
                      <a16:colId xmlns:a16="http://schemas.microsoft.com/office/drawing/2014/main" val="4054385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Назва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Пепсин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Ліпаза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Хлоридна</a:t>
                      </a:r>
                      <a:r>
                        <a:rPr lang="uk-UA" dirty="0"/>
                        <a:t> кислота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Слиз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Гастрин</a:t>
                      </a:r>
                      <a:r>
                        <a:rPr lang="uk-UA" dirty="0"/>
                        <a:t>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5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Comic Sans MS" panose="030F0702030302020204" pitchFamily="66" charset="0"/>
                        </a:rPr>
                        <a:t>Значення</a:t>
                      </a:r>
                      <a:r>
                        <a:rPr lang="uk-UA" dirty="0"/>
                        <a:t>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7386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0364" y="4512239"/>
            <a:ext cx="110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Заповніть таблицю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8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26.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Ковтання їжі. </a:t>
            </a:r>
            <a:r>
              <a:rPr lang="uk-UA" sz="1300" cap="all" dirty="0" err="1">
                <a:solidFill>
                  <a:srgbClr val="0070C0"/>
                </a:solidFill>
                <a:latin typeface="Comic Sans MS" pitchFamily="66" charset="0"/>
              </a:rPr>
              <a:t>пРоцеси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 Травлення у шлунку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617203" y="412720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Утворення і виділення шлункового соку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449" y="797410"/>
            <a:ext cx="5355078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Нервова регуляція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Регулює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нервова</a:t>
            </a:r>
            <a:r>
              <a:rPr lang="ru-RU" dirty="0">
                <a:latin typeface="Comic Sans MS" panose="030F0702030302020204" pitchFamily="66" charset="0"/>
              </a:rPr>
              <a:t> система та </a:t>
            </a:r>
            <a:r>
              <a:rPr lang="ru-RU" dirty="0" err="1">
                <a:latin typeface="Comic Sans MS" panose="030F0702030302020204" pitchFamily="66" charset="0"/>
              </a:rPr>
              <a:t>біологічно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активні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речовини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Шлунковий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сік</a:t>
            </a:r>
            <a:r>
              <a:rPr lang="ru-RU" dirty="0">
                <a:latin typeface="Comic Sans MS" panose="030F0702030302020204" pitchFamily="66" charset="0"/>
              </a:rPr>
              <a:t>, як і </a:t>
            </a:r>
            <a:r>
              <a:rPr lang="ru-RU" dirty="0" err="1">
                <a:latin typeface="Comic Sans MS" panose="030F0702030302020204" pitchFamily="66" charset="0"/>
              </a:rPr>
              <a:t>слина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виділяється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як </a:t>
            </a:r>
            <a:r>
              <a:rPr lang="ru-RU" dirty="0" err="1">
                <a:latin typeface="Comic Sans MS" panose="030F0702030302020204" pitchFamily="66" charset="0"/>
              </a:rPr>
              <a:t>безумовним</a:t>
            </a:r>
            <a:r>
              <a:rPr lang="ru-RU" dirty="0">
                <a:latin typeface="Comic Sans MS" panose="030F0702030302020204" pitchFamily="66" charset="0"/>
              </a:rPr>
              <a:t>, так й </a:t>
            </a:r>
            <a:r>
              <a:rPr lang="ru-RU" dirty="0" err="1">
                <a:latin typeface="Comic Sans MS" panose="030F0702030302020204" pitchFamily="66" charset="0"/>
              </a:rPr>
              <a:t>умовним</a:t>
            </a:r>
            <a:r>
              <a:rPr lang="ru-RU" dirty="0">
                <a:latin typeface="Comic Sans MS" panose="030F0702030302020204" pitchFamily="66" charset="0"/>
              </a:rPr>
              <a:t> рефлексам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При </a:t>
            </a:r>
            <a:r>
              <a:rPr lang="ru-RU" dirty="0" err="1">
                <a:latin typeface="Comic Sans MS" panose="030F0702030302020204" pitchFamily="66" charset="0"/>
              </a:rPr>
              <a:t>подразненні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смакових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, глотки, </a:t>
            </a:r>
            <a:r>
              <a:rPr lang="ru-RU" dirty="0" err="1">
                <a:latin typeface="Comic Sans MS" panose="030F0702030302020204" pitchFamily="66" charset="0"/>
              </a:rPr>
              <a:t>стравоходу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жування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ковтання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при </a:t>
            </a:r>
            <a:r>
              <a:rPr lang="ru-RU" dirty="0" err="1">
                <a:latin typeface="Comic Sans MS" panose="030F0702030302020204" pitchFamily="66" charset="0"/>
              </a:rPr>
              <a:t>подразненні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їжею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нервові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імпульси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надходять</a:t>
            </a:r>
            <a:r>
              <a:rPr lang="ru-RU" dirty="0">
                <a:latin typeface="Comic Sans MS" panose="030F0702030302020204" pitchFamily="66" charset="0"/>
              </a:rPr>
              <a:t> до центру </a:t>
            </a: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 в </a:t>
            </a:r>
            <a:r>
              <a:rPr lang="ru-RU" dirty="0" err="1">
                <a:latin typeface="Comic Sans MS" panose="030F0702030302020204" pitchFamily="66" charset="0"/>
              </a:rPr>
              <a:t>довгастому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мозку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Звідти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нервові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імпульси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надходять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залоз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виробляють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сік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latin typeface="Comic Sans MS" panose="030F0702030302020204" pitchFamily="66" charset="0"/>
              </a:rPr>
              <a:t>спричинене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умовними</a:t>
            </a:r>
            <a:r>
              <a:rPr lang="ru-RU" dirty="0">
                <a:latin typeface="Comic Sans MS" panose="030F0702030302020204" pitchFamily="66" charset="0"/>
              </a:rPr>
              <a:t> рефлексами: у </a:t>
            </a:r>
            <a:r>
              <a:rPr lang="ru-RU" dirty="0" err="1">
                <a:latin typeface="Comic Sans MS" panose="030F0702030302020204" pitchFamily="66" charset="0"/>
              </a:rPr>
              <a:t>разі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подразнення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зору</a:t>
            </a:r>
            <a:r>
              <a:rPr lang="ru-RU" dirty="0">
                <a:latin typeface="Comic Sans MS" panose="030F0702030302020204" pitchFamily="66" charset="0"/>
              </a:rPr>
              <a:t>, нюху, слуху </a:t>
            </a:r>
            <a:r>
              <a:rPr lang="ru-RU" dirty="0" err="1">
                <a:latin typeface="Comic Sans MS" panose="030F0702030302020204" pitchFamily="66" charset="0"/>
              </a:rPr>
              <a:t>ще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прийняття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згадки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їжу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3044" y="1159047"/>
            <a:ext cx="3356265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Гуморальна регуляція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Здійснюють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хлоридна</a:t>
            </a:r>
            <a:r>
              <a:rPr lang="ru-RU" dirty="0">
                <a:latin typeface="Comic Sans MS" panose="030F0702030302020204" pitchFamily="66" charset="0"/>
              </a:rPr>
              <a:t> кислота, </a:t>
            </a:r>
            <a:r>
              <a:rPr lang="ru-RU" dirty="0" err="1">
                <a:latin typeface="Comic Sans MS" panose="030F0702030302020204" pitchFamily="66" charset="0"/>
              </a:rPr>
              <a:t>гормони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виділяють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клітини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мінеральні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продукти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перетравлення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білків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гострі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приправи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Гормон </a:t>
            </a:r>
            <a:r>
              <a:rPr lang="ru-RU" dirty="0" err="1">
                <a:latin typeface="Comic Sans MS" panose="030F0702030302020204" pitchFamily="66" charset="0"/>
              </a:rPr>
              <a:t>гастрин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стимулює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секрецію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хлоридної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кислоти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незначною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мірою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пепсину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 </a:t>
            </a:r>
            <a:r>
              <a:rPr lang="ru-RU" dirty="0" err="1">
                <a:latin typeface="Comic Sans MS" panose="030F0702030302020204" pitchFamily="66" charset="0"/>
              </a:rPr>
              <a:t>триває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поки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шлунку</a:t>
            </a:r>
            <a:r>
              <a:rPr lang="ru-RU" dirty="0">
                <a:latin typeface="Comic Sans MS" panose="030F0702030302020204" pitchFamily="66" charset="0"/>
              </a:rPr>
              <a:t> є </a:t>
            </a:r>
            <a:r>
              <a:rPr lang="ru-RU" dirty="0" err="1">
                <a:latin typeface="Comic Sans MS" panose="030F0702030302020204" pitchFamily="66" charset="0"/>
              </a:rPr>
              <a:t>їжа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990" y="4689453"/>
            <a:ext cx="766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Порівняйте нервову і гуморальну регуляцію роботи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шлунка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Що відмінного між ними?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0" y="4550468"/>
            <a:ext cx="427337" cy="4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01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1588</Words>
  <Application>Microsoft Office PowerPoint</Application>
  <PresentationFormat>Екран (16:9)</PresentationFormat>
  <Paragraphs>124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Comic Sans MS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Валентина</cp:lastModifiedBy>
  <cp:revision>427</cp:revision>
  <dcterms:modified xsi:type="dcterms:W3CDTF">2025-08-24T20:17:00Z</dcterms:modified>
</cp:coreProperties>
</file>