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8"/>
  </p:notesMasterIdLst>
  <p:sldIdLst>
    <p:sldId id="460" r:id="rId2"/>
    <p:sldId id="484" r:id="rId3"/>
    <p:sldId id="485" r:id="rId4"/>
    <p:sldId id="486" r:id="rId5"/>
    <p:sldId id="487" r:id="rId6"/>
    <p:sldId id="488" r:id="rId7"/>
    <p:sldId id="489" r:id="rId8"/>
    <p:sldId id="490" r:id="rId9"/>
    <p:sldId id="491" r:id="rId10"/>
    <p:sldId id="492" r:id="rId11"/>
    <p:sldId id="493" r:id="rId12"/>
    <p:sldId id="453" r:id="rId13"/>
    <p:sldId id="452" r:id="rId14"/>
    <p:sldId id="494" r:id="rId15"/>
    <p:sldId id="279" r:id="rId16"/>
    <p:sldId id="495" r:id="rId17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19"/>
      <p:bold r:id="rId20"/>
      <p:italic r:id="rId21"/>
      <p:boldItalic r:id="rId22"/>
    </p:embeddedFont>
    <p:embeddedFont>
      <p:font typeface="Alegreya" panose="020B060402020202020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49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33"/>
    <a:srgbClr val="C5F9FF"/>
    <a:srgbClr val="FFFF99"/>
    <a:srgbClr val="C5FD49"/>
    <a:srgbClr val="FEFFEF"/>
    <a:srgbClr val="CCFFFF"/>
    <a:srgbClr val="F2DBFD"/>
    <a:srgbClr val="FFCCFF"/>
    <a:srgbClr val="FFE5E5"/>
    <a:srgbClr val="ECF3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88" y="60"/>
      </p:cViewPr>
      <p:guideLst>
        <p:guide orient="horz" pos="1620"/>
        <p:guide pos="284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2d9fd8831ea_0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2d9fd8831ea_0_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74735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337788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82585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d9fd8831ea_0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d9fd8831ea_0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112311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Char char="●"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Char char="○"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Char char="■"/>
              <a:defRPr sz="12000"/>
            </a:lvl9pPr>
          </a:lstStyle>
          <a:p>
            <a:r>
              <a:t>xx%</a:t>
            </a:r>
          </a:p>
        </p:txBody>
      </p:sp>
      <p:sp>
        <p:nvSpPr>
          <p:cNvPr id="45" name="Google Shape;45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6" name="Google Shape;46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49" name="Google Shape;49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92450"/>
            <a:ext cx="1611475" cy="31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Char char="○"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Char char="■"/>
              <a:defRPr sz="3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" name="Google Shape;17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9" name="Google Shape;29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Char char="●"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Char char="○"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Char char="■"/>
              <a:defRPr sz="4800"/>
            </a:lvl9pPr>
          </a:lstStyle>
          <a:p>
            <a:endParaRPr/>
          </a:p>
        </p:txBody>
      </p:sp>
      <p:sp>
        <p:nvSpPr>
          <p:cNvPr id="33" name="Google Shape;3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Char char="●"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Char char="○"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Char char="■"/>
              <a:defRPr sz="4200"/>
            </a:lvl9pPr>
          </a:lstStyle>
          <a:p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</a:lstStyle>
          <a:p>
            <a:endParaRPr/>
          </a:p>
        </p:txBody>
      </p:sp>
      <p:sp>
        <p:nvSpPr>
          <p:cNvPr id="42" name="Google Shape;42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uk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‹№›</a:t>
            </a:fld>
            <a:endParaRPr/>
          </a:p>
        </p:txBody>
      </p:sp>
      <p:pic>
        <p:nvPicPr>
          <p:cNvPr id="7" name="Google Shape;7;p1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8231350" y="59950"/>
            <a:ext cx="866431" cy="39360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drive.google.com/file/d/1-Rk2fejX-UvpujKF-B5_6HuVi5mU8ifT/view?usp=drive_link" TargetMode="Externa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drive.google.com/file/d/1Hxfp6Koz1NUAbL2vRZycgymGHeV8u4ac/view?usp=drive_link" TargetMode="External"/><Relationship Id="rId5" Type="http://schemas.openxmlformats.org/officeDocument/2006/relationships/hyperlink" Target="https://wordwall.net/es/resource/78880946" TargetMode="Externa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lxrvPe8Aak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9.png"/><Relationship Id="rId4" Type="http://schemas.openxmlformats.org/officeDocument/2006/relationships/hyperlink" Target="https://www.youtube.com/watch?v=iK3KeIiXtH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59649" y="610600"/>
            <a:ext cx="6850495" cy="716100"/>
          </a:xfrm>
          <a:prstGeom prst="roundRect">
            <a:avLst>
              <a:gd name="adj" fmla="val 25677"/>
            </a:avLst>
          </a:prstGeom>
          <a:noFill/>
          <a:ln>
            <a:noFill/>
          </a:ln>
        </p:spPr>
      </p:pic>
      <p:sp>
        <p:nvSpPr>
          <p:cNvPr id="86" name="Google Shape;86;p15"/>
          <p:cNvSpPr txBox="1"/>
          <p:nvPr/>
        </p:nvSpPr>
        <p:spPr>
          <a:xfrm>
            <a:off x="1720699" y="722350"/>
            <a:ext cx="6405139" cy="430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/>
            <a:r>
              <a:rPr lang="ru-RU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</a:t>
            </a:r>
            <a:r>
              <a:rPr lang="uk-UA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r>
              <a:rPr lang="ru-RU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uk-UA" sz="1600" b="1" cap="all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травна система. Процеси метаболізму.</a:t>
            </a:r>
            <a:endParaRPr sz="1600" b="1" cap="all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8587" y="4299526"/>
            <a:ext cx="714119" cy="70052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кутник 2"/>
          <p:cNvSpPr/>
          <p:nvPr/>
        </p:nvSpPr>
        <p:spPr>
          <a:xfrm>
            <a:off x="935442" y="4388178"/>
            <a:ext cx="3740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Чим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відрізняються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процеси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фільтрації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всмоктування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та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дифузії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?</a:t>
            </a:r>
            <a:endParaRPr lang="uk-UA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7" name="Google Shape;87;p15"/>
          <p:cNvSpPr txBox="1"/>
          <p:nvPr/>
        </p:nvSpPr>
        <p:spPr>
          <a:xfrm>
            <a:off x="148587" y="1975723"/>
            <a:ext cx="6595113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§ 27. Травлення в кишці. Виведення неперетравлених решток</a:t>
            </a:r>
            <a:endParaRPr lang="uk-UA" sz="2800" b="1" dirty="0">
              <a:solidFill>
                <a:schemeClr val="accent6">
                  <a:lumMod val="50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" r="2543"/>
          <a:stretch/>
        </p:blipFill>
        <p:spPr>
          <a:xfrm flipH="1">
            <a:off x="6825819" y="1852925"/>
            <a:ext cx="2167610" cy="3147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893626" y="3686835"/>
            <a:ext cx="24769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/>
              <a:t>Як працює травна </a:t>
            </a:r>
            <a:r>
              <a:rPr lang="uk-UA" dirty="0">
                <a:hlinkClick r:id="rId6"/>
              </a:rPr>
              <a:t>система</a:t>
            </a:r>
            <a:endParaRPr lang="ru-RU" dirty="0"/>
          </a:p>
        </p:txBody>
      </p:sp>
      <p:sp>
        <p:nvSpPr>
          <p:cNvPr id="10" name="object 3"/>
          <p:cNvSpPr/>
          <p:nvPr/>
        </p:nvSpPr>
        <p:spPr>
          <a:xfrm>
            <a:off x="0" y="400811"/>
            <a:ext cx="1662683" cy="155295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Рисунок 3">
            <a:hlinkClick r:id="rId6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05" y="3514856"/>
            <a:ext cx="651736" cy="651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11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117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30143" y="897817"/>
            <a:ext cx="5787737" cy="3323987"/>
          </a:xfrm>
          <a:prstGeom prst="rect">
            <a:avLst/>
          </a:prstGeom>
          <a:solidFill>
            <a:srgbClr val="F2DBFD"/>
          </a:solidFill>
          <a:ln w="19050"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Стінки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товстої</a:t>
            </a:r>
            <a:r>
              <a:rPr lang="ru-RU" dirty="0">
                <a:latin typeface="Comic Sans MS" panose="030F0702030302020204" pitchFamily="66" charset="0"/>
              </a:rPr>
              <a:t> кишки не </a:t>
            </a:r>
            <a:r>
              <a:rPr lang="ru-RU" dirty="0" err="1">
                <a:latin typeface="Comic Sans MS" panose="030F0702030302020204" pitchFamily="66" charset="0"/>
              </a:rPr>
              <a:t>мають</a:t>
            </a:r>
            <a:r>
              <a:rPr lang="ru-RU" dirty="0">
                <a:latin typeface="Comic Sans MS" panose="030F0702030302020204" pitchFamily="66" charset="0"/>
              </a:rPr>
              <a:t> ворсинок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uk-UA" dirty="0">
                <a:latin typeface="Comic Sans MS" panose="030F0702030302020204" pitchFamily="66" charset="0"/>
              </a:rPr>
              <a:t>Клітини слизової оболонки виробляють </a:t>
            </a:r>
            <a:r>
              <a:rPr lang="uk-UA" b="1" dirty="0">
                <a:latin typeface="Comic Sans MS" panose="030F0702030302020204" pitchFamily="66" charset="0"/>
              </a:rPr>
              <a:t>сік</a:t>
            </a:r>
            <a:r>
              <a:rPr lang="uk-UA" dirty="0">
                <a:latin typeface="Comic Sans MS" panose="030F0702030302020204" pitchFamily="66" charset="0"/>
              </a:rPr>
              <a:t>, бідний на ферменти, але багатий на слиз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uk-UA" b="1" dirty="0">
                <a:latin typeface="Comic Sans MS" panose="030F0702030302020204" pitchFamily="66" charset="0"/>
              </a:rPr>
              <a:t>Всмоктуються</a:t>
            </a:r>
            <a:r>
              <a:rPr lang="uk-UA" dirty="0">
                <a:latin typeface="Comic Sans MS" panose="030F0702030302020204" pitchFamily="66" charset="0"/>
              </a:rPr>
              <a:t> переважно вода, вітаміни, деякі ліки та мінеральні речовини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uk-UA" dirty="0">
                <a:latin typeface="Comic Sans MS" panose="030F0702030302020204" pitchFamily="66" charset="0"/>
              </a:rPr>
              <a:t>З неперетравлених решток формуються </a:t>
            </a:r>
            <a:r>
              <a:rPr lang="uk-UA" b="1" dirty="0">
                <a:latin typeface="Comic Sans MS" panose="030F0702030302020204" pitchFamily="66" charset="0"/>
              </a:rPr>
              <a:t>калові маси</a:t>
            </a:r>
            <a:r>
              <a:rPr lang="uk-UA" dirty="0">
                <a:latin typeface="Comic Sans MS" panose="030F0702030302020204" pitchFamily="66" charset="0"/>
              </a:rPr>
              <a:t>, які деякий час накопичуються в прямій кишці, а потім </a:t>
            </a:r>
            <a:r>
              <a:rPr lang="ru-RU" dirty="0" err="1">
                <a:latin typeface="Comic Sans MS" panose="030F0702030302020204" pitchFamily="66" charset="0"/>
              </a:rPr>
              <a:t>періодично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виводяться</a:t>
            </a:r>
            <a:r>
              <a:rPr lang="ru-RU" dirty="0">
                <a:latin typeface="Comic Sans MS" panose="030F0702030302020204" pitchFamily="66" charset="0"/>
              </a:rPr>
              <a:t> через </a:t>
            </a:r>
            <a:r>
              <a:rPr lang="ru-RU" dirty="0" err="1">
                <a:latin typeface="Comic Sans MS" panose="030F0702030302020204" pitchFamily="66" charset="0"/>
              </a:rPr>
              <a:t>анальний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отвір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назовні</a:t>
            </a:r>
            <a:endParaRPr lang="uk-UA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b="1" dirty="0" err="1">
                <a:latin typeface="Comic Sans MS" panose="030F0702030302020204" pitchFamily="66" charset="0"/>
              </a:rPr>
              <a:t>Виведення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калових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мас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з кишки </a:t>
            </a:r>
            <a:r>
              <a:rPr lang="ru-RU" dirty="0" err="1">
                <a:latin typeface="Comic Sans MS" panose="030F0702030302020204" pitchFamily="66" charset="0"/>
              </a:rPr>
              <a:t>регулює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м’яз-­стискач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сфінктер</a:t>
            </a:r>
            <a:r>
              <a:rPr lang="ru-RU" dirty="0">
                <a:latin typeface="Comic Sans MS" panose="030F0702030302020204" pitchFamily="66" charset="0"/>
              </a:rPr>
              <a:t>), </a:t>
            </a:r>
            <a:r>
              <a:rPr lang="ru-RU" dirty="0" err="1">
                <a:latin typeface="Comic Sans MS" panose="030F0702030302020204" pitchFamily="66" charset="0"/>
              </a:rPr>
              <a:t>розміщений</a:t>
            </a:r>
            <a:r>
              <a:rPr lang="ru-RU" dirty="0">
                <a:latin typeface="Comic Sans MS" panose="030F0702030302020204" pitchFamily="66" charset="0"/>
              </a:rPr>
              <a:t> у </a:t>
            </a:r>
            <a:r>
              <a:rPr lang="ru-RU" dirty="0" err="1">
                <a:latin typeface="Comic Sans MS" panose="030F0702030302020204" pitchFamily="66" charset="0"/>
              </a:rPr>
              <a:t>кінцевому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відділі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прямої</a:t>
            </a:r>
            <a:r>
              <a:rPr lang="ru-RU" dirty="0">
                <a:latin typeface="Comic Sans MS" panose="030F0702030302020204" pitchFamily="66" charset="0"/>
              </a:rPr>
              <a:t> кишки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b="1" dirty="0" err="1">
                <a:latin typeface="Comic Sans MS" panose="030F0702030302020204" pitchFamily="66" charset="0"/>
              </a:rPr>
              <a:t>Процеси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травлення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в </a:t>
            </a:r>
            <a:r>
              <a:rPr lang="ru-RU" dirty="0" err="1">
                <a:latin typeface="Comic Sans MS" panose="030F0702030302020204" pitchFamily="66" charset="0"/>
              </a:rPr>
              <a:t>людини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тривають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залежно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</a:t>
            </a:r>
            <a:r>
              <a:rPr lang="ru-RU" dirty="0">
                <a:latin typeface="Comic Sans MS" panose="030F0702030302020204" pitchFamily="66" charset="0"/>
              </a:rPr>
              <a:t> складу </a:t>
            </a:r>
            <a:r>
              <a:rPr lang="ru-RU" dirty="0" err="1">
                <a:latin typeface="Comic Sans MS" panose="030F0702030302020204" pitchFamily="66" charset="0"/>
              </a:rPr>
              <a:t>їжі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функціональної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активності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органів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кишково-­шлункового</a:t>
            </a:r>
            <a:r>
              <a:rPr lang="ru-RU" dirty="0">
                <a:latin typeface="Comic Sans MS" panose="030F0702030302020204" pitchFamily="66" charset="0"/>
              </a:rPr>
              <a:t> тракту </a:t>
            </a:r>
            <a:r>
              <a:rPr lang="ru-RU" dirty="0" err="1">
                <a:latin typeface="Comic Sans MS" panose="030F0702030302020204" pitchFamily="66" charset="0"/>
              </a:rPr>
              <a:t>від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однієї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dirty="0" err="1">
                <a:latin typeface="Comic Sans MS" panose="030F0702030302020204" pitchFamily="66" charset="0"/>
              </a:rPr>
              <a:t>трьох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діб</a:t>
            </a:r>
            <a:r>
              <a:rPr lang="ru-RU" dirty="0">
                <a:latin typeface="Comic Sans MS" panose="030F0702030302020204" pitchFamily="66" charset="0"/>
              </a:rPr>
              <a:t>. При </a:t>
            </a:r>
            <a:r>
              <a:rPr lang="ru-RU" dirty="0" err="1">
                <a:latin typeface="Comic Sans MS" panose="030F0702030302020204" pitchFamily="66" charset="0"/>
              </a:rPr>
              <a:t>цьому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найбільше</a:t>
            </a:r>
            <a:r>
              <a:rPr lang="ru-RU" dirty="0">
                <a:latin typeface="Comic Sans MS" panose="030F0702030302020204" pitchFamily="66" charset="0"/>
              </a:rPr>
              <a:t> часу </a:t>
            </a:r>
            <a:r>
              <a:rPr lang="ru-RU" dirty="0" err="1">
                <a:latin typeface="Comic Sans MS" panose="030F0702030302020204" pitchFamily="66" charset="0"/>
              </a:rPr>
              <a:t>витрачається</a:t>
            </a:r>
            <a:r>
              <a:rPr lang="ru-RU" dirty="0">
                <a:latin typeface="Comic Sans MS" panose="030F0702030302020204" pitchFamily="66" charset="0"/>
              </a:rPr>
              <a:t> на </a:t>
            </a:r>
            <a:r>
              <a:rPr lang="ru-RU" dirty="0" err="1">
                <a:latin typeface="Comic Sans MS" panose="030F0702030302020204" pitchFamily="66" charset="0"/>
              </a:rPr>
              <a:t>пересування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решток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їжі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саме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товстою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кишкою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приблизно</a:t>
            </a:r>
            <a:r>
              <a:rPr lang="ru-RU" dirty="0">
                <a:latin typeface="Comic Sans MS" panose="030F0702030302020204" pitchFamily="66" charset="0"/>
              </a:rPr>
              <a:t> 12 годин)</a:t>
            </a:r>
          </a:p>
        </p:txBody>
      </p:sp>
      <p:sp>
        <p:nvSpPr>
          <p:cNvPr id="7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Будова та функції товстої кишки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694" y="869632"/>
            <a:ext cx="2502679" cy="3048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716132" y="3976155"/>
            <a:ext cx="13436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Товста кишка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828800" y="4607987"/>
            <a:ext cx="57823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Визначте відділи товстої кишки, позначені на малюнку цифрами.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103909" y="2797145"/>
            <a:ext cx="768927" cy="320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59923" y="2951018"/>
            <a:ext cx="814359" cy="108777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2227555" y="2530609"/>
            <a:ext cx="66319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387951" y="3117273"/>
            <a:ext cx="1157822" cy="9215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55318" y="2041035"/>
            <a:ext cx="1240098" cy="5318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2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4282" y="4517331"/>
            <a:ext cx="578193" cy="51303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TextBox 22"/>
          <p:cNvSpPr txBox="1"/>
          <p:nvPr/>
        </p:nvSpPr>
        <p:spPr>
          <a:xfrm>
            <a:off x="92677" y="3956456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1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563057" y="3956455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5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48480" y="239408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4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1602" y="1681321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3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228" y="3158537"/>
            <a:ext cx="2840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50000"/>
                  </a:schemeClr>
                </a:solidFill>
              </a:rPr>
              <a:t>2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66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Нейрогуморальна регуляція роботи кишок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117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922" y="889173"/>
            <a:ext cx="3109388" cy="34230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582355" y="1049433"/>
            <a:ext cx="5392881" cy="3354765"/>
          </a:xfrm>
          <a:prstGeom prst="rect">
            <a:avLst/>
          </a:prstGeom>
          <a:solidFill>
            <a:srgbClr val="F2DBFD"/>
          </a:solidFill>
          <a:ln w="1905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1200"/>
              </a:spcAft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Діяльність</a:t>
            </a:r>
            <a:r>
              <a:rPr lang="ru-RU" dirty="0">
                <a:latin typeface="Comic Sans MS" panose="030F0702030302020204" pitchFamily="66" charset="0"/>
              </a:rPr>
              <a:t> кишок і </a:t>
            </a:r>
            <a:r>
              <a:rPr lang="ru-RU" dirty="0" err="1">
                <a:latin typeface="Comic Sans MS" panose="030F0702030302020204" pitchFamily="66" charset="0"/>
              </a:rPr>
              <a:t>пов’язаних</a:t>
            </a:r>
            <a:r>
              <a:rPr lang="ru-RU" dirty="0">
                <a:latin typeface="Comic Sans MS" panose="030F0702030302020204" pitchFamily="66" charset="0"/>
              </a:rPr>
              <a:t> з ними </a:t>
            </a:r>
            <a:r>
              <a:rPr lang="ru-RU" dirty="0" err="1">
                <a:latin typeface="Comic Sans MS" panose="030F0702030302020204" pitchFamily="66" charset="0"/>
              </a:rPr>
              <a:t>травних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залоз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печінки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підшлункової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залози</a:t>
            </a:r>
            <a:r>
              <a:rPr lang="ru-RU" dirty="0">
                <a:latin typeface="Comic Sans MS" panose="030F0702030302020204" pitchFamily="66" charset="0"/>
              </a:rPr>
              <a:t>) </a:t>
            </a:r>
            <a:r>
              <a:rPr lang="ru-RU" dirty="0" err="1">
                <a:latin typeface="Comic Sans MS" panose="030F0702030302020204" pitchFamily="66" charset="0"/>
              </a:rPr>
              <a:t>регулюють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нервова</a:t>
            </a:r>
            <a:r>
              <a:rPr lang="ru-RU" dirty="0">
                <a:latin typeface="Comic Sans MS" panose="030F0702030302020204" pitchFamily="66" charset="0"/>
              </a:rPr>
              <a:t> система та </a:t>
            </a:r>
            <a:r>
              <a:rPr lang="ru-RU" dirty="0" err="1">
                <a:latin typeface="Comic Sans MS" panose="030F0702030302020204" pitchFamily="66" charset="0"/>
              </a:rPr>
              <a:t>біологічно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активні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речовини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spcAft>
                <a:spcPts val="1200"/>
              </a:spcAft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нервові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імпульси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надходять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симпатичними</a:t>
            </a:r>
            <a:r>
              <a:rPr lang="ru-RU" b="1" dirty="0">
                <a:latin typeface="Comic Sans MS" panose="030F0702030302020204" pitchFamily="66" charset="0"/>
              </a:rPr>
              <a:t> нервами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гальмують</a:t>
            </a:r>
            <a:r>
              <a:rPr lang="ru-RU" dirty="0">
                <a:latin typeface="Comic Sans MS" panose="030F0702030302020204" pitchFamily="66" charset="0"/>
              </a:rPr>
              <a:t> як </a:t>
            </a:r>
            <a:r>
              <a:rPr lang="ru-RU" dirty="0" err="1">
                <a:latin typeface="Comic Sans MS" panose="030F0702030302020204" pitchFamily="66" charset="0"/>
              </a:rPr>
              <a:t>рухову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моторну</a:t>
            </a:r>
            <a:r>
              <a:rPr lang="ru-RU" dirty="0">
                <a:latin typeface="Comic Sans MS" panose="030F0702030302020204" pitchFamily="66" charset="0"/>
              </a:rPr>
              <a:t>), так і </a:t>
            </a:r>
            <a:r>
              <a:rPr lang="ru-RU" dirty="0" err="1">
                <a:latin typeface="Comic Sans MS" panose="030F0702030302020204" pitchFamily="66" charset="0"/>
              </a:rPr>
              <a:t>секреторну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активність</a:t>
            </a:r>
            <a:r>
              <a:rPr lang="ru-RU" dirty="0">
                <a:latin typeface="Comic Sans MS" panose="030F0702030302020204" pitchFamily="66" charset="0"/>
              </a:rPr>
              <a:t> кишок, а </a:t>
            </a:r>
            <a:r>
              <a:rPr lang="ru-RU" dirty="0" err="1">
                <a:latin typeface="Comic Sans MS" panose="030F0702030302020204" pitchFamily="66" charset="0"/>
              </a:rPr>
              <a:t>ті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надходять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парасимпатичними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навпаки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їх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стимулюють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spcAft>
                <a:spcPts val="1200"/>
              </a:spcAft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>
                <a:latin typeface="Comic Sans MS" panose="030F0702030302020204" pitchFamily="66" charset="0"/>
              </a:rPr>
              <a:t>На </a:t>
            </a:r>
            <a:r>
              <a:rPr lang="ru-RU" dirty="0" err="1">
                <a:latin typeface="Comic Sans MS" panose="030F0702030302020204" pitchFamily="66" charset="0"/>
              </a:rPr>
              <a:t>діяльність</a:t>
            </a:r>
            <a:r>
              <a:rPr lang="ru-RU" dirty="0">
                <a:latin typeface="Comic Sans MS" panose="030F0702030302020204" pitchFamily="66" charset="0"/>
              </a:rPr>
              <a:t> кишок </a:t>
            </a:r>
            <a:r>
              <a:rPr lang="ru-RU" dirty="0" err="1">
                <a:latin typeface="Comic Sans MS" panose="030F0702030302020204" pitchFamily="66" charset="0"/>
              </a:rPr>
              <a:t>впливають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деякі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біологічно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активні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сполуки</a:t>
            </a:r>
            <a:r>
              <a:rPr lang="ru-RU" b="1" dirty="0">
                <a:latin typeface="Comic Sans MS" panose="030F0702030302020204" pitchFamily="66" charset="0"/>
              </a:rPr>
              <a:t>: </a:t>
            </a:r>
            <a:r>
              <a:rPr lang="ru-RU" dirty="0">
                <a:latin typeface="Comic Sans MS" panose="030F0702030302020204" pitchFamily="66" charset="0"/>
              </a:rPr>
              <a:t>н</a:t>
            </a:r>
            <a:r>
              <a:rPr lang="uk-UA" dirty="0" err="1">
                <a:latin typeface="Comic Sans MS" panose="030F0702030302020204" pitchFamily="66" charset="0"/>
              </a:rPr>
              <a:t>априклад</a:t>
            </a:r>
            <a:r>
              <a:rPr lang="uk-UA" dirty="0">
                <a:latin typeface="Comic Sans MS" panose="030F0702030302020204" pitchFamily="66" charset="0"/>
              </a:rPr>
              <a:t>, гормон </a:t>
            </a:r>
            <a:r>
              <a:rPr lang="uk-UA" b="1" dirty="0" err="1">
                <a:latin typeface="Comic Sans MS" panose="030F0702030302020204" pitchFamily="66" charset="0"/>
              </a:rPr>
              <a:t>гастрин</a:t>
            </a:r>
            <a:r>
              <a:rPr lang="uk-UA" dirty="0">
                <a:latin typeface="Comic Sans MS" panose="030F0702030302020204" pitchFamily="66" charset="0"/>
              </a:rPr>
              <a:t> стимулює діяльність кишок, а </a:t>
            </a:r>
            <a:r>
              <a:rPr lang="uk-UA" b="1" dirty="0" err="1">
                <a:latin typeface="Comic Sans MS" panose="030F0702030302020204" pitchFamily="66" charset="0"/>
              </a:rPr>
              <a:t>глюкагон</a:t>
            </a:r>
            <a:r>
              <a:rPr lang="uk-UA" dirty="0">
                <a:latin typeface="Comic Sans MS" panose="030F0702030302020204" pitchFamily="66" charset="0"/>
              </a:rPr>
              <a:t> її пригнічує</a:t>
            </a:r>
          </a:p>
          <a:p>
            <a:pPr marL="285750" indent="-285750">
              <a:spcAft>
                <a:spcPts val="1200"/>
              </a:spcAft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Сік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підшлункової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залози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жовч</a:t>
            </a:r>
            <a:r>
              <a:rPr lang="ru-RU" dirty="0">
                <a:latin typeface="Comic Sans MS" panose="030F0702030302020204" pitchFamily="66" charset="0"/>
              </a:rPr>
              <a:t> рефлекторно </a:t>
            </a:r>
            <a:r>
              <a:rPr lang="ru-RU" dirty="0" err="1">
                <a:latin typeface="Comic Sans MS" panose="030F0702030302020204" pitchFamily="66" charset="0"/>
              </a:rPr>
              <a:t>виділяються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після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подразнення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рецепторів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ротової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порожнини</a:t>
            </a:r>
            <a:r>
              <a:rPr lang="ru-RU" dirty="0">
                <a:latin typeface="Comic Sans MS" panose="030F0702030302020204" pitchFamily="66" charset="0"/>
              </a:rPr>
              <a:t>, глотки та </a:t>
            </a:r>
            <a:r>
              <a:rPr lang="ru-RU" dirty="0" err="1">
                <a:latin typeface="Comic Sans MS" panose="030F0702030302020204" pitchFamily="66" charset="0"/>
              </a:rPr>
              <a:t>шлунка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їжею</a:t>
            </a:r>
            <a:endParaRPr lang="ru-RU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225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875395" y="40764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11" name="Google Shape;20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9517" y="510037"/>
            <a:ext cx="757900" cy="68447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08;p25"/>
          <p:cNvSpPr txBox="1"/>
          <p:nvPr/>
        </p:nvSpPr>
        <p:spPr>
          <a:xfrm>
            <a:off x="925496" y="561802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УЗАГАЛЬНЕННЯ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pic>
        <p:nvPicPr>
          <p:cNvPr id="15" name="Google Shape;212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8619" y="3015051"/>
            <a:ext cx="620750" cy="631774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213;p25"/>
          <p:cNvSpPr txBox="1"/>
          <p:nvPr/>
        </p:nvSpPr>
        <p:spPr>
          <a:xfrm>
            <a:off x="959796" y="3100088"/>
            <a:ext cx="5134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ПОМІРКУЙТЕ</a:t>
            </a:r>
            <a:endParaRPr sz="1800" b="1" dirty="0">
              <a:solidFill>
                <a:srgbClr val="38761D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959796" y="1007967"/>
            <a:ext cx="7496783" cy="197909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Кишку умовно поділяють на тонку та товсту. Тонка кишка має такі відділи: дванадцятипала, порожня та клубова. У порожнині тонкої кишки відбувається ферментативне розщеплення білків, жирів, вуглеводів, нуклеїнових кислот і всмоктування продуктів розпаду кишковими ворсинками. Товста кишка має такі відділи: сліпа з апендиксом, ободова, сигмоподібна та пряма, що закінчується анальним отвором. У товстій кишці переважно всмоктуються вода, вітаміни, деякі лікарські препарати, мінеральні речовини та формуються калові маси. Продуктом секреції печінки є жовч, яка емульгує жири та активує ферменти.</a:t>
            </a:r>
            <a:endParaRPr lang="uk-UA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59796" y="3561788"/>
            <a:ext cx="7490298" cy="140194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626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+mj-lt"/>
              <a:buAutoNum type="arabicPeriod"/>
            </a:pP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Чим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відрізняється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внутрішня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поверхня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тонкої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товстої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кишки?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Які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порушення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травлення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виникнуть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у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людини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, в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якої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не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функціонує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печінка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Чому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підшлункова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залоза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входить до складу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двох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систем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органів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: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ендокринної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та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травної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?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Чому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затримання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калових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мас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загрожує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отруєнням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Comic Sans MS" panose="030F0702030302020204" pitchFamily="66" charset="0"/>
              </a:rPr>
              <a:t>організму</a:t>
            </a:r>
            <a:r>
              <a:rPr lang="ru-RU" dirty="0">
                <a:solidFill>
                  <a:schemeClr val="tx1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14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  <p:extLst>
      <p:ext uri="{BB962C8B-B14F-4D97-AF65-F5344CB8AC3E}">
        <p14:creationId xmlns:p14="http://schemas.microsoft.com/office/powerpoint/2010/main" val="24634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Google Shape;100;p16"/>
          <p:cNvCxnSpPr/>
          <p:nvPr/>
        </p:nvCxnSpPr>
        <p:spPr>
          <a:xfrm rot="10800000" flipH="1">
            <a:off x="1828800" y="402300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778" y="575871"/>
            <a:ext cx="5188146" cy="506012"/>
          </a:xfrm>
          <a:prstGeom prst="rect">
            <a:avLst/>
          </a:prstGeom>
        </p:spPr>
      </p:pic>
      <p:pic>
        <p:nvPicPr>
          <p:cNvPr id="8" name="Google Shape;2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278" y="512740"/>
            <a:ext cx="637500" cy="63227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995747" y="1145014"/>
            <a:ext cx="3837613" cy="1600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cap="all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Вкажіть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які функції виконує печінка:  </a:t>
            </a:r>
          </a:p>
          <a:p>
            <a:pPr algn="ctr"/>
            <a:r>
              <a:rPr lang="uk-UA" b="1" dirty="0">
                <a:solidFill>
                  <a:schemeClr val="tx1"/>
                </a:solidFill>
                <a:latin typeface="Comic Sans MS" panose="030F0702030302020204" pitchFamily="66" charset="0"/>
              </a:rPr>
              <a:t>А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– </a:t>
            </a:r>
            <a:r>
              <a:rPr lang="uk-UA" dirty="0" err="1">
                <a:solidFill>
                  <a:schemeClr val="tx1"/>
                </a:solidFill>
                <a:latin typeface="Comic Sans MS" panose="030F0702030302020204" pitchFamily="66" charset="0"/>
              </a:rPr>
              <a:t>емульгація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жирів, </a:t>
            </a:r>
            <a:r>
              <a:rPr lang="uk-UA" b="1" dirty="0">
                <a:solidFill>
                  <a:schemeClr val="tx1"/>
                </a:solidFill>
                <a:latin typeface="Comic Sans MS" panose="030F0702030302020204" pitchFamily="66" charset="0"/>
              </a:rPr>
              <a:t>Б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– знешкодження шкідливих речовин, </a:t>
            </a:r>
            <a:r>
              <a:rPr lang="uk-UA" b="1" dirty="0">
                <a:solidFill>
                  <a:schemeClr val="tx1"/>
                </a:solidFill>
                <a:latin typeface="Comic Sans MS" panose="030F0702030302020204" pitchFamily="66" charset="0"/>
              </a:rPr>
              <a:t>В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– виділення надлишку солей, </a:t>
            </a:r>
            <a:r>
              <a:rPr lang="uk-UA" b="1" dirty="0">
                <a:solidFill>
                  <a:schemeClr val="tx1"/>
                </a:solidFill>
                <a:latin typeface="Comic Sans MS" panose="030F0702030302020204" pitchFamily="66" charset="0"/>
              </a:rPr>
              <a:t>Г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– утилізація еритроцитів, </a:t>
            </a:r>
            <a:r>
              <a:rPr lang="uk-UA" b="1" dirty="0">
                <a:solidFill>
                  <a:schemeClr val="tx1"/>
                </a:solidFill>
                <a:latin typeface="Comic Sans MS" panose="030F0702030302020204" pitchFamily="66" charset="0"/>
              </a:rPr>
              <a:t>Д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– виведення води з організму, </a:t>
            </a:r>
            <a:r>
              <a:rPr lang="uk-UA" b="1" dirty="0">
                <a:solidFill>
                  <a:schemeClr val="tx1"/>
                </a:solidFill>
                <a:latin typeface="Comic Sans MS" panose="030F0702030302020204" pitchFamily="66" charset="0"/>
              </a:rPr>
              <a:t>Е</a:t>
            </a: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 – участь в обміні речовин та енергії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7278" y="2862349"/>
            <a:ext cx="5136572" cy="738664"/>
          </a:xfrm>
          <a:prstGeom prst="rect">
            <a:avLst/>
          </a:prstGeom>
          <a:solidFill>
            <a:srgbClr val="CCFFFF"/>
          </a:solidFill>
          <a:ln w="127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b="1" cap="all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Встановіть</a:t>
            </a:r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відповідність між органами та їх функціями:  </a:t>
            </a:r>
          </a:p>
          <a:p>
            <a:pPr algn="ctr"/>
            <a:endParaRPr lang="uk-UA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7177711"/>
              </p:ext>
            </p:extLst>
          </p:nvPr>
        </p:nvGraphicFramePr>
        <p:xfrm>
          <a:off x="107278" y="3196696"/>
          <a:ext cx="5167745" cy="183370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28856">
                  <a:extLst>
                    <a:ext uri="{9D8B030D-6E8A-4147-A177-3AD203B41FA5}">
                      <a16:colId xmlns:a16="http://schemas.microsoft.com/office/drawing/2014/main" val="3072400674"/>
                    </a:ext>
                  </a:extLst>
                </a:gridCol>
                <a:gridCol w="1294873">
                  <a:extLst>
                    <a:ext uri="{9D8B030D-6E8A-4147-A177-3AD203B41FA5}">
                      <a16:colId xmlns:a16="http://schemas.microsoft.com/office/drawing/2014/main" val="2084461570"/>
                    </a:ext>
                  </a:extLst>
                </a:gridCol>
                <a:gridCol w="431624">
                  <a:extLst>
                    <a:ext uri="{9D8B030D-6E8A-4147-A177-3AD203B41FA5}">
                      <a16:colId xmlns:a16="http://schemas.microsoft.com/office/drawing/2014/main" val="2286950572"/>
                    </a:ext>
                  </a:extLst>
                </a:gridCol>
                <a:gridCol w="3112392">
                  <a:extLst>
                    <a:ext uri="{9D8B030D-6E8A-4147-A177-3AD203B41FA5}">
                      <a16:colId xmlns:a16="http://schemas.microsoft.com/office/drawing/2014/main" val="289059581"/>
                    </a:ext>
                  </a:extLst>
                </a:gridCol>
              </a:tblGrid>
              <a:tr h="275301"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>
                          <a:solidFill>
                            <a:schemeClr val="bg1"/>
                          </a:solidFill>
                          <a:latin typeface="Comic Sans MS" panose="030F0702030302020204" pitchFamily="66" charset="0"/>
                        </a:rPr>
                        <a:t>Органи</a:t>
                      </a:r>
                      <a:r>
                        <a:rPr lang="uk-UA" sz="1200" dirty="0">
                          <a:solidFill>
                            <a:schemeClr val="bg1"/>
                          </a:solidFill>
                        </a:rPr>
                        <a:t> 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1200" dirty="0"/>
                        <a:t>Функції </a:t>
                      </a:r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9078197"/>
                  </a:ext>
                </a:extLst>
              </a:tr>
              <a:tr h="384668"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Ротова порожнина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А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Початок розщеплення білків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6950778"/>
                  </a:ext>
                </a:extLst>
              </a:tr>
              <a:tr h="275301"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Шлунок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Б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Всмоктування поживних речовин у кров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0643111"/>
                  </a:ext>
                </a:extLst>
              </a:tr>
              <a:tr h="275301"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Тонка кишка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В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Зволоження їжі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0336777"/>
                  </a:ext>
                </a:extLst>
              </a:tr>
              <a:tr h="275301"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4 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Товста кишка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Г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Виділення жовчі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8527373"/>
                  </a:ext>
                </a:extLst>
              </a:tr>
              <a:tr h="275301"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???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b="1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anose="030F0702030302020204" pitchFamily="66" charset="0"/>
                        </a:rPr>
                        <a:t>Д</a:t>
                      </a:r>
                      <a:endParaRPr lang="ru-RU" sz="1200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k-UA" sz="1200" dirty="0">
                          <a:latin typeface="Comic Sans MS" panose="030F0702030302020204" pitchFamily="66" charset="0"/>
                        </a:rPr>
                        <a:t>Всмоктування води</a:t>
                      </a:r>
                      <a:endParaRPr lang="ru-RU" sz="1200" dirty="0">
                        <a:latin typeface="Comic Sans MS" panose="030F0702030302020204" pitchFamily="66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121559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5112328" y="742348"/>
            <a:ext cx="3792681" cy="1092607"/>
          </a:xfrm>
          <a:prstGeom prst="rect">
            <a:avLst/>
          </a:prstGeom>
          <a:solidFill>
            <a:srgbClr val="FFFF99"/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300" b="1" cap="all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Встановіть</a:t>
            </a:r>
            <a:r>
              <a:rPr lang="uk-UA" sz="13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послідовність відділів товстої кишки:  </a:t>
            </a:r>
          </a:p>
          <a:p>
            <a:pPr algn="ctr"/>
            <a:r>
              <a:rPr lang="uk-UA" sz="1300" b="1" dirty="0">
                <a:solidFill>
                  <a:schemeClr val="tx1"/>
                </a:solidFill>
                <a:latin typeface="Comic Sans MS" panose="030F0702030302020204" pitchFamily="66" charset="0"/>
              </a:rPr>
              <a:t>А</a:t>
            </a: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 – пряма кишка, </a:t>
            </a:r>
            <a:r>
              <a:rPr lang="uk-UA" sz="1300" b="1" dirty="0">
                <a:solidFill>
                  <a:schemeClr val="tx1"/>
                </a:solidFill>
                <a:latin typeface="Comic Sans MS" panose="030F0702030302020204" pitchFamily="66" charset="0"/>
              </a:rPr>
              <a:t>Б</a:t>
            </a: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 – сліпа кишка, </a:t>
            </a:r>
          </a:p>
          <a:p>
            <a:pPr algn="ctr"/>
            <a:r>
              <a:rPr lang="uk-UA" sz="1300" b="1" dirty="0">
                <a:solidFill>
                  <a:schemeClr val="tx1"/>
                </a:solidFill>
                <a:latin typeface="Comic Sans MS" panose="030F0702030302020204" pitchFamily="66" charset="0"/>
              </a:rPr>
              <a:t>В</a:t>
            </a: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 – сигмоподібна кишка, </a:t>
            </a:r>
            <a:r>
              <a:rPr lang="uk-UA" sz="1300" b="1" dirty="0">
                <a:solidFill>
                  <a:schemeClr val="tx1"/>
                </a:solidFill>
                <a:latin typeface="Comic Sans MS" panose="030F0702030302020204" pitchFamily="66" charset="0"/>
              </a:rPr>
              <a:t>Г</a:t>
            </a: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 – ободова кишка, </a:t>
            </a:r>
            <a:r>
              <a:rPr lang="uk-UA" sz="1300" b="1" dirty="0">
                <a:solidFill>
                  <a:schemeClr val="tx1"/>
                </a:solidFill>
                <a:latin typeface="Comic Sans MS" panose="030F0702030302020204" pitchFamily="66" charset="0"/>
              </a:rPr>
              <a:t>Д</a:t>
            </a: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 - апендикс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34398" y="2028725"/>
            <a:ext cx="3470611" cy="28931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sz="13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Біологічний </a:t>
            </a:r>
            <a:r>
              <a:rPr lang="uk-UA" sz="1300" b="1" cap="all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диктант</a:t>
            </a:r>
            <a:r>
              <a:rPr lang="uk-UA" sz="13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:  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У дітей 20 молочних зубів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У дорослої людини 28 зубів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Зовні коронку зуба вкриває дентин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У дітей тонка кишка має довжину 2м, а у людей похилого віку – 6 м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Для всмоктування розщеплених речовин слизова оболонка поверхні тонкої кишки утворює до 30 млн ворсинок</a:t>
            </a:r>
          </a:p>
          <a:p>
            <a:pPr marL="342900" indent="-342900">
              <a:buFont typeface="+mj-lt"/>
              <a:buAutoNum type="arabicPeriod"/>
            </a:pPr>
            <a:r>
              <a:rPr lang="uk-UA" sz="1300" dirty="0">
                <a:solidFill>
                  <a:schemeClr val="tx1"/>
                </a:solidFill>
                <a:latin typeface="Comic Sans MS" panose="030F0702030302020204" pitchFamily="66" charset="0"/>
              </a:rPr>
              <a:t>У товстій кишці живе специфічна мікрофлора, яка сприяє розщепленню клітковини і синтезу певних вітамінів</a:t>
            </a:r>
          </a:p>
        </p:txBody>
      </p:sp>
      <p:sp>
        <p:nvSpPr>
          <p:cNvPr id="13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</p:spTree>
    <p:extLst>
      <p:ext uri="{BB962C8B-B14F-4D97-AF65-F5344CB8AC3E}">
        <p14:creationId xmlns:p14="http://schemas.microsoft.com/office/powerpoint/2010/main" val="360347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798984"/>
            <a:ext cx="5940136" cy="3793798"/>
          </a:xfrm>
          <a:prstGeom prst="rect">
            <a:avLst/>
          </a:prstGeom>
        </p:spPr>
      </p:pic>
      <p:sp>
        <p:nvSpPr>
          <p:cNvPr id="3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4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5" name="TextBox 4"/>
          <p:cNvSpPr txBox="1"/>
          <p:nvPr/>
        </p:nvSpPr>
        <p:spPr>
          <a:xfrm>
            <a:off x="6265718" y="4208318"/>
            <a:ext cx="256655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Поясніть терміни і процеси, що зображені на малюнку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779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0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8" name="Google Shape;230;p27"/>
          <p:cNvSpPr txBox="1"/>
          <p:nvPr/>
        </p:nvSpPr>
        <p:spPr>
          <a:xfrm>
            <a:off x="1000318" y="88261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ДОМАШНЄ ЗАВДАННЯ</a:t>
            </a:r>
          </a:p>
        </p:txBody>
      </p:sp>
      <p:sp>
        <p:nvSpPr>
          <p:cNvPr id="9" name="Google Shape;232;p27"/>
          <p:cNvSpPr txBox="1"/>
          <p:nvPr/>
        </p:nvSpPr>
        <p:spPr>
          <a:xfrm>
            <a:off x="282243" y="1482230"/>
            <a:ext cx="6766200" cy="6155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" name="Google Shape;233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2231" y="837693"/>
            <a:ext cx="638175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Скругленный прямоугольник 12"/>
          <p:cNvSpPr/>
          <p:nvPr/>
        </p:nvSpPr>
        <p:spPr>
          <a:xfrm>
            <a:off x="388227" y="1582592"/>
            <a:ext cx="3767846" cy="115434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" sz="20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О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ПРАЦЮЙТЕ</a:t>
            </a:r>
            <a:r>
              <a:rPr lang="uk" b="1" dirty="0">
                <a:solidFill>
                  <a:schemeClr val="tx1"/>
                </a:solidFill>
                <a:latin typeface="Alegreya"/>
                <a:ea typeface="Alegreya"/>
                <a:cs typeface="Alegreya"/>
                <a:sym typeface="Alegreya"/>
              </a:rPr>
              <a:t>  </a:t>
            </a:r>
            <a:r>
              <a:rPr lang="uk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ПАРАГРАФ </a:t>
            </a:r>
            <a:r>
              <a:rPr lang="uk" sz="2800" b="1" dirty="0">
                <a:solidFill>
                  <a:schemeClr val="accent1">
                    <a:lumMod val="75000"/>
                  </a:schemeClr>
                </a:solidFill>
                <a:latin typeface="Alegreya"/>
                <a:ea typeface="Alegreya"/>
                <a:cs typeface="Alegreya"/>
                <a:sym typeface="Alegreya"/>
              </a:rPr>
              <a:t>27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1" name="Google Shape;230;p27"/>
          <p:cNvSpPr txBox="1"/>
          <p:nvPr/>
        </p:nvSpPr>
        <p:spPr>
          <a:xfrm>
            <a:off x="884171" y="3036106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" sz="1800" b="1" dirty="0">
                <a:solidFill>
                  <a:srgbClr val="38761D"/>
                </a:solidFill>
                <a:latin typeface="Alegreya"/>
                <a:ea typeface="Alegreya"/>
                <a:cs typeface="Alegreya"/>
                <a:sym typeface="Alegreya"/>
              </a:rPr>
              <a:t>ЗАПАМ’ЯТАЙТЕ КРАЩЕ</a:t>
            </a:r>
          </a:p>
        </p:txBody>
      </p:sp>
      <p:sp>
        <p:nvSpPr>
          <p:cNvPr id="12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flipH="1">
            <a:off x="5023829" y="1513078"/>
            <a:ext cx="3008671" cy="2804403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000318" y="3521405"/>
            <a:ext cx="354616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https://wordwall.net/es/resource/78880946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00318" y="4053570"/>
            <a:ext cx="26486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hlinkClick r:id="rId6"/>
              </a:rPr>
              <a:t>Травлення в кишечнику. Всмоктування 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84" y="4053570"/>
            <a:ext cx="610334" cy="61033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6350" y="3376216"/>
            <a:ext cx="593850" cy="59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381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30;p27"/>
          <p:cNvSpPr txBox="1"/>
          <p:nvPr/>
        </p:nvSpPr>
        <p:spPr>
          <a:xfrm>
            <a:off x="920406" y="837693"/>
            <a:ext cx="4987500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uk-UA" sz="1800" b="1" dirty="0">
                <a:solidFill>
                  <a:srgbClr val="38761D"/>
                </a:solidFill>
                <a:latin typeface="+mn-lt"/>
                <a:ea typeface="Alegreya"/>
                <a:cs typeface="Alegreya"/>
                <a:sym typeface="Alegreya"/>
              </a:rPr>
              <a:t>ВИКОРИСТАНІ ДЖЕРЕЛА</a:t>
            </a:r>
            <a:endParaRPr lang="uk" sz="1800" b="1" dirty="0">
              <a:solidFill>
                <a:srgbClr val="38761D"/>
              </a:solidFill>
              <a:latin typeface="+mn-lt"/>
              <a:ea typeface="Alegreya"/>
              <a:cs typeface="Alegreya"/>
              <a:sym typeface="Alegreya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242817" y="1440724"/>
            <a:ext cx="747440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Зоя Бекетова. Як </a:t>
            </a:r>
            <a:r>
              <a:rPr lang="ru-RU" dirty="0" err="1"/>
              <a:t>працює</a:t>
            </a:r>
            <a:r>
              <a:rPr lang="ru-RU" dirty="0"/>
              <a:t> ваша </a:t>
            </a:r>
            <a:r>
              <a:rPr lang="ru-RU" dirty="0" err="1"/>
              <a:t>травна</a:t>
            </a:r>
            <a:r>
              <a:rPr lang="ru-RU" dirty="0"/>
              <a:t> система TED </a:t>
            </a:r>
            <a:r>
              <a:rPr lang="ru-RU" dirty="0" err="1"/>
              <a:t>Ed</a:t>
            </a:r>
            <a:r>
              <a:rPr lang="ru-RU" dirty="0"/>
              <a:t>, 2022. </a:t>
            </a:r>
            <a:r>
              <a:rPr lang="ru-RU" i="1" dirty="0" err="1"/>
              <a:t>YouTube</a:t>
            </a:r>
            <a:r>
              <a:rPr lang="ru-RU" dirty="0"/>
              <a:t>. URL: </a:t>
            </a:r>
            <a:r>
              <a:rPr lang="ru-RU" dirty="0">
                <a:hlinkClick r:id="rId3"/>
              </a:rPr>
              <a:t>https://www.youtube.com/watch?v=mlxrvPe8Aak</a:t>
            </a:r>
            <a:endParaRPr lang="ru-UA" dirty="0"/>
          </a:p>
          <a:p>
            <a:endParaRPr lang="ru-UA" dirty="0"/>
          </a:p>
          <a:p>
            <a:r>
              <a:rPr lang="ru-RU" dirty="0"/>
              <a:t>Уроки </a:t>
            </a:r>
            <a:r>
              <a:rPr lang="ru-RU" dirty="0" err="1"/>
              <a:t>біології</a:t>
            </a:r>
            <a:r>
              <a:rPr lang="ru-RU" dirty="0"/>
              <a:t>, </a:t>
            </a:r>
            <a:r>
              <a:rPr lang="ru-RU" dirty="0" err="1"/>
              <a:t>Тютюнникова</a:t>
            </a:r>
            <a:r>
              <a:rPr lang="ru-RU" dirty="0"/>
              <a:t> </a:t>
            </a:r>
            <a:r>
              <a:rPr lang="ru-RU" dirty="0" err="1"/>
              <a:t>Наталія</a:t>
            </a:r>
            <a:r>
              <a:rPr lang="ru-RU" dirty="0"/>
              <a:t>. </a:t>
            </a:r>
            <a:r>
              <a:rPr lang="ru-RU" dirty="0" err="1"/>
              <a:t>Біологія</a:t>
            </a:r>
            <a:r>
              <a:rPr lang="ru-RU" dirty="0"/>
              <a:t> </a:t>
            </a:r>
            <a:r>
              <a:rPr lang="ru-RU" dirty="0" err="1"/>
              <a:t>людини</a:t>
            </a:r>
            <a:r>
              <a:rPr lang="ru-RU" dirty="0"/>
              <a:t>. </a:t>
            </a:r>
            <a:r>
              <a:rPr lang="ru-RU" dirty="0" err="1"/>
              <a:t>Травлення</a:t>
            </a:r>
            <a:r>
              <a:rPr lang="ru-RU" dirty="0"/>
              <a:t> в кишечнику. </a:t>
            </a:r>
            <a:r>
              <a:rPr lang="ru-RU" dirty="0" err="1"/>
              <a:t>Всмоктування</a:t>
            </a:r>
            <a:r>
              <a:rPr lang="ru-RU" dirty="0"/>
              <a:t>, 2021. </a:t>
            </a:r>
            <a:r>
              <a:rPr lang="ru-RU" i="1" dirty="0" err="1"/>
              <a:t>YouTube</a:t>
            </a:r>
            <a:r>
              <a:rPr lang="ru-RU" dirty="0"/>
              <a:t>. URL: </a:t>
            </a:r>
            <a:r>
              <a:rPr lang="ru-RU" dirty="0">
                <a:hlinkClick r:id="rId4"/>
              </a:rPr>
              <a:t>https://www.youtube.com/watch?v=iK3KeIiXtHA</a:t>
            </a:r>
            <a:r>
              <a:rPr lang="ru-RU" dirty="0"/>
              <a:t> </a:t>
            </a:r>
            <a:endParaRPr lang="uk-UA" dirty="0"/>
          </a:p>
        </p:txBody>
      </p:sp>
      <p:cxnSp>
        <p:nvCxnSpPr>
          <p:cNvPr id="7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9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75" y="696297"/>
            <a:ext cx="603031" cy="60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04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Будова і функції тонкої кишки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114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5245" y="889173"/>
            <a:ext cx="4073237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Кишка</a:t>
            </a:r>
            <a:r>
              <a:rPr lang="ru-RU" dirty="0">
                <a:latin typeface="Comic Sans MS" panose="030F0702030302020204" pitchFamily="66" charset="0"/>
              </a:rPr>
              <a:t> – </a:t>
            </a:r>
            <a:r>
              <a:rPr lang="ru-RU" dirty="0" err="1">
                <a:latin typeface="Comic Sans MS" panose="030F0702030302020204" pitchFamily="66" charset="0"/>
              </a:rPr>
              <a:t>наступна</a:t>
            </a:r>
            <a:r>
              <a:rPr lang="ru-RU" dirty="0">
                <a:latin typeface="Comic Sans MS" panose="030F0702030302020204" pitchFamily="66" charset="0"/>
              </a:rPr>
              <a:t> за </a:t>
            </a:r>
            <a:r>
              <a:rPr lang="ru-RU" dirty="0" err="1">
                <a:latin typeface="Comic Sans MS" panose="030F0702030302020204" pitchFamily="66" charset="0"/>
              </a:rPr>
              <a:t>шлунком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ділянка</a:t>
            </a:r>
            <a:r>
              <a:rPr lang="ru-RU" dirty="0">
                <a:latin typeface="Comic Sans MS" panose="030F0702030302020204" pitchFamily="66" charset="0"/>
              </a:rPr>
              <a:t> травного каналу. Вона </a:t>
            </a:r>
            <a:r>
              <a:rPr lang="ru-RU" dirty="0" err="1">
                <a:latin typeface="Comic Sans MS" panose="030F0702030302020204" pitchFamily="66" charset="0"/>
              </a:rPr>
              <a:t>складається</a:t>
            </a:r>
            <a:r>
              <a:rPr lang="ru-RU" dirty="0">
                <a:latin typeface="Comic Sans MS" panose="030F0702030302020204" pitchFamily="66" charset="0"/>
              </a:rPr>
              <a:t> з </a:t>
            </a:r>
            <a:r>
              <a:rPr lang="ru-RU" dirty="0" err="1">
                <a:latin typeface="Comic Sans MS" panose="030F0702030302020204" pitchFamily="66" charset="0"/>
              </a:rPr>
              <a:t>двох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відділів</a:t>
            </a:r>
            <a:r>
              <a:rPr lang="ru-RU" dirty="0">
                <a:latin typeface="Comic Sans MS" panose="030F0702030302020204" pitchFamily="66" charset="0"/>
              </a:rPr>
              <a:t>:</a:t>
            </a:r>
          </a:p>
          <a:p>
            <a:pPr algn="ctr"/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тонкої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 і </a:t>
            </a:r>
            <a:r>
              <a:rPr lang="ru-RU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товстої</a:t>
            </a:r>
            <a:r>
              <a:rPr lang="ru-RU" dirty="0">
                <a:solidFill>
                  <a:srgbClr val="FF0000"/>
                </a:solidFill>
                <a:latin typeface="Comic Sans MS" panose="030F0702030302020204" pitchFamily="66" charset="0"/>
              </a:rPr>
              <a:t> кишки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903" y="1868489"/>
            <a:ext cx="2238375" cy="32766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4821538" y="889173"/>
            <a:ext cx="3803073" cy="2031325"/>
          </a:xfrm>
          <a:prstGeom prst="rect">
            <a:avLst/>
          </a:prstGeom>
          <a:solidFill>
            <a:srgbClr val="F2DBFD"/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Частково</a:t>
            </a:r>
            <a:r>
              <a:rPr lang="ru-RU" dirty="0">
                <a:latin typeface="Comic Sans MS" panose="030F0702030302020204" pitchFamily="66" charset="0"/>
              </a:rPr>
              <a:t> перетравлена в </a:t>
            </a:r>
            <a:r>
              <a:rPr lang="ru-RU" dirty="0" err="1">
                <a:latin typeface="Comic Sans MS" panose="030F0702030302020204" pitchFamily="66" charset="0"/>
              </a:rPr>
              <a:t>шлунку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їжа</a:t>
            </a:r>
            <a:r>
              <a:rPr lang="ru-RU" dirty="0">
                <a:latin typeface="Comic Sans MS" panose="030F0702030302020204" pitchFamily="66" charset="0"/>
              </a:rPr>
              <a:t>, яку</a:t>
            </a:r>
          </a:p>
          <a:p>
            <a:pPr algn="ctr"/>
            <a:r>
              <a:rPr lang="ru-RU" dirty="0" err="1">
                <a:latin typeface="Comic Sans MS" panose="030F0702030302020204" pitchFamily="66" charset="0"/>
              </a:rPr>
              <a:t>називають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хімусом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порціями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надходить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b="1" dirty="0" err="1">
                <a:solidFill>
                  <a:srgbClr val="FF0000"/>
                </a:solidFill>
                <a:latin typeface="Comic Sans MS" panose="030F0702030302020204" pitchFamily="66" charset="0"/>
              </a:rPr>
              <a:t>тонкої</a:t>
            </a:r>
            <a:r>
              <a:rPr lang="ru-RU" b="1" dirty="0">
                <a:solidFill>
                  <a:srgbClr val="FF0000"/>
                </a:solidFill>
                <a:latin typeface="Comic Sans MS" panose="030F0702030302020204" pitchFamily="66" charset="0"/>
              </a:rPr>
              <a:t> кишки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Поживні речовини остаточно розщеплюються і всмоктуються в кров та лімфу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Довжина становить 5-6 м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uk-UA" dirty="0">
                <a:solidFill>
                  <a:schemeClr val="tx1"/>
                </a:solidFill>
                <a:latin typeface="Comic Sans MS" panose="030F0702030302020204" pitchFamily="66" charset="0"/>
              </a:rPr>
              <a:t>Відділи: дванадцятипала, порожня, клубова</a:t>
            </a:r>
            <a:endParaRPr lang="ru-RU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21537" y="3124299"/>
            <a:ext cx="3803073" cy="1758564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301278" y="3819422"/>
            <a:ext cx="138502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Знайдіть на малюнку, які складові  позначені цифрами.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4334" y="3347451"/>
            <a:ext cx="427337" cy="44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692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Дванадцятипала кишка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114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53075" y="889173"/>
            <a:ext cx="3462337" cy="3539430"/>
          </a:xfrm>
          <a:prstGeom prst="rect">
            <a:avLst/>
          </a:prstGeom>
          <a:solidFill>
            <a:srgbClr val="F2DBFD"/>
          </a:solidFill>
          <a:ln w="1905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довжина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дорівнює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приблизно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товщині</a:t>
            </a:r>
            <a:r>
              <a:rPr lang="ru-RU" dirty="0">
                <a:latin typeface="Comic Sans MS" panose="030F0702030302020204" pitchFamily="66" charset="0"/>
              </a:rPr>
              <a:t> 12 </a:t>
            </a:r>
            <a:r>
              <a:rPr lang="ru-RU" dirty="0" err="1">
                <a:latin typeface="Comic Sans MS" panose="030F0702030302020204" pitchFamily="66" charset="0"/>
              </a:rPr>
              <a:t>складених</a:t>
            </a:r>
            <a:r>
              <a:rPr lang="ru-RU" dirty="0">
                <a:latin typeface="Comic Sans MS" panose="030F0702030302020204" pitchFamily="66" charset="0"/>
              </a:rPr>
              <a:t> разом </a:t>
            </a:r>
            <a:r>
              <a:rPr lang="ru-RU" dirty="0" err="1">
                <a:latin typeface="Comic Sans MS" panose="030F0702030302020204" pitchFamily="66" charset="0"/>
              </a:rPr>
              <a:t>пальців</a:t>
            </a:r>
            <a:r>
              <a:rPr lang="ru-RU" dirty="0">
                <a:latin typeface="Comic Sans MS" panose="030F0702030302020204" pitchFamily="66" charset="0"/>
              </a:rPr>
              <a:t> (25–30 см)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найкоротша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ділянка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тонкої</a:t>
            </a:r>
            <a:r>
              <a:rPr lang="ru-RU" dirty="0">
                <a:latin typeface="Comic Sans MS" panose="030F0702030302020204" pitchFamily="66" charset="0"/>
              </a:rPr>
              <a:t> кишки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відкриваються</a:t>
            </a:r>
            <a:r>
              <a:rPr lang="ru-RU" dirty="0">
                <a:latin typeface="Comic Sans MS" panose="030F0702030302020204" pitchFamily="66" charset="0"/>
              </a:rPr>
              <a:t> протока </a:t>
            </a:r>
            <a:r>
              <a:rPr lang="ru-RU" dirty="0" err="1">
                <a:latin typeface="Comic Sans MS" panose="030F0702030302020204" pitchFamily="66" charset="0"/>
              </a:rPr>
              <a:t>підшлункової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залози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загальна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жовчна</a:t>
            </a:r>
            <a:r>
              <a:rPr lang="ru-RU" dirty="0">
                <a:latin typeface="Comic Sans MS" panose="030F0702030302020204" pitchFamily="66" charset="0"/>
              </a:rPr>
              <a:t> протока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харчові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маси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затримуються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dirty="0" err="1">
                <a:latin typeface="Comic Sans MS" panose="030F0702030302020204" pitchFamily="66" charset="0"/>
              </a:rPr>
              <a:t>дванадцятипалій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кишці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недовго</a:t>
            </a:r>
            <a:r>
              <a:rPr lang="ru-RU" dirty="0">
                <a:latin typeface="Comic Sans MS" panose="030F0702030302020204" pitchFamily="66" charset="0"/>
              </a:rPr>
              <a:t>, але </a:t>
            </a:r>
            <a:r>
              <a:rPr lang="ru-RU" dirty="0" err="1">
                <a:latin typeface="Comic Sans MS" panose="030F0702030302020204" pitchFamily="66" charset="0"/>
              </a:rPr>
              <a:t>саме</a:t>
            </a:r>
            <a:r>
              <a:rPr lang="ru-RU" dirty="0">
                <a:latin typeface="Comic Sans MS" panose="030F0702030302020204" pitchFamily="66" charset="0"/>
              </a:rPr>
              <a:t> тут на них </a:t>
            </a:r>
            <a:r>
              <a:rPr lang="ru-RU" dirty="0" err="1">
                <a:latin typeface="Comic Sans MS" panose="030F0702030302020204" pitchFamily="66" charset="0"/>
              </a:rPr>
              <a:t>діє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найбільше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травних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ферментів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>
                <a:latin typeface="Comic Sans MS" panose="030F0702030302020204" pitchFamily="66" charset="0"/>
              </a:rPr>
              <a:t>основною </a:t>
            </a:r>
            <a:r>
              <a:rPr lang="ru-RU" dirty="0" err="1">
                <a:latin typeface="Comic Sans MS" panose="030F0702030302020204" pitchFamily="66" charset="0"/>
              </a:rPr>
              <a:t>функцією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дванадцятипалої</a:t>
            </a:r>
            <a:r>
              <a:rPr lang="ru-RU" dirty="0">
                <a:latin typeface="Comic Sans MS" panose="030F0702030302020204" pitchFamily="66" charset="0"/>
              </a:rPr>
              <a:t> кишки є </a:t>
            </a:r>
            <a:r>
              <a:rPr lang="ru-RU" dirty="0" err="1">
                <a:latin typeface="Comic Sans MS" panose="030F0702030302020204" pitchFamily="66" charset="0"/>
              </a:rPr>
              <a:t>перетравлювання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їжі</a:t>
            </a:r>
            <a:r>
              <a:rPr lang="ru-RU" dirty="0">
                <a:latin typeface="Comic Sans MS" panose="030F0702030302020204" pitchFamily="66" charset="0"/>
              </a:rPr>
              <a:t>, тут </a:t>
            </a:r>
            <a:r>
              <a:rPr lang="ru-RU" dirty="0" err="1">
                <a:latin typeface="Comic Sans MS" panose="030F0702030302020204" pitchFamily="66" charset="0"/>
              </a:rPr>
              <a:t>відбуваються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процеси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всмоктування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3369" r="6814"/>
          <a:stretch/>
        </p:blipFill>
        <p:spPr>
          <a:xfrm>
            <a:off x="72737" y="1113834"/>
            <a:ext cx="5394262" cy="262689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28591" y="3888663"/>
            <a:ext cx="45945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Зв’язок</a:t>
            </a:r>
            <a:r>
              <a:rPr lang="ru-RU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339933"/>
                </a:solidFill>
                <a:latin typeface="Comic Sans MS" panose="030F0702030302020204" pitchFamily="66" charset="0"/>
              </a:rPr>
              <a:t>травних</a:t>
            </a:r>
            <a:r>
              <a:rPr lang="ru-RU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залоз</a:t>
            </a:r>
            <a:r>
              <a:rPr lang="ru-RU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339933"/>
                </a:solidFill>
                <a:latin typeface="Comic Sans MS" panose="030F0702030302020204" pitchFamily="66" charset="0"/>
              </a:rPr>
              <a:t>із</a:t>
            </a:r>
            <a:r>
              <a:rPr lang="ru-RU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дванадцятипалою</a:t>
            </a:r>
            <a:r>
              <a:rPr lang="ru-RU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кишкою</a:t>
            </a:r>
            <a:endParaRPr lang="ru-RU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086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Підшлункова залоза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114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227" y="889173"/>
            <a:ext cx="2497492" cy="27608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>
          <a:xfrm>
            <a:off x="3138055" y="889173"/>
            <a:ext cx="4572000" cy="1815882"/>
          </a:xfrm>
          <a:prstGeom prst="rect">
            <a:avLst/>
          </a:prstGeom>
          <a:solidFill>
            <a:srgbClr val="F2DBFD"/>
          </a:solidFill>
          <a:ln w="19050">
            <a:solidFill>
              <a:srgbClr val="339933"/>
            </a:solidFill>
          </a:ln>
        </p:spPr>
        <p:txBody>
          <a:bodyPr>
            <a:spAutoFit/>
          </a:bodyPr>
          <a:lstStyle/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завдовжки</a:t>
            </a:r>
            <a:r>
              <a:rPr lang="ru-RU" dirty="0">
                <a:latin typeface="Comic Sans MS" panose="030F0702030302020204" pitchFamily="66" charset="0"/>
              </a:rPr>
              <a:t> 12–15 см, </a:t>
            </a:r>
            <a:r>
              <a:rPr lang="ru-RU" dirty="0" err="1">
                <a:latin typeface="Comic Sans MS" panose="030F0702030302020204" pitchFamily="66" charset="0"/>
              </a:rPr>
              <a:t>розташована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під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шлунком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виробляє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травний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сік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який</a:t>
            </a:r>
            <a:r>
              <a:rPr lang="ru-RU" dirty="0">
                <a:latin typeface="Comic Sans MS" panose="030F0702030302020204" pitchFamily="66" charset="0"/>
              </a:rPr>
              <a:t> через </a:t>
            </a:r>
            <a:r>
              <a:rPr lang="ru-RU" dirty="0" err="1">
                <a:latin typeface="Comic Sans MS" panose="030F0702030302020204" pitchFamily="66" charset="0"/>
              </a:rPr>
              <a:t>вивідну</a:t>
            </a:r>
            <a:r>
              <a:rPr lang="ru-RU" dirty="0">
                <a:latin typeface="Comic Sans MS" panose="030F0702030302020204" pitchFamily="66" charset="0"/>
              </a:rPr>
              <a:t> протоку </a:t>
            </a:r>
            <a:r>
              <a:rPr lang="ru-RU" dirty="0" err="1">
                <a:latin typeface="Comic Sans MS" panose="030F0702030302020204" pitchFamily="66" charset="0"/>
              </a:rPr>
              <a:t>потрапляє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dirty="0" err="1">
                <a:latin typeface="Comic Sans MS" panose="030F0702030302020204" pitchFamily="66" charset="0"/>
              </a:rPr>
              <a:t>дванадцятипалу</a:t>
            </a:r>
            <a:r>
              <a:rPr lang="ru-RU" dirty="0">
                <a:latin typeface="Comic Sans MS" panose="030F0702030302020204" pitchFamily="66" charset="0"/>
              </a:rPr>
              <a:t> кишку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сік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має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лужну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реакцію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виділяється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тільки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під</a:t>
            </a:r>
            <a:r>
              <a:rPr lang="ru-RU" dirty="0">
                <a:latin typeface="Comic Sans MS" panose="030F0702030302020204" pitchFamily="66" charset="0"/>
              </a:rPr>
              <a:t> час </a:t>
            </a:r>
            <a:r>
              <a:rPr lang="ru-RU" dirty="0" err="1">
                <a:latin typeface="Comic Sans MS" panose="030F0702030302020204" pitchFamily="66" charset="0"/>
              </a:rPr>
              <a:t>травлення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uk-UA" dirty="0">
                <a:latin typeface="Comic Sans MS" panose="030F0702030302020204" pitchFamily="66" charset="0"/>
              </a:rPr>
              <a:t>містить ферменти: </a:t>
            </a:r>
            <a:r>
              <a:rPr lang="uk-UA" b="1" dirty="0">
                <a:latin typeface="Comic Sans MS" panose="030F0702030302020204" pitchFamily="66" charset="0"/>
              </a:rPr>
              <a:t>трипсин</a:t>
            </a:r>
            <a:r>
              <a:rPr lang="uk-UA" dirty="0">
                <a:latin typeface="Comic Sans MS" panose="030F0702030302020204" pitchFamily="66" charset="0"/>
              </a:rPr>
              <a:t> та </a:t>
            </a:r>
            <a:r>
              <a:rPr lang="uk-UA" b="1" dirty="0" err="1">
                <a:latin typeface="Comic Sans MS" panose="030F0702030302020204" pitchFamily="66" charset="0"/>
              </a:rPr>
              <a:t>хімотрипсин</a:t>
            </a:r>
            <a:r>
              <a:rPr lang="uk-UA" dirty="0">
                <a:latin typeface="Comic Sans MS" panose="030F0702030302020204" pitchFamily="66" charset="0"/>
              </a:rPr>
              <a:t>, </a:t>
            </a:r>
            <a:r>
              <a:rPr lang="uk-UA" b="1" dirty="0">
                <a:latin typeface="Comic Sans MS" panose="030F0702030302020204" pitchFamily="66" charset="0"/>
              </a:rPr>
              <a:t>ліпаза</a:t>
            </a:r>
            <a:r>
              <a:rPr lang="uk-UA" dirty="0">
                <a:latin typeface="Comic Sans MS" panose="030F0702030302020204" pitchFamily="66" charset="0"/>
              </a:rPr>
              <a:t>, </a:t>
            </a:r>
            <a:r>
              <a:rPr lang="uk-UA" b="1" dirty="0">
                <a:latin typeface="Comic Sans MS" panose="030F0702030302020204" pitchFamily="66" charset="0"/>
              </a:rPr>
              <a:t>амілаза</a:t>
            </a:r>
            <a:r>
              <a:rPr lang="uk-UA" dirty="0">
                <a:latin typeface="Comic Sans MS" panose="030F0702030302020204" pitchFamily="66" charset="0"/>
              </a:rPr>
              <a:t>, </a:t>
            </a:r>
            <a:r>
              <a:rPr lang="uk-UA" b="1" dirty="0" err="1">
                <a:latin typeface="Comic Sans MS" panose="030F0702030302020204" pitchFamily="66" charset="0"/>
              </a:rPr>
              <a:t>нуклеаза</a:t>
            </a:r>
            <a:endParaRPr lang="uk-UA" b="1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утворюється</a:t>
            </a:r>
            <a:r>
              <a:rPr lang="ru-RU" dirty="0">
                <a:latin typeface="Comic Sans MS" panose="030F0702030302020204" pitchFamily="66" charset="0"/>
              </a:rPr>
              <a:t> до 2 л </a:t>
            </a:r>
            <a:r>
              <a:rPr lang="ru-RU" dirty="0" err="1">
                <a:latin typeface="Comic Sans MS" panose="030F0702030302020204" pitchFamily="66" charset="0"/>
              </a:rPr>
              <a:t>підшлункового</a:t>
            </a:r>
            <a:r>
              <a:rPr lang="ru-RU" dirty="0">
                <a:latin typeface="Comic Sans MS" panose="030F0702030302020204" pitchFamily="66" charset="0"/>
              </a:rPr>
              <a:t> соку за </a:t>
            </a:r>
            <a:r>
              <a:rPr lang="ru-RU" dirty="0" err="1">
                <a:latin typeface="Comic Sans MS" panose="030F0702030302020204" pitchFamily="66" charset="0"/>
              </a:rPr>
              <a:t>добу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86500" y="3076710"/>
            <a:ext cx="2336668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rgbClr val="339933"/>
                </a:solidFill>
                <a:latin typeface="Comic Sans MS" panose="030F0702030302020204" pitchFamily="66" charset="0"/>
              </a:rPr>
              <a:t>Трипсин і </a:t>
            </a:r>
            <a:r>
              <a:rPr lang="uk-UA" b="1" dirty="0" err="1">
                <a:solidFill>
                  <a:srgbClr val="339933"/>
                </a:solidFill>
                <a:latin typeface="Comic Sans MS" panose="030F0702030302020204" pitchFamily="66" charset="0"/>
              </a:rPr>
              <a:t>хімотрипсин</a:t>
            </a:r>
            <a:endParaRPr lang="ru-RU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>
            <a:off x="3857790" y="3689312"/>
            <a:ext cx="623454" cy="21821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6198014" y="2945171"/>
            <a:ext cx="220823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Розщеплення білків до амінокислот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86499" y="3629694"/>
            <a:ext cx="838691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339933"/>
                </a:solidFill>
                <a:latin typeface="Comic Sans MS" panose="030F0702030302020204" pitchFamily="66" charset="0"/>
              </a:rPr>
              <a:t>Ліпаза </a:t>
            </a:r>
            <a:endParaRPr lang="ru-RU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86500" y="4114999"/>
            <a:ext cx="968535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none" rtlCol="0">
            <a:spAutoFit/>
          </a:bodyPr>
          <a:lstStyle/>
          <a:p>
            <a:r>
              <a:rPr lang="uk-UA" b="1" dirty="0">
                <a:solidFill>
                  <a:srgbClr val="339933"/>
                </a:solidFill>
                <a:latin typeface="Comic Sans MS" panose="030F0702030302020204" pitchFamily="66" charset="0"/>
              </a:rPr>
              <a:t>Амілаза </a:t>
            </a:r>
            <a:endParaRPr lang="ru-RU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86501" y="4619960"/>
            <a:ext cx="1082348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none" rtlCol="0">
            <a:spAutoFit/>
          </a:bodyPr>
          <a:lstStyle/>
          <a:p>
            <a:r>
              <a:rPr lang="uk-UA" b="1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Нуклеаза</a:t>
            </a:r>
            <a:r>
              <a:rPr lang="uk-UA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endParaRPr lang="ru-RU" b="1" dirty="0">
              <a:solidFill>
                <a:srgbClr val="339933"/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4092890" y="4674361"/>
            <a:ext cx="623454" cy="21821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5424055" y="3107862"/>
            <a:ext cx="623454" cy="21821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>
            <a:off x="4016778" y="4171617"/>
            <a:ext cx="623454" cy="218210"/>
          </a:xfrm>
          <a:prstGeom prst="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4878485" y="4512238"/>
            <a:ext cx="398496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Розщеплення нуклеїнової кислоти до нуклеотидів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77245" y="4103151"/>
            <a:ext cx="3886200" cy="30777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>
                <a:latin typeface="Comic Sans MS" panose="030F0702030302020204" pitchFamily="66" charset="0"/>
              </a:rPr>
              <a:t>Розщеплення крохмалю до глюкози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716344" y="3526754"/>
            <a:ext cx="380420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33993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Розщеплення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жирів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dirty="0" err="1">
                <a:latin typeface="Comic Sans MS" panose="030F0702030302020204" pitchFamily="66" charset="0"/>
              </a:rPr>
              <a:t>гліцеролу</a:t>
            </a:r>
            <a:endParaRPr lang="ru-RU" dirty="0">
              <a:latin typeface="Comic Sans MS" panose="030F0702030302020204" pitchFamily="66" charset="0"/>
            </a:endParaRPr>
          </a:p>
          <a:p>
            <a:pPr algn="ctr"/>
            <a:r>
              <a:rPr lang="ru-RU" dirty="0">
                <a:latin typeface="Comic Sans MS" panose="030F0702030302020204" pitchFamily="66" charset="0"/>
              </a:rPr>
              <a:t>та </a:t>
            </a:r>
            <a:r>
              <a:rPr lang="ru-RU" dirty="0" err="1">
                <a:latin typeface="Comic Sans MS" panose="030F0702030302020204" pitchFamily="66" charset="0"/>
              </a:rPr>
              <a:t>жирних</a:t>
            </a:r>
            <a:r>
              <a:rPr lang="ru-RU" dirty="0">
                <a:latin typeface="Comic Sans MS" panose="030F0702030302020204" pitchFamily="66" charset="0"/>
              </a:rPr>
              <a:t> кислот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66246" y="3753633"/>
            <a:ext cx="193995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Підшлункова залоза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463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130" y="3022976"/>
            <a:ext cx="2460445" cy="17294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2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Печінка 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115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4" t="256" r="25400" b="11152"/>
          <a:stretch/>
        </p:blipFill>
        <p:spPr>
          <a:xfrm>
            <a:off x="257573" y="636396"/>
            <a:ext cx="2327564" cy="23326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71840" y="2847363"/>
            <a:ext cx="22990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Печінка і жовчний міхур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74372" y="806584"/>
            <a:ext cx="6016337" cy="1600438"/>
          </a:xfrm>
          <a:prstGeom prst="rect">
            <a:avLst/>
          </a:prstGeom>
          <a:solidFill>
            <a:srgbClr val="F2DBFD"/>
          </a:solidFill>
          <a:ln w="1905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найбільша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залоза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dirty="0" err="1">
                <a:latin typeface="Comic Sans MS" panose="030F0702030302020204" pitchFamily="66" charset="0"/>
              </a:rPr>
              <a:t>організмі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людини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її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маса</a:t>
            </a:r>
            <a:r>
              <a:rPr lang="ru-RU" dirty="0">
                <a:latin typeface="Comic Sans MS" panose="030F0702030302020204" pitchFamily="66" charset="0"/>
              </a:rPr>
              <a:t> – 1,5–2 кг)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розташована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переважно</a:t>
            </a:r>
            <a:r>
              <a:rPr lang="ru-RU" dirty="0">
                <a:latin typeface="Comic Sans MS" panose="030F0702030302020204" pitchFamily="66" charset="0"/>
              </a:rPr>
              <a:t> у правому </a:t>
            </a:r>
            <a:r>
              <a:rPr lang="ru-RU" dirty="0" err="1">
                <a:latin typeface="Comic Sans MS" panose="030F0702030302020204" pitchFamily="66" charset="0"/>
              </a:rPr>
              <a:t>підребер’ї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під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діафрагмою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>
                <a:latin typeface="Comic Sans MS" panose="030F0702030302020204" pitchFamily="66" charset="0"/>
              </a:rPr>
              <a:t>на </a:t>
            </a:r>
            <a:r>
              <a:rPr lang="ru-RU" dirty="0" err="1">
                <a:latin typeface="Comic Sans MS" panose="030F0702030302020204" pitchFamily="66" charset="0"/>
              </a:rPr>
              <a:t>нижній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поверхні</a:t>
            </a:r>
            <a:r>
              <a:rPr lang="ru-RU" dirty="0">
                <a:latin typeface="Comic Sans MS" panose="030F0702030302020204" pitchFamily="66" charset="0"/>
              </a:rPr>
              <a:t> є так </a:t>
            </a:r>
            <a:r>
              <a:rPr lang="ru-RU" dirty="0" err="1">
                <a:latin typeface="Comic Sans MS" panose="030F0702030302020204" pitchFamily="66" charset="0"/>
              </a:rPr>
              <a:t>звані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>
                <a:latin typeface="Comic Sans MS" panose="030F0702030302020204" pitchFamily="66" charset="0"/>
              </a:rPr>
              <a:t>ворота</a:t>
            </a:r>
            <a:r>
              <a:rPr lang="ru-RU" dirty="0">
                <a:latin typeface="Comic Sans MS" panose="030F0702030302020204" pitchFamily="66" charset="0"/>
              </a:rPr>
              <a:t>, через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dirty="0" err="1">
                <a:latin typeface="Comic Sans MS" panose="030F0702030302020204" pitchFamily="66" charset="0"/>
              </a:rPr>
              <a:t>неї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входять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виходять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кровоносні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судини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b="1" dirty="0" err="1">
                <a:latin typeface="Comic Sans MS" panose="030F0702030302020204" pitchFamily="66" charset="0"/>
              </a:rPr>
              <a:t>нерви</a:t>
            </a:r>
            <a:r>
              <a:rPr lang="ru-RU" dirty="0">
                <a:latin typeface="Comic Sans MS" panose="030F0702030302020204" pitchFamily="66" charset="0"/>
              </a:rPr>
              <a:t>, тут </a:t>
            </a:r>
            <a:r>
              <a:rPr lang="ru-RU" dirty="0" err="1">
                <a:latin typeface="Comic Sans MS" panose="030F0702030302020204" pitchFamily="66" charset="0"/>
              </a:rPr>
              <a:t>розташований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b="1" dirty="0" err="1">
                <a:latin typeface="Comic Sans MS" panose="030F0702030302020204" pitchFamily="66" charset="0"/>
              </a:rPr>
              <a:t>жовчний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міхур</a:t>
            </a:r>
            <a:endParaRPr lang="ru-RU" b="1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b="1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жовчний</a:t>
            </a:r>
            <a:r>
              <a:rPr lang="ru-RU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rgbClr val="339933"/>
                </a:solidFill>
                <a:latin typeface="Comic Sans MS" panose="030F0702030302020204" pitchFamily="66" charset="0"/>
              </a:rPr>
              <a:t>міхур</a:t>
            </a:r>
            <a:r>
              <a:rPr lang="ru-RU" b="1" dirty="0">
                <a:solidFill>
                  <a:srgbClr val="339933"/>
                </a:solidFill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- </a:t>
            </a:r>
            <a:r>
              <a:rPr lang="ru-RU" dirty="0" err="1">
                <a:latin typeface="Comic Sans MS" panose="030F0702030302020204" pitchFamily="66" charset="0"/>
              </a:rPr>
              <a:t>порожнистий</a:t>
            </a:r>
            <a:r>
              <a:rPr lang="ru-RU" dirty="0">
                <a:latin typeface="Comic Sans MS" panose="030F0702030302020204" pitchFamily="66" charset="0"/>
              </a:rPr>
              <a:t> орган </a:t>
            </a:r>
            <a:r>
              <a:rPr lang="ru-RU" dirty="0" err="1">
                <a:latin typeface="Comic Sans MS" panose="030F0702030302020204" pitchFamily="66" charset="0"/>
              </a:rPr>
              <a:t>загальною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жовчною</a:t>
            </a:r>
            <a:r>
              <a:rPr lang="ru-RU" dirty="0">
                <a:latin typeface="Comic Sans MS" panose="030F0702030302020204" pitchFamily="66" charset="0"/>
              </a:rPr>
              <a:t> протокою </a:t>
            </a:r>
            <a:r>
              <a:rPr lang="ru-RU" dirty="0" err="1">
                <a:latin typeface="Comic Sans MS" panose="030F0702030302020204" pitchFamily="66" charset="0"/>
              </a:rPr>
              <a:t>сполучений</a:t>
            </a:r>
            <a:r>
              <a:rPr lang="ru-RU" dirty="0">
                <a:latin typeface="Comic Sans MS" panose="030F0702030302020204" pitchFamily="66" charset="0"/>
              </a:rPr>
              <a:t> з </a:t>
            </a:r>
            <a:r>
              <a:rPr lang="ru-RU" dirty="0" err="1">
                <a:latin typeface="Comic Sans MS" panose="030F0702030302020204" pitchFamily="66" charset="0"/>
              </a:rPr>
              <a:t>дванадцятипалою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кишкою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63640" y="2525904"/>
            <a:ext cx="176522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ФУНКЦІЇ ПЕЧІНКИ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01731" y="3154026"/>
            <a:ext cx="113845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ВИДІЛЬНА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6853" y="3154026"/>
            <a:ext cx="1066318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ЗАХИСНА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105302" y="3154027"/>
            <a:ext cx="1412567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СЕКРЕТОРНА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803429" y="3149840"/>
            <a:ext cx="1042273" cy="30777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9050">
            <a:solidFill>
              <a:srgbClr val="0070C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b="1" dirty="0">
                <a:solidFill>
                  <a:schemeClr val="accent1">
                    <a:lumMod val="50000"/>
                  </a:schemeClr>
                </a:solidFill>
                <a:latin typeface="+mj-lt"/>
              </a:rPr>
              <a:t>ОБМІННА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  <p:cxnSp>
        <p:nvCxnSpPr>
          <p:cNvPr id="16" name="Прямая соединительная линия 15"/>
          <p:cNvCxnSpPr>
            <a:endCxn id="13" idx="0"/>
          </p:cNvCxnSpPr>
          <p:nvPr/>
        </p:nvCxnSpPr>
        <p:spPr>
          <a:xfrm flipH="1">
            <a:off x="3811586" y="2812297"/>
            <a:ext cx="2104401" cy="3417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10" idx="2"/>
            <a:endCxn id="12" idx="0"/>
          </p:cNvCxnSpPr>
          <p:nvPr/>
        </p:nvCxnSpPr>
        <p:spPr>
          <a:xfrm flipH="1">
            <a:off x="5390012" y="2833681"/>
            <a:ext cx="556242" cy="3203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0" idx="2"/>
            <a:endCxn id="11" idx="0"/>
          </p:cNvCxnSpPr>
          <p:nvPr/>
        </p:nvCxnSpPr>
        <p:spPr>
          <a:xfrm>
            <a:off x="5946254" y="2833681"/>
            <a:ext cx="924704" cy="32034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0" idx="2"/>
            <a:endCxn id="14" idx="0"/>
          </p:cNvCxnSpPr>
          <p:nvPr/>
        </p:nvCxnSpPr>
        <p:spPr>
          <a:xfrm>
            <a:off x="5946254" y="2833681"/>
            <a:ext cx="2378312" cy="316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3095203" y="3573462"/>
            <a:ext cx="1412567" cy="10872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- 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3105302" y="3569284"/>
            <a:ext cx="6527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4708793" y="3565142"/>
            <a:ext cx="1312399" cy="10872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- 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6222215" y="3565928"/>
            <a:ext cx="1275511" cy="10872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- 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7698749" y="3542059"/>
            <a:ext cx="1300596" cy="108723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dirty="0"/>
              <a:t>- </a:t>
            </a: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708793" y="3594071"/>
            <a:ext cx="65274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uk-UA" dirty="0"/>
          </a:p>
        </p:txBody>
      </p:sp>
      <p:sp>
        <p:nvSpPr>
          <p:cNvPr id="31" name="TextBox 30"/>
          <p:cNvSpPr txBox="1"/>
          <p:nvPr/>
        </p:nvSpPr>
        <p:spPr>
          <a:xfrm>
            <a:off x="6210389" y="3542059"/>
            <a:ext cx="6527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  <a:endParaRPr lang="ru-RU" dirty="0"/>
          </a:p>
        </p:txBody>
      </p:sp>
      <p:sp>
        <p:nvSpPr>
          <p:cNvPr id="32" name="TextBox 31"/>
          <p:cNvSpPr txBox="1"/>
          <p:nvPr/>
        </p:nvSpPr>
        <p:spPr>
          <a:xfrm>
            <a:off x="7698749" y="3565142"/>
            <a:ext cx="65274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uk-UA" dirty="0"/>
              <a:t>…</a:t>
            </a:r>
            <a:endParaRPr lang="ru-RU" dirty="0"/>
          </a:p>
        </p:txBody>
      </p:sp>
      <p:sp>
        <p:nvSpPr>
          <p:cNvPr id="33" name="TextBox 32"/>
          <p:cNvSpPr txBox="1"/>
          <p:nvPr/>
        </p:nvSpPr>
        <p:spPr>
          <a:xfrm>
            <a:off x="2776092" y="2526731"/>
            <a:ext cx="1390124" cy="461665"/>
          </a:xfrm>
          <a:prstGeom prst="rect">
            <a:avLst/>
          </a:prstGeom>
          <a:solidFill>
            <a:srgbClr val="FFCCCC"/>
          </a:solidFill>
          <a:ln w="19050">
            <a:solidFill>
              <a:srgbClr val="C00000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uk-UA" sz="1200" b="1" dirty="0">
                <a:latin typeface="Comic Sans MS" panose="030F0702030302020204" pitchFamily="66" charset="0"/>
              </a:rPr>
              <a:t>РОБОТА З </a:t>
            </a:r>
          </a:p>
          <a:p>
            <a:pPr algn="ctr"/>
            <a:r>
              <a:rPr lang="uk-UA" sz="1200" b="1" dirty="0">
                <a:latin typeface="Comic Sans MS" panose="030F0702030302020204" pitchFamily="66" charset="0"/>
              </a:rPr>
              <a:t>ПІДРУЧНИКОМ</a:t>
            </a:r>
            <a:endParaRPr lang="ru-RU" sz="1200" b="1" dirty="0">
              <a:latin typeface="Comic Sans MS" panose="030F0702030302020204" pitchFamily="66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182974" y="4690135"/>
            <a:ext cx="599446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Поясніть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чому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фізіологи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називають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печінку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«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хімічною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лабораторією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», «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продуктовим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складом» і «диспетчером </a:t>
            </a:r>
            <a:r>
              <a:rPr lang="ru-RU" sz="1200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організму</a:t>
            </a:r>
            <a:r>
              <a:rPr lang="ru-RU" sz="120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».</a:t>
            </a:r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8898" y="4669531"/>
            <a:ext cx="427337" cy="446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7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3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Травлення в тонкій кишці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115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7819" y="812009"/>
            <a:ext cx="8624454" cy="181588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Процеси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травлення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у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тонкій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кишці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здійснюються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внаслідок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дії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кишкового</a:t>
            </a:r>
            <a:r>
              <a:rPr lang="ru-RU" dirty="0">
                <a:latin typeface="Comic Sans MS" panose="030F0702030302020204" pitchFamily="66" charset="0"/>
              </a:rPr>
              <a:t> соку, соку </a:t>
            </a:r>
            <a:r>
              <a:rPr lang="ru-RU" dirty="0" err="1">
                <a:latin typeface="Comic Sans MS" panose="030F0702030302020204" pitchFamily="66" charset="0"/>
              </a:rPr>
              <a:t>підшлункової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залози</a:t>
            </a:r>
            <a:r>
              <a:rPr lang="ru-RU" dirty="0">
                <a:latin typeface="Comic Sans MS" panose="030F0702030302020204" pitchFamily="66" charset="0"/>
              </a:rPr>
              <a:t>, а </a:t>
            </a:r>
            <a:r>
              <a:rPr lang="ru-RU" dirty="0" err="1">
                <a:latin typeface="Comic Sans MS" panose="030F0702030302020204" pitchFamily="66" charset="0"/>
              </a:rPr>
              <a:t>також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жовчі</a:t>
            </a:r>
            <a:r>
              <a:rPr lang="ru-RU" dirty="0">
                <a:latin typeface="Comic Sans MS" panose="030F0702030302020204" pitchFamily="66" charset="0"/>
              </a:rPr>
              <a:t>. У </a:t>
            </a:r>
            <a:r>
              <a:rPr lang="ru-RU" dirty="0" err="1">
                <a:latin typeface="Comic Sans MS" panose="030F0702030302020204" pitchFamily="66" charset="0"/>
              </a:rPr>
              <a:t>слизовій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оболонці</a:t>
            </a:r>
            <a:r>
              <a:rPr lang="ru-RU" dirty="0">
                <a:latin typeface="Comic Sans MS" panose="030F0702030302020204" pitchFamily="66" charset="0"/>
              </a:rPr>
              <a:t> є </a:t>
            </a:r>
            <a:r>
              <a:rPr lang="ru-RU" dirty="0" err="1">
                <a:latin typeface="Comic Sans MS" panose="030F0702030302020204" pitchFamily="66" charset="0"/>
              </a:rPr>
              <a:t>численні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секреторні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клітини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виділяють</a:t>
            </a:r>
            <a:r>
              <a:rPr lang="ru-RU" dirty="0">
                <a:latin typeface="Comic Sans MS" panose="030F0702030302020204" pitchFamily="66" charset="0"/>
              </a:rPr>
              <a:t> на </a:t>
            </a:r>
            <a:r>
              <a:rPr lang="ru-RU" dirty="0" err="1">
                <a:latin typeface="Comic Sans MS" panose="030F0702030302020204" pitchFamily="66" charset="0"/>
              </a:rPr>
              <a:t>добу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близько</a:t>
            </a:r>
            <a:r>
              <a:rPr lang="ru-RU" dirty="0">
                <a:latin typeface="Comic Sans MS" panose="030F0702030302020204" pitchFamily="66" charset="0"/>
              </a:rPr>
              <a:t> 2 л </a:t>
            </a:r>
            <a:r>
              <a:rPr lang="ru-RU" dirty="0" err="1">
                <a:latin typeface="Comic Sans MS" panose="030F0702030302020204" pitchFamily="66" charset="0"/>
              </a:rPr>
              <a:t>кишкового</a:t>
            </a:r>
            <a:r>
              <a:rPr lang="ru-RU" dirty="0">
                <a:latin typeface="Comic Sans MS" panose="030F0702030302020204" pitchFamily="66" charset="0"/>
              </a:rPr>
              <a:t> соку. </a:t>
            </a:r>
            <a:r>
              <a:rPr lang="ru-RU" dirty="0" err="1">
                <a:latin typeface="Comic Sans MS" panose="030F0702030302020204" pitchFamily="66" charset="0"/>
              </a:rPr>
              <a:t>Це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в’язка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рідина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слабколужною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реакцією</a:t>
            </a:r>
            <a:r>
              <a:rPr lang="ru-RU" dirty="0">
                <a:latin typeface="Comic Sans MS" panose="030F0702030302020204" pitchFamily="66" charset="0"/>
              </a:rPr>
              <a:t>, в </a:t>
            </a:r>
            <a:r>
              <a:rPr lang="ru-RU" dirty="0" err="1">
                <a:latin typeface="Comic Sans MS" panose="030F0702030302020204" pitchFamily="66" charset="0"/>
              </a:rPr>
              <a:t>якій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містяться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ферменти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понад</a:t>
            </a:r>
            <a:r>
              <a:rPr lang="ru-RU" dirty="0">
                <a:latin typeface="Comic Sans MS" panose="030F0702030302020204" pitchFamily="66" charset="0"/>
              </a:rPr>
              <a:t> 20). Вони </a:t>
            </a:r>
            <a:r>
              <a:rPr lang="ru-RU" dirty="0" err="1">
                <a:latin typeface="Comic Sans MS" panose="030F0702030302020204" pitchFamily="66" charset="0"/>
              </a:rPr>
              <a:t>беруть</a:t>
            </a:r>
            <a:r>
              <a:rPr lang="ru-RU" dirty="0">
                <a:latin typeface="Comic Sans MS" panose="030F0702030302020204" pitchFamily="66" charset="0"/>
              </a:rPr>
              <a:t> участь у </a:t>
            </a:r>
            <a:r>
              <a:rPr lang="ru-RU" dirty="0" err="1">
                <a:latin typeface="Comic Sans MS" panose="030F0702030302020204" pitchFamily="66" charset="0"/>
              </a:rPr>
              <a:t>процесі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перетравлення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білкових</a:t>
            </a:r>
            <a:r>
              <a:rPr lang="ru-RU" dirty="0">
                <a:latin typeface="Comic Sans MS" panose="030F0702030302020204" pitchFamily="66" charset="0"/>
              </a:rPr>
              <a:t> молекул та </a:t>
            </a:r>
            <a:r>
              <a:rPr lang="ru-RU" dirty="0" err="1">
                <a:latin typeface="Comic Sans MS" panose="030F0702030302020204" pitchFamily="66" charset="0"/>
              </a:rPr>
              <a:t>їхніх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складових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жирів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вуглеводів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ru-RU" dirty="0" err="1">
                <a:latin typeface="Comic Sans MS" panose="030F0702030302020204" pitchFamily="66" charset="0"/>
              </a:rPr>
              <a:t>Крім</a:t>
            </a:r>
            <a:r>
              <a:rPr lang="ru-RU" dirty="0">
                <a:latin typeface="Comic Sans MS" panose="030F0702030302020204" pitchFamily="66" charset="0"/>
              </a:rPr>
              <a:t> того, </a:t>
            </a:r>
            <a:r>
              <a:rPr lang="ru-RU" dirty="0" err="1">
                <a:latin typeface="Comic Sans MS" panose="030F0702030302020204" pitchFamily="66" charset="0"/>
              </a:rPr>
              <a:t>деякі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секреторні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клітини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продукують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слиз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зменшує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тертя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харчових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мас</a:t>
            </a:r>
            <a:r>
              <a:rPr lang="ru-RU" dirty="0">
                <a:latin typeface="Comic Sans MS" panose="030F0702030302020204" pitchFamily="66" charset="0"/>
              </a:rPr>
              <a:t> по </a:t>
            </a:r>
            <a:r>
              <a:rPr lang="ru-RU" dirty="0" err="1">
                <a:latin typeface="Comic Sans MS" panose="030F0702030302020204" pitchFamily="66" charset="0"/>
              </a:rPr>
              <a:t>стінках</a:t>
            </a:r>
            <a:r>
              <a:rPr lang="ru-RU" dirty="0">
                <a:latin typeface="Comic Sans MS" panose="030F0702030302020204" pitchFamily="66" charset="0"/>
              </a:rPr>
              <a:t> кишки та </a:t>
            </a:r>
            <a:r>
              <a:rPr lang="ru-RU" dirty="0" err="1">
                <a:latin typeface="Comic Sans MS" panose="030F0702030302020204" pitchFamily="66" charset="0"/>
              </a:rPr>
              <a:t>захищає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самі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стінки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дії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травних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ферментів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механічних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подразнень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uk-UA" dirty="0">
                <a:latin typeface="Comic Sans MS" panose="030F0702030302020204" pitchFamily="66" charset="0"/>
              </a:rPr>
              <a:t>Утворені </a:t>
            </a:r>
            <a:r>
              <a:rPr lang="ru-RU" dirty="0">
                <a:latin typeface="Comic Sans MS" panose="030F0702030302020204" pitchFamily="66" charset="0"/>
              </a:rPr>
              <a:t>в </a:t>
            </a:r>
            <a:r>
              <a:rPr lang="ru-RU" dirty="0" err="1">
                <a:latin typeface="Comic Sans MS" panose="030F0702030302020204" pitchFamily="66" charset="0"/>
              </a:rPr>
              <a:t>процесі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травлення</a:t>
            </a:r>
            <a:r>
              <a:rPr lang="ru-RU" dirty="0">
                <a:latin typeface="Comic Sans MS" panose="030F0702030302020204" pitchFamily="66" charset="0"/>
              </a:rPr>
              <a:t> у </a:t>
            </a:r>
            <a:r>
              <a:rPr lang="ru-RU" dirty="0" err="1">
                <a:latin typeface="Comic Sans MS" panose="030F0702030302020204" pitchFamily="66" charset="0"/>
              </a:rPr>
              <a:t>тонкій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кишці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всмоктуються</a:t>
            </a:r>
            <a:r>
              <a:rPr lang="ru-RU" dirty="0">
                <a:latin typeface="Comic Sans MS" panose="030F0702030302020204" pitchFamily="66" charset="0"/>
              </a:rPr>
              <a:t> в кров і </a:t>
            </a:r>
            <a:r>
              <a:rPr lang="ru-RU" dirty="0" err="1">
                <a:latin typeface="Comic Sans MS" panose="030F0702030302020204" pitchFamily="66" charset="0"/>
              </a:rPr>
              <a:t>лімфу</a:t>
            </a:r>
            <a:r>
              <a:rPr lang="ru-RU" dirty="0">
                <a:latin typeface="Comic Sans MS" panose="030F0702030302020204" pitchFamily="66" charset="0"/>
              </a:rPr>
              <a:t>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37853" y="2928613"/>
            <a:ext cx="4953589" cy="1600438"/>
          </a:xfrm>
          <a:prstGeom prst="rect">
            <a:avLst/>
          </a:prstGeom>
          <a:solidFill>
            <a:srgbClr val="ECF3FE"/>
          </a:solidFill>
        </p:spPr>
        <p:txBody>
          <a:bodyPr wrap="square" rtlCol="0">
            <a:spAutoFit/>
          </a:bodyPr>
          <a:lstStyle/>
          <a:p>
            <a:r>
              <a:rPr lang="uk-UA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Дайте відповіді на запитання: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Які рідини впливають на травлення у тонкій кишці?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Скільки виділяється кишкового соку на добу?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Яка реакція кишкового соку?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Скільки ферментів містить кишковий сік?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Що розщеплює кишковий сік?</a:t>
            </a:r>
          </a:p>
          <a:p>
            <a:pPr marL="342900" indent="-342900">
              <a:buClr>
                <a:schemeClr val="accent1">
                  <a:lumMod val="75000"/>
                </a:schemeClr>
              </a:buClr>
              <a:buAutoNum type="arabicPeriod"/>
            </a:pPr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Де виробляється слиз? Яка його функція?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5736" y="2425248"/>
            <a:ext cx="2026228" cy="24286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>
            <a:off x="1592274" y="4825804"/>
            <a:ext cx="12650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Тонка кишка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417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075" y="2253466"/>
            <a:ext cx="6032595" cy="2890034"/>
          </a:xfrm>
          <a:prstGeom prst="rect">
            <a:avLst/>
          </a:prstGeom>
        </p:spPr>
      </p:pic>
      <p:sp>
        <p:nvSpPr>
          <p:cNvPr id="2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Травлення в тонкій кишці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116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9923" y="735064"/>
            <a:ext cx="8188037" cy="16004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Всмоктувальна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поверхня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клубової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порожньої</a:t>
            </a:r>
            <a:r>
              <a:rPr lang="ru-RU" dirty="0">
                <a:latin typeface="Comic Sans MS" panose="030F0702030302020204" pitchFamily="66" charset="0"/>
              </a:rPr>
              <a:t> кишок </a:t>
            </a:r>
            <a:r>
              <a:rPr lang="ru-RU" dirty="0" err="1">
                <a:latin typeface="Comic Sans MS" panose="030F0702030302020204" pitchFamily="66" charset="0"/>
              </a:rPr>
              <a:t>дуже</a:t>
            </a:r>
            <a:r>
              <a:rPr lang="ru-RU" dirty="0">
                <a:latin typeface="Comic Sans MS" panose="030F0702030302020204" pitchFamily="66" charset="0"/>
              </a:rPr>
              <a:t> велика </a:t>
            </a:r>
            <a:r>
              <a:rPr lang="ru-RU" dirty="0" err="1">
                <a:latin typeface="Comic Sans MS" panose="030F0702030302020204" pitchFamily="66" charset="0"/>
              </a:rPr>
              <a:t>завдяки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наявності</a:t>
            </a:r>
            <a:r>
              <a:rPr lang="ru-RU" dirty="0">
                <a:latin typeface="Comic Sans MS" panose="030F0702030302020204" pitchFamily="66" charset="0"/>
              </a:rPr>
              <a:t> ворсинок. Велика </a:t>
            </a:r>
            <a:r>
              <a:rPr lang="ru-RU" dirty="0" err="1">
                <a:latin typeface="Comic Sans MS" panose="030F0702030302020204" pitchFamily="66" charset="0"/>
              </a:rPr>
              <a:t>кількість</a:t>
            </a:r>
            <a:r>
              <a:rPr lang="ru-RU" dirty="0">
                <a:latin typeface="Comic Sans MS" panose="030F0702030302020204" pitchFamily="66" charset="0"/>
              </a:rPr>
              <a:t> ворсинок (</a:t>
            </a:r>
            <a:r>
              <a:rPr lang="ru-RU" dirty="0" err="1">
                <a:latin typeface="Comic Sans MS" panose="030F0702030302020204" pitchFamily="66" charset="0"/>
              </a:rPr>
              <a:t>приблизно</a:t>
            </a:r>
            <a:r>
              <a:rPr lang="ru-RU" dirty="0">
                <a:latin typeface="Comic Sans MS" panose="030F0702030302020204" pitchFamily="66" charset="0"/>
              </a:rPr>
              <a:t> 30 млн) </a:t>
            </a:r>
            <a:r>
              <a:rPr lang="ru-RU" dirty="0" err="1">
                <a:latin typeface="Comic Sans MS" panose="030F0702030302020204" pitchFamily="66" charset="0"/>
              </a:rPr>
              <a:t>майже</a:t>
            </a:r>
            <a:r>
              <a:rPr lang="ru-RU" dirty="0">
                <a:latin typeface="Comic Sans MS" panose="030F0702030302020204" pitchFamily="66" charset="0"/>
              </a:rPr>
              <a:t> в 1000 </a:t>
            </a:r>
            <a:r>
              <a:rPr lang="ru-RU" dirty="0" err="1">
                <a:latin typeface="Comic Sans MS" panose="030F0702030302020204" pitchFamily="66" charset="0"/>
              </a:rPr>
              <a:t>разів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збільшує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всмоктувальну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поверхню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тонкої</a:t>
            </a:r>
            <a:r>
              <a:rPr lang="ru-RU" dirty="0">
                <a:latin typeface="Comic Sans MS" panose="030F0702030302020204" pitchFamily="66" charset="0"/>
              </a:rPr>
              <a:t> кишки. Вони густо лежать одна </a:t>
            </a:r>
            <a:r>
              <a:rPr lang="ru-RU" dirty="0" err="1">
                <a:latin typeface="Comic Sans MS" panose="030F0702030302020204" pitchFamily="66" charset="0"/>
              </a:rPr>
              <a:t>біля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одної</a:t>
            </a:r>
            <a:r>
              <a:rPr lang="ru-RU" dirty="0">
                <a:latin typeface="Comic Sans MS" panose="030F0702030302020204" pitchFamily="66" charset="0"/>
              </a:rPr>
              <a:t>. До складу ворсинок </a:t>
            </a:r>
            <a:r>
              <a:rPr lang="ru-RU" dirty="0" err="1">
                <a:latin typeface="Comic Sans MS" panose="030F0702030302020204" pitchFamily="66" charset="0"/>
              </a:rPr>
              <a:t>входять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кровоносні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лімфатичні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судини</a:t>
            </a:r>
            <a:r>
              <a:rPr lang="ru-RU" dirty="0">
                <a:latin typeface="Comic Sans MS" panose="030F0702030302020204" pitchFamily="66" charset="0"/>
              </a:rPr>
              <a:t>, а </a:t>
            </a:r>
            <a:r>
              <a:rPr lang="ru-RU" dirty="0" err="1">
                <a:latin typeface="Comic Sans MS" panose="030F0702030302020204" pitchFamily="66" charset="0"/>
              </a:rPr>
              <a:t>також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м’язові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нервові</a:t>
            </a:r>
            <a:r>
              <a:rPr lang="ru-RU" dirty="0">
                <a:latin typeface="Comic Sans MS" panose="030F0702030302020204" pitchFamily="66" charset="0"/>
              </a:rPr>
              <a:t> волокна. </a:t>
            </a:r>
          </a:p>
          <a:p>
            <a:pPr algn="ctr"/>
            <a:r>
              <a:rPr lang="ru-RU" dirty="0" err="1">
                <a:latin typeface="Comic Sans MS" panose="030F0702030302020204" pitchFamily="66" charset="0"/>
              </a:rPr>
              <a:t>Зі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свого</a:t>
            </a:r>
            <a:r>
              <a:rPr lang="ru-RU" dirty="0">
                <a:latin typeface="Comic Sans MS" panose="030F0702030302020204" pitchFamily="66" charset="0"/>
              </a:rPr>
              <a:t> боку, </a:t>
            </a:r>
            <a:r>
              <a:rPr lang="ru-RU" dirty="0" err="1">
                <a:latin typeface="Comic Sans MS" panose="030F0702030302020204" pitchFamily="66" charset="0"/>
              </a:rPr>
              <a:t>клітини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вкривають</a:t>
            </a:r>
            <a:r>
              <a:rPr lang="ru-RU" dirty="0">
                <a:latin typeface="Comic Sans MS" panose="030F0702030302020204" pitchFamily="66" charset="0"/>
              </a:rPr>
              <a:t> ворсинки, </a:t>
            </a:r>
            <a:r>
              <a:rPr lang="ru-RU" dirty="0" err="1">
                <a:latin typeface="Comic Sans MS" panose="030F0702030302020204" pitchFamily="66" charset="0"/>
              </a:rPr>
              <a:t>утворюють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мікроскопічні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вирости</a:t>
            </a:r>
            <a:r>
              <a:rPr lang="ru-RU" dirty="0">
                <a:latin typeface="Comic Sans MS" panose="030F0702030302020204" pitchFamily="66" charset="0"/>
              </a:rPr>
              <a:t> – </a:t>
            </a:r>
            <a:r>
              <a:rPr lang="ru-RU" dirty="0" err="1">
                <a:latin typeface="Comic Sans MS" panose="030F0702030302020204" pitchFamily="66" charset="0"/>
              </a:rPr>
              <a:t>мікроворсинки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ru-RU" dirty="0" err="1">
                <a:latin typeface="Comic Sans MS" panose="030F0702030302020204" pitchFamily="66" charset="0"/>
              </a:rPr>
              <a:t>Уявіть</a:t>
            </a:r>
            <a:r>
              <a:rPr lang="ru-RU" dirty="0">
                <a:latin typeface="Comic Sans MS" panose="030F0702030302020204" pitchFamily="66" charset="0"/>
              </a:rPr>
              <a:t>: </a:t>
            </a:r>
            <a:r>
              <a:rPr lang="ru-RU" dirty="0" err="1">
                <a:latin typeface="Comic Sans MS" panose="030F0702030302020204" pitchFamily="66" charset="0"/>
              </a:rPr>
              <a:t>окремі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клітини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можуть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утворювати</a:t>
            </a:r>
            <a:r>
              <a:rPr lang="ru-RU" dirty="0">
                <a:latin typeface="Comic Sans MS" panose="030F0702030302020204" pitchFamily="66" charset="0"/>
              </a:rPr>
              <a:t> до 3 тис. таких </a:t>
            </a:r>
            <a:r>
              <a:rPr lang="ru-RU" dirty="0" err="1">
                <a:latin typeface="Comic Sans MS" panose="030F0702030302020204" pitchFamily="66" charset="0"/>
              </a:rPr>
              <a:t>виростів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значно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збільшують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всисну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поверхню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шлунково-­кишкового</a:t>
            </a:r>
            <a:r>
              <a:rPr lang="ru-RU" dirty="0">
                <a:latin typeface="Comic Sans MS" panose="030F0702030302020204" pitchFamily="66" charset="0"/>
              </a:rPr>
              <a:t> тракту.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7092957" y="3898643"/>
            <a:ext cx="2065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Будова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тонкої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кишки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А.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Будова ворсинок кишки. 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Б.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Схема</a:t>
            </a:r>
          </a:p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всмоктування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поживних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речовин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3798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Травлення в тонкій кишці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116</a:t>
            </a:r>
            <a:endParaRPr lang="ru-RU" sz="1800" b="1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3186" y="812009"/>
            <a:ext cx="786384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Comic Sans MS" panose="030F0702030302020204" pitchFamily="66" charset="0"/>
              </a:rPr>
              <a:t>У </a:t>
            </a:r>
            <a:r>
              <a:rPr lang="ru-RU" dirty="0" err="1">
                <a:latin typeface="Comic Sans MS" panose="030F0702030302020204" pitchFamily="66" charset="0"/>
              </a:rPr>
              <a:t>тонкій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кишці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здійснюється</a:t>
            </a:r>
            <a:r>
              <a:rPr lang="ru-RU" dirty="0">
                <a:latin typeface="Comic Sans MS" panose="030F0702030302020204" pitchFamily="66" charset="0"/>
              </a:rPr>
              <a:t> як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порожнинне</a:t>
            </a:r>
            <a:r>
              <a:rPr lang="ru-RU" dirty="0">
                <a:latin typeface="Comic Sans MS" panose="030F0702030302020204" pitchFamily="66" charset="0"/>
              </a:rPr>
              <a:t> (в </a:t>
            </a:r>
            <a:r>
              <a:rPr lang="ru-RU" dirty="0" err="1">
                <a:latin typeface="Comic Sans MS" panose="030F0702030302020204" pitchFamily="66" charset="0"/>
              </a:rPr>
              <a:t>порожнині</a:t>
            </a:r>
            <a:r>
              <a:rPr lang="ru-RU" dirty="0">
                <a:latin typeface="Comic Sans MS" panose="030F0702030302020204" pitchFamily="66" charset="0"/>
              </a:rPr>
              <a:t> кишки), так і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пристінкове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мембранне</a:t>
            </a:r>
            <a:r>
              <a:rPr lang="ru-RU" dirty="0">
                <a:latin typeface="Comic Sans MS" panose="030F0702030302020204" pitchFamily="66" charset="0"/>
              </a:rPr>
              <a:t>) й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внутрішньоклітинне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травлення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42047" y="1545307"/>
            <a:ext cx="4179345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Пристінкове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(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мембранне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)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травлення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забезпечують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ферменти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що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надходять</a:t>
            </a:r>
            <a:r>
              <a:rPr lang="ru-RU" dirty="0">
                <a:latin typeface="Comic Sans MS" panose="030F0702030302020204" pitchFamily="66" charset="0"/>
              </a:rPr>
              <a:t> з </a:t>
            </a:r>
            <a:r>
              <a:rPr lang="ru-RU" dirty="0" err="1">
                <a:latin typeface="Comic Sans MS" panose="030F0702030302020204" pitchFamily="66" charset="0"/>
              </a:rPr>
              <a:t>порожнини</a:t>
            </a:r>
            <a:r>
              <a:rPr lang="ru-RU" dirty="0">
                <a:latin typeface="Comic Sans MS" panose="030F0702030302020204" pitchFamily="66" charset="0"/>
              </a:rPr>
              <a:t> травного тракту, а </a:t>
            </a:r>
            <a:r>
              <a:rPr lang="ru-RU" dirty="0" err="1">
                <a:latin typeface="Comic Sans MS" panose="030F0702030302020204" pitchFamily="66" charset="0"/>
              </a:rPr>
              <a:t>також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ферменти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синтезують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самі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клітини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слизової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оболонки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ru-RU" dirty="0" err="1">
                <a:latin typeface="Comic Sans MS" panose="030F0702030302020204" pitchFamily="66" charset="0"/>
              </a:rPr>
              <a:t>Воно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відбувається</a:t>
            </a:r>
            <a:r>
              <a:rPr lang="ru-RU" dirty="0">
                <a:latin typeface="Comic Sans MS" panose="030F0702030302020204" pitchFamily="66" charset="0"/>
              </a:rPr>
              <a:t> на </a:t>
            </a:r>
            <a:r>
              <a:rPr lang="ru-RU" dirty="0" err="1">
                <a:latin typeface="Comic Sans MS" panose="030F0702030302020204" pitchFamily="66" charset="0"/>
              </a:rPr>
              <a:t>поверхні</a:t>
            </a:r>
            <a:r>
              <a:rPr lang="ru-RU" dirty="0">
                <a:latin typeface="Comic Sans MS" panose="030F0702030302020204" pitchFamily="66" charset="0"/>
              </a:rPr>
              <a:t> ворсинок та </a:t>
            </a:r>
            <a:r>
              <a:rPr lang="ru-RU" dirty="0" err="1">
                <a:latin typeface="Comic Sans MS" panose="030F0702030302020204" pitchFamily="66" charset="0"/>
              </a:rPr>
              <a:t>сприяє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ретельному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розщепленню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поживних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всмоктуванню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простих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органічних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ru-RU" b="1" dirty="0" err="1">
                <a:latin typeface="Comic Sans MS" panose="030F0702030302020204" pitchFamily="66" charset="0"/>
              </a:rPr>
              <a:t>Всмоктування</a:t>
            </a:r>
            <a:r>
              <a:rPr lang="ru-RU" dirty="0">
                <a:latin typeface="Comic Sans MS" panose="030F0702030302020204" pitchFamily="66" charset="0"/>
              </a:rPr>
              <a:t> – </a:t>
            </a:r>
            <a:r>
              <a:rPr lang="ru-RU" dirty="0" err="1">
                <a:latin typeface="Comic Sans MS" panose="030F0702030302020204" pitchFamily="66" charset="0"/>
              </a:rPr>
              <a:t>складний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фізіологічний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процес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проникнення</a:t>
            </a:r>
            <a:r>
              <a:rPr lang="ru-RU" dirty="0">
                <a:latin typeface="Comic Sans MS" panose="030F0702030302020204" pitchFamily="66" charset="0"/>
              </a:rPr>
              <a:t> води й </a:t>
            </a:r>
            <a:r>
              <a:rPr lang="ru-RU" dirty="0" err="1">
                <a:latin typeface="Comic Sans MS" panose="030F0702030302020204" pitchFamily="66" charset="0"/>
              </a:rPr>
              <a:t>розчинених</a:t>
            </a:r>
            <a:r>
              <a:rPr lang="ru-RU" dirty="0">
                <a:latin typeface="Comic Sans MS" panose="030F0702030302020204" pitchFamily="66" charset="0"/>
              </a:rPr>
              <a:t> у </a:t>
            </a:r>
            <a:r>
              <a:rPr lang="ru-RU" dirty="0" err="1">
                <a:latin typeface="Comic Sans MS" panose="030F0702030302020204" pitchFamily="66" charset="0"/>
              </a:rPr>
              <a:t>ній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органічних</a:t>
            </a:r>
            <a:r>
              <a:rPr lang="ru-RU" dirty="0">
                <a:latin typeface="Comic Sans MS" panose="030F0702030302020204" pitchFamily="66" charset="0"/>
              </a:rPr>
              <a:t> і </a:t>
            </a:r>
            <a:r>
              <a:rPr lang="ru-RU" dirty="0" err="1">
                <a:latin typeface="Comic Sans MS" panose="030F0702030302020204" pitchFamily="66" charset="0"/>
              </a:rPr>
              <a:t>мінеральних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</a:t>
            </a:r>
            <a:r>
              <a:rPr lang="ru-RU" dirty="0">
                <a:latin typeface="Comic Sans MS" panose="030F0702030302020204" pitchFamily="66" charset="0"/>
              </a:rPr>
              <a:t> у кров і </a:t>
            </a:r>
            <a:r>
              <a:rPr lang="ru-RU" dirty="0" err="1">
                <a:latin typeface="Comic Sans MS" panose="030F0702030302020204" pitchFamily="66" charset="0"/>
              </a:rPr>
              <a:t>лімфу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722607" y="1545307"/>
            <a:ext cx="4152452" cy="267765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Перетравлення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їжі</a:t>
            </a:r>
            <a:r>
              <a:rPr lang="ru-RU" dirty="0">
                <a:latin typeface="Comic Sans MS" panose="030F0702030302020204" pitchFamily="66" charset="0"/>
              </a:rPr>
              <a:t> та </a:t>
            </a:r>
            <a:r>
              <a:rPr lang="ru-RU" dirty="0" err="1">
                <a:latin typeface="Comic Sans MS" panose="030F0702030302020204" pitchFamily="66" charset="0"/>
              </a:rPr>
              <a:t>всмоктування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поживних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завершується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переважно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dirty="0" err="1">
                <a:latin typeface="Comic Sans MS" panose="030F0702030302020204" pitchFamily="66" charset="0"/>
              </a:rPr>
              <a:t>тонкій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кишці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ru-RU" dirty="0" err="1">
                <a:latin typeface="Comic Sans MS" panose="030F0702030302020204" pitchFamily="66" charset="0"/>
              </a:rPr>
              <a:t>Амінокислоти</a:t>
            </a:r>
            <a:r>
              <a:rPr lang="ru-RU" dirty="0">
                <a:latin typeface="Comic Sans MS" panose="030F0702030302020204" pitchFamily="66" charset="0"/>
              </a:rPr>
              <a:t> та глюкоза </a:t>
            </a:r>
            <a:r>
              <a:rPr lang="ru-RU" dirty="0" err="1">
                <a:latin typeface="Comic Sans MS" panose="030F0702030302020204" pitchFamily="66" charset="0"/>
              </a:rPr>
              <a:t>всмоктуються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b="1" dirty="0" err="1">
                <a:latin typeface="Comic Sans MS" panose="030F0702030302020204" pitchFamily="66" charset="0"/>
              </a:rPr>
              <a:t>кровоносні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latin typeface="Comic Sans MS" panose="030F0702030302020204" pitchFamily="66" charset="0"/>
              </a:rPr>
              <a:t>судини</a:t>
            </a:r>
            <a:r>
              <a:rPr lang="ru-RU" b="1" dirty="0">
                <a:latin typeface="Comic Sans MS" panose="030F0702030302020204" pitchFamily="66" charset="0"/>
              </a:rPr>
              <a:t> </a:t>
            </a:r>
            <a:r>
              <a:rPr lang="ru-RU" dirty="0">
                <a:latin typeface="Comic Sans MS" panose="030F0702030302020204" pitchFamily="66" charset="0"/>
              </a:rPr>
              <a:t>ворсинок, а </a:t>
            </a:r>
            <a:r>
              <a:rPr lang="ru-RU" dirty="0" err="1">
                <a:latin typeface="Comic Sans MS" panose="030F0702030302020204" pitchFamily="66" charset="0"/>
              </a:rPr>
              <a:t>продукти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розщеплення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жи­рів</a:t>
            </a:r>
            <a:r>
              <a:rPr lang="ru-RU" dirty="0">
                <a:latin typeface="Comic Sans MS" panose="030F0702030302020204" pitchFamily="66" charset="0"/>
              </a:rPr>
              <a:t> – у </a:t>
            </a:r>
            <a:r>
              <a:rPr lang="ru-RU" b="1" dirty="0" err="1">
                <a:latin typeface="Comic Sans MS" panose="030F0702030302020204" pitchFamily="66" charset="0"/>
              </a:rPr>
              <a:t>лімфатичні</a:t>
            </a:r>
            <a:r>
              <a:rPr lang="ru-RU" dirty="0">
                <a:latin typeface="Comic Sans MS" panose="030F0702030302020204" pitchFamily="66" charset="0"/>
              </a:rPr>
              <a:t>. Остаточно </a:t>
            </a:r>
            <a:r>
              <a:rPr lang="ru-RU" dirty="0" err="1">
                <a:latin typeface="Comic Sans MS" panose="030F0702030302020204" pitchFamily="66" charset="0"/>
              </a:rPr>
              <a:t>поживні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розщеплюються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dirty="0" err="1">
                <a:latin typeface="Comic Sans MS" panose="030F0702030302020204" pitchFamily="66" charset="0"/>
              </a:rPr>
              <a:t>клітинах</a:t>
            </a:r>
            <a:r>
              <a:rPr lang="ru-RU" dirty="0">
                <a:latin typeface="Comic Sans MS" panose="030F0702030302020204" pitchFamily="66" charset="0"/>
              </a:rPr>
              <a:t> (</a:t>
            </a:r>
            <a:r>
              <a:rPr lang="ru-RU" dirty="0" err="1">
                <a:latin typeface="Comic Sans MS" panose="030F0702030302020204" pitchFamily="66" charset="0"/>
              </a:rPr>
              <a:t>процеси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внутрішньоклітинного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травлення</a:t>
            </a:r>
            <a:r>
              <a:rPr lang="ru-RU" dirty="0">
                <a:latin typeface="Comic Sans MS" panose="030F0702030302020204" pitchFamily="66" charset="0"/>
              </a:rPr>
              <a:t>). </a:t>
            </a:r>
            <a:r>
              <a:rPr lang="ru-RU" dirty="0" err="1">
                <a:latin typeface="Comic Sans MS" panose="030F0702030302020204" pitchFamily="66" charset="0"/>
              </a:rPr>
              <a:t>Ті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рештки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харчової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маси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які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залишилися</a:t>
            </a:r>
            <a:r>
              <a:rPr lang="ru-RU" dirty="0">
                <a:latin typeface="Comic Sans MS" panose="030F0702030302020204" pitchFamily="66" charset="0"/>
              </a:rPr>
              <a:t> в </a:t>
            </a:r>
            <a:r>
              <a:rPr lang="ru-RU" dirty="0" err="1">
                <a:latin typeface="Comic Sans MS" panose="030F0702030302020204" pitchFamily="66" charset="0"/>
              </a:rPr>
              <a:t>порожнині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клубової</a:t>
            </a:r>
            <a:r>
              <a:rPr lang="ru-RU" dirty="0">
                <a:latin typeface="Comic Sans MS" panose="030F0702030302020204" pitchFamily="66" charset="0"/>
              </a:rPr>
              <a:t> кишки, </a:t>
            </a:r>
            <a:r>
              <a:rPr lang="ru-RU" dirty="0" err="1">
                <a:latin typeface="Comic Sans MS" panose="030F0702030302020204" pitchFamily="66" charset="0"/>
              </a:rPr>
              <a:t>завдяки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перистальтичним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скороченням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стінок</a:t>
            </a:r>
            <a:r>
              <a:rPr lang="ru-RU" dirty="0">
                <a:latin typeface="Comic Sans MS" panose="030F0702030302020204" pitchFamily="66" charset="0"/>
              </a:rPr>
              <a:t> кишки </a:t>
            </a:r>
            <a:r>
              <a:rPr lang="ru-RU" dirty="0" err="1">
                <a:latin typeface="Comic Sans MS" panose="030F0702030302020204" pitchFamily="66" charset="0"/>
              </a:rPr>
              <a:t>надходять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dirty="0" err="1">
                <a:latin typeface="Comic Sans MS" panose="030F0702030302020204" pitchFamily="66" charset="0"/>
              </a:rPr>
              <a:t>товстої</a:t>
            </a:r>
            <a:r>
              <a:rPr lang="ru-RU" dirty="0">
                <a:latin typeface="Comic Sans MS" panose="030F0702030302020204" pitchFamily="66" charset="0"/>
              </a:rPr>
              <a:t> кишки</a:t>
            </a:r>
          </a:p>
        </p:txBody>
      </p:sp>
    </p:spTree>
    <p:extLst>
      <p:ext uri="{BB962C8B-B14F-4D97-AF65-F5344CB8AC3E}">
        <p14:creationId xmlns:p14="http://schemas.microsoft.com/office/powerpoint/2010/main" val="3684068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98;p16"/>
          <p:cNvSpPr txBox="1"/>
          <p:nvPr/>
        </p:nvSpPr>
        <p:spPr>
          <a:xfrm>
            <a:off x="1828800" y="48549"/>
            <a:ext cx="6296891" cy="384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300" dirty="0">
                <a:solidFill>
                  <a:srgbClr val="0070C0"/>
                </a:solidFill>
                <a:latin typeface="Comic Sans MS" pitchFamily="66" charset="0"/>
              </a:rPr>
              <a:t>§ 27. </a:t>
            </a:r>
            <a:r>
              <a:rPr lang="uk-UA" sz="1300" cap="all" dirty="0">
                <a:solidFill>
                  <a:srgbClr val="0070C0"/>
                </a:solidFill>
                <a:latin typeface="Comic Sans MS" pitchFamily="66" charset="0"/>
              </a:rPr>
              <a:t>Травлення в кишці. Виведення неперетравлених решток</a:t>
            </a:r>
            <a:endParaRPr lang="uk-UA" sz="1300" cap="all" dirty="0">
              <a:solidFill>
                <a:schemeClr val="accent1">
                  <a:lumMod val="75000"/>
                </a:schemeClr>
              </a:solidFill>
              <a:latin typeface="Comic Sans MS" pitchFamily="66" charset="0"/>
              <a:ea typeface="Alegreya"/>
              <a:cs typeface="Alegreya"/>
              <a:sym typeface="Alegreya"/>
            </a:endParaRPr>
          </a:p>
        </p:txBody>
      </p:sp>
      <p:cxnSp>
        <p:nvCxnSpPr>
          <p:cNvPr id="3" name="Google Shape;100;p16"/>
          <p:cNvCxnSpPr/>
          <p:nvPr/>
        </p:nvCxnSpPr>
        <p:spPr>
          <a:xfrm rot="10800000" flipH="1">
            <a:off x="1828800" y="427539"/>
            <a:ext cx="6203700" cy="5700"/>
          </a:xfrm>
          <a:prstGeom prst="straightConnector1">
            <a:avLst/>
          </a:prstGeom>
          <a:noFill/>
          <a:ln w="19050" cap="flat" cmpd="sng">
            <a:solidFill>
              <a:srgbClr val="257BBE"/>
            </a:solidFill>
            <a:prstDash val="solid"/>
            <a:round/>
            <a:headEnd type="diamond" w="med" len="med"/>
            <a:tailEnd type="diamond" w="med" len="med"/>
          </a:ln>
        </p:spPr>
      </p:cxnSp>
      <p:sp>
        <p:nvSpPr>
          <p:cNvPr id="4" name="Google Shape;99;p16"/>
          <p:cNvSpPr txBox="1"/>
          <p:nvPr/>
        </p:nvSpPr>
        <p:spPr>
          <a:xfrm>
            <a:off x="1746299" y="350374"/>
            <a:ext cx="6461892" cy="461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lvl="0" algn="ctr"/>
            <a:r>
              <a:rPr lang="uk-UA" sz="1800" b="1" dirty="0">
                <a:solidFill>
                  <a:srgbClr val="339933"/>
                </a:solidFill>
                <a:latin typeface="Alegreya" charset="0"/>
                <a:ea typeface="Alegreya"/>
              </a:rPr>
              <a:t>Будова та функції товстої кишки</a:t>
            </a:r>
            <a:endParaRPr lang="uk-UA" sz="2400" b="1" dirty="0">
              <a:solidFill>
                <a:srgbClr val="339933"/>
              </a:solidFill>
              <a:latin typeface="Alegreya" charset="0"/>
              <a:ea typeface="Alegreya"/>
              <a:cs typeface="Alegreya"/>
              <a:sym typeface="Alegreya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1300D0C-EC34-4515-9E3A-6F0DC297E5C1}"/>
              </a:ext>
            </a:extLst>
          </p:cNvPr>
          <p:cNvSpPr/>
          <p:nvPr/>
        </p:nvSpPr>
        <p:spPr>
          <a:xfrm>
            <a:off x="0" y="4404198"/>
            <a:ext cx="719847" cy="739302"/>
          </a:xfrm>
          <a:prstGeom prst="rect">
            <a:avLst/>
          </a:prstGeom>
          <a:solidFill>
            <a:srgbClr val="66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800" b="1" dirty="0">
                <a:solidFill>
                  <a:schemeClr val="tx1"/>
                </a:solidFill>
              </a:rPr>
              <a:t>Підручник</a:t>
            </a:r>
            <a:endParaRPr lang="uk-UA" sz="1200" b="1" dirty="0">
              <a:solidFill>
                <a:schemeClr val="tx1"/>
              </a:solidFill>
            </a:endParaRPr>
          </a:p>
          <a:p>
            <a:pPr algn="ctr"/>
            <a:r>
              <a:rPr lang="uk-UA" sz="800" b="1" dirty="0">
                <a:solidFill>
                  <a:schemeClr val="tx1"/>
                </a:solidFill>
              </a:rPr>
              <a:t>сторінка</a:t>
            </a:r>
          </a:p>
          <a:p>
            <a:pPr algn="ctr"/>
            <a:r>
              <a:rPr lang="uk-UA" sz="1800" b="1" dirty="0">
                <a:solidFill>
                  <a:schemeClr val="tx1"/>
                </a:solidFill>
              </a:rPr>
              <a:t>117</a:t>
            </a:r>
            <a:endParaRPr lang="ru-RU" sz="1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0911" y="687050"/>
            <a:ext cx="2664071" cy="29400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831273" y="3450434"/>
            <a:ext cx="2358736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Будова </a:t>
            </a:r>
            <a:r>
              <a:rPr lang="ru-RU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товстої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кишки: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1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сліпа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кишка;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2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апендикс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;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3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ободова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кишка; 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4 –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сигмоподібна</a:t>
            </a:r>
            <a:endParaRPr lang="ru-RU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  <a:p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ділянка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ru-RU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ободової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кишки;</a:t>
            </a:r>
          </a:p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5 – пряма кишка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214982" y="931796"/>
            <a:ext cx="5534163" cy="2246769"/>
          </a:xfrm>
          <a:prstGeom prst="rect">
            <a:avLst/>
          </a:prstGeom>
          <a:solidFill>
            <a:srgbClr val="F2DBFD"/>
          </a:solidFill>
          <a:ln w="19050">
            <a:solidFill>
              <a:srgbClr val="339933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довжина</a:t>
            </a:r>
            <a:r>
              <a:rPr lang="ru-RU" dirty="0">
                <a:latin typeface="Comic Sans MS" panose="030F0702030302020204" pitchFamily="66" charset="0"/>
              </a:rPr>
              <a:t> 1,0–1,5 м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 err="1">
                <a:latin typeface="Comic Sans MS" panose="030F0702030302020204" pitchFamily="66" charset="0"/>
              </a:rPr>
              <a:t>діаметр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більший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ніж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тонкої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uk-UA" b="1" dirty="0">
                <a:solidFill>
                  <a:srgbClr val="339933"/>
                </a:solidFill>
                <a:latin typeface="Comic Sans MS" panose="030F0702030302020204" pitchFamily="66" charset="0"/>
              </a:rPr>
              <a:t>відділи:</a:t>
            </a:r>
            <a:r>
              <a:rPr lang="uk-UA" dirty="0">
                <a:latin typeface="Comic Sans MS" panose="030F0702030302020204" pitchFamily="66" charset="0"/>
              </a:rPr>
              <a:t> сліпа кишка з апендиксом, ободова, сигмоподібна, пряма кишки, анальний отвір</a:t>
            </a: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ru-RU" dirty="0">
                <a:latin typeface="Comic Sans MS" panose="030F0702030302020204" pitchFamily="66" charset="0"/>
              </a:rPr>
              <a:t>у </a:t>
            </a:r>
            <a:r>
              <a:rPr lang="ru-RU" dirty="0" err="1">
                <a:latin typeface="Comic Sans MS" panose="030F0702030302020204" pitchFamily="66" charset="0"/>
              </a:rPr>
              <a:t>порожнині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товстої</a:t>
            </a:r>
            <a:r>
              <a:rPr lang="ru-RU" dirty="0">
                <a:latin typeface="Comic Sans MS" panose="030F0702030302020204" pitchFamily="66" charset="0"/>
              </a:rPr>
              <a:t> кишки </a:t>
            </a:r>
            <a:r>
              <a:rPr lang="ru-RU" dirty="0" err="1">
                <a:latin typeface="Comic Sans MS" panose="030F0702030302020204" pitchFamily="66" charset="0"/>
              </a:rPr>
              <a:t>мешкає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величезна</a:t>
            </a:r>
            <a:r>
              <a:rPr lang="ru-RU" dirty="0">
                <a:latin typeface="Comic Sans MS" panose="030F0702030302020204" pitchFamily="66" charset="0"/>
              </a:rPr>
              <a:t>  </a:t>
            </a:r>
            <a:r>
              <a:rPr lang="ru-RU" dirty="0" err="1">
                <a:latin typeface="Comic Sans MS" panose="030F0702030302020204" pitchFamily="66" charset="0"/>
              </a:rPr>
              <a:t>кількість</a:t>
            </a:r>
            <a:r>
              <a:rPr lang="ru-RU" dirty="0">
                <a:latin typeface="Comic Sans MS" panose="030F0702030302020204" pitchFamily="66" charset="0"/>
              </a:rPr>
              <a:t>  </a:t>
            </a:r>
            <a:r>
              <a:rPr lang="ru-RU" dirty="0" err="1">
                <a:latin typeface="Comic Sans MS" panose="030F0702030302020204" pitchFamily="66" charset="0"/>
              </a:rPr>
              <a:t>мікроорганізмів</a:t>
            </a:r>
            <a:endParaRPr lang="ru-RU" dirty="0">
              <a:latin typeface="Comic Sans MS" panose="030F0702030302020204" pitchFamily="66" charset="0"/>
            </a:endParaRPr>
          </a:p>
          <a:p>
            <a:pPr marL="285750" indent="-285750">
              <a:buClr>
                <a:srgbClr val="339933"/>
              </a:buClr>
              <a:buFont typeface="Wingdings" panose="05000000000000000000" pitchFamily="2" charset="2"/>
              <a:buChar char="q"/>
            </a:pPr>
            <a:r>
              <a:rPr lang="uk-UA" b="1" dirty="0">
                <a:solidFill>
                  <a:srgbClr val="339933"/>
                </a:solidFill>
                <a:latin typeface="Comic Sans MS" panose="030F0702030302020204" pitchFamily="66" charset="0"/>
              </a:rPr>
              <a:t>роль мікроорганізмів: </a:t>
            </a:r>
            <a:r>
              <a:rPr lang="uk-UA" dirty="0">
                <a:latin typeface="Comic Sans MS" panose="030F0702030302020204" pitchFamily="66" charset="0"/>
              </a:rPr>
              <a:t>розщеплення клітковини, поліпшення травлення, підсилення засвоєння поживних речовин, утворення вітамінів К і В, запобігання розвиткові хвороботворних мікроорганізмів 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177144" y="3627081"/>
            <a:ext cx="4572000" cy="1384995"/>
          </a:xfrm>
          <a:prstGeom prst="rect">
            <a:avLst/>
          </a:prstGeom>
          <a:solidFill>
            <a:srgbClr val="FFE5E5"/>
          </a:solidFill>
          <a:ln w="28575">
            <a:solidFill>
              <a:srgbClr val="FFCCFF"/>
            </a:solidFill>
          </a:ln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Comic Sans MS" panose="030F0702030302020204" pitchFamily="66" charset="0"/>
              </a:rPr>
              <a:t>Мікрофлора</a:t>
            </a:r>
            <a:r>
              <a:rPr lang="ru-RU" dirty="0">
                <a:latin typeface="Comic Sans MS" panose="030F0702030302020204" pitchFamily="66" charset="0"/>
              </a:rPr>
              <a:t> кишки </a:t>
            </a:r>
            <a:r>
              <a:rPr lang="ru-RU" dirty="0" err="1">
                <a:latin typeface="Comic Sans MS" panose="030F0702030302020204" pitchFamily="66" charset="0"/>
              </a:rPr>
              <a:t>дуже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чутлива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dirty="0" err="1">
                <a:latin typeface="Comic Sans MS" panose="030F0702030302020204" pitchFamily="66" charset="0"/>
              </a:rPr>
              <a:t>дії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антибіотиків</a:t>
            </a:r>
            <a:r>
              <a:rPr lang="ru-RU" dirty="0">
                <a:latin typeface="Comic Sans MS" panose="030F0702030302020204" pitchFamily="66" charset="0"/>
              </a:rPr>
              <a:t>, тому </a:t>
            </a:r>
            <a:r>
              <a:rPr lang="ru-RU" dirty="0" err="1">
                <a:latin typeface="Comic Sans MS" panose="030F0702030302020204" pitchFamily="66" charset="0"/>
              </a:rPr>
              <a:t>вживати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їх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потрібно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тільки</a:t>
            </a:r>
            <a:r>
              <a:rPr lang="ru-RU" dirty="0">
                <a:latin typeface="Comic Sans MS" panose="030F0702030302020204" pitchFamily="66" charset="0"/>
              </a:rPr>
              <a:t> за </a:t>
            </a:r>
            <a:r>
              <a:rPr lang="ru-RU" dirty="0" err="1">
                <a:latin typeface="Comic Sans MS" panose="030F0702030302020204" pitchFamily="66" charset="0"/>
              </a:rPr>
              <a:t>призначенням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лікаря</a:t>
            </a:r>
            <a:r>
              <a:rPr lang="ru-RU" dirty="0">
                <a:latin typeface="Comic Sans MS" panose="030F0702030302020204" pitchFamily="66" charset="0"/>
              </a:rPr>
              <a:t>. </a:t>
            </a:r>
            <a:r>
              <a:rPr lang="ru-RU" dirty="0" err="1">
                <a:latin typeface="Comic Sans MS" panose="030F0702030302020204" pitchFamily="66" charset="0"/>
              </a:rPr>
              <a:t>Якщо</a:t>
            </a:r>
            <a:r>
              <a:rPr lang="ru-RU" dirty="0">
                <a:latin typeface="Comic Sans MS" panose="030F0702030302020204" pitchFamily="66" charset="0"/>
              </a:rPr>
              <a:t> не </a:t>
            </a:r>
            <a:r>
              <a:rPr lang="ru-RU" dirty="0" err="1">
                <a:latin typeface="Comic Sans MS" panose="030F0702030302020204" pitchFamily="66" charset="0"/>
              </a:rPr>
              <a:t>дотримуватись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цього</a:t>
            </a:r>
            <a:r>
              <a:rPr lang="ru-RU" dirty="0">
                <a:latin typeface="Comic Sans MS" panose="030F0702030302020204" pitchFamily="66" charset="0"/>
              </a:rPr>
              <a:t> правила, у </a:t>
            </a:r>
            <a:r>
              <a:rPr lang="ru-RU" dirty="0" err="1">
                <a:latin typeface="Comic Sans MS" panose="030F0702030302020204" pitchFamily="66" charset="0"/>
              </a:rPr>
              <a:t>людини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підвищується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сприйнятливість</a:t>
            </a:r>
            <a:r>
              <a:rPr lang="ru-RU" dirty="0">
                <a:latin typeface="Comic Sans MS" panose="030F0702030302020204" pitchFamily="66" charset="0"/>
              </a:rPr>
              <a:t> до </a:t>
            </a:r>
            <a:r>
              <a:rPr lang="ru-RU" dirty="0" err="1">
                <a:latin typeface="Comic Sans MS" panose="030F0702030302020204" pitchFamily="66" charset="0"/>
              </a:rPr>
              <a:t>інфекційних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захворювань</a:t>
            </a:r>
            <a:r>
              <a:rPr lang="ru-RU" dirty="0">
                <a:latin typeface="Comic Sans MS" panose="030F0702030302020204" pitchFamily="66" charset="0"/>
              </a:rPr>
              <a:t>, </a:t>
            </a:r>
            <a:r>
              <a:rPr lang="ru-RU" dirty="0" err="1">
                <a:latin typeface="Comic Sans MS" panose="030F0702030302020204" pitchFamily="66" charset="0"/>
              </a:rPr>
              <a:t>порушуються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процеси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обміну</a:t>
            </a:r>
            <a:r>
              <a:rPr lang="ru-RU" dirty="0">
                <a:latin typeface="Comic Sans MS" panose="030F0702030302020204" pitchFamily="66" charset="0"/>
              </a:rPr>
              <a:t> </a:t>
            </a:r>
            <a:r>
              <a:rPr lang="ru-RU" dirty="0" err="1">
                <a:latin typeface="Comic Sans MS" panose="030F0702030302020204" pitchFamily="66" charset="0"/>
              </a:rPr>
              <a:t>речовин</a:t>
            </a:r>
            <a:r>
              <a:rPr lang="ru-RU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4184" y="3507294"/>
            <a:ext cx="632325" cy="63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8037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4700</TotalTime>
  <Words>1703</Words>
  <Application>Microsoft Office PowerPoint</Application>
  <PresentationFormat>Екран (16:9)</PresentationFormat>
  <Paragraphs>218</Paragraphs>
  <Slides>16</Slides>
  <Notes>4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Arial</vt:lpstr>
      <vt:lpstr>Wingdings</vt:lpstr>
      <vt:lpstr>Courier New</vt:lpstr>
      <vt:lpstr>Comic Sans MS</vt:lpstr>
      <vt:lpstr>Alegreya</vt:lpstr>
      <vt:lpstr>Simple Light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Nazar</dc:creator>
  <cp:lastModifiedBy>Валентина</cp:lastModifiedBy>
  <cp:revision>457</cp:revision>
  <dcterms:modified xsi:type="dcterms:W3CDTF">2025-08-24T20:28:59Z</dcterms:modified>
</cp:coreProperties>
</file>