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7"/>
  </p:notesMasterIdLst>
  <p:sldIdLst>
    <p:sldId id="460" r:id="rId2"/>
    <p:sldId id="484" r:id="rId3"/>
    <p:sldId id="494" r:id="rId4"/>
    <p:sldId id="495" r:id="rId5"/>
    <p:sldId id="496" r:id="rId6"/>
    <p:sldId id="497" r:id="rId7"/>
    <p:sldId id="498" r:id="rId8"/>
    <p:sldId id="499" r:id="rId9"/>
    <p:sldId id="501" r:id="rId10"/>
    <p:sldId id="502" r:id="rId11"/>
    <p:sldId id="453" r:id="rId12"/>
    <p:sldId id="452" r:id="rId13"/>
    <p:sldId id="503" r:id="rId14"/>
    <p:sldId id="279" r:id="rId15"/>
    <p:sldId id="504" r:id="rId16"/>
  </p:sldIdLst>
  <p:sldSz cx="9144000" cy="5143500" type="screen16x9"/>
  <p:notesSz cx="6858000" cy="9144000"/>
  <p:embeddedFontLst>
    <p:embeddedFont>
      <p:font typeface="Comic Sans MS" panose="030F0702030302020204" pitchFamily="66" charset="0"/>
      <p:regular r:id="rId18"/>
      <p:bold r:id="rId19"/>
      <p:italic r:id="rId20"/>
      <p:boldItalic r:id="rId21"/>
    </p:embeddedFont>
    <p:embeddedFont>
      <p:font typeface="Alegreya" panose="020B0604020202020204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49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33"/>
    <a:srgbClr val="FFE5E5"/>
    <a:srgbClr val="FFCCFF"/>
    <a:srgbClr val="ECF3FE"/>
    <a:srgbClr val="C5F9FF"/>
    <a:srgbClr val="FFFF99"/>
    <a:srgbClr val="C5FD49"/>
    <a:srgbClr val="FEFFEF"/>
    <a:srgbClr val="CCFFFF"/>
    <a:srgbClr val="F2DB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88" y="60"/>
      </p:cViewPr>
      <p:guideLst>
        <p:guide orient="horz" pos="1620"/>
        <p:guide pos="284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2d9fd8831ea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2d9fd8831ea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774735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d9fd8831ea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2d9fd8831ea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337788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d9fd8831ea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2d9fd8831ea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825857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d9fd8831ea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2d9fd8831ea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385442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Char char="●"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Char char="○"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Char char="■"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Char char="●"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Char char="○"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Char char="■"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Char char="●"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Char char="○"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Char char="■"/>
              <a:defRPr sz="12000"/>
            </a:lvl9pPr>
          </a:lstStyle>
          <a:p>
            <a:r>
              <a:t>xx%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6" name="Google Shape;46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‹№›</a:t>
            </a:fld>
            <a:endParaRPr/>
          </a:p>
        </p:txBody>
      </p:sp>
      <p:pic>
        <p:nvPicPr>
          <p:cNvPr id="49" name="Google Shape;49;p1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92450"/>
            <a:ext cx="1611475" cy="314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Char char="●"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Char char="○"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Char char="■"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Char char="●"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Char char="○"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Char char="■"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Char char="●"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Char char="○"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Char char="■"/>
              <a:defRPr sz="3600"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6" name="Google Shape;26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9pPr>
          </a:lstStyle>
          <a:p>
            <a:endParaRPr/>
          </a:p>
        </p:txBody>
      </p:sp>
      <p:sp>
        <p:nvSpPr>
          <p:cNvPr id="29" name="Google Shape;29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Char char="●"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Char char="○"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Char char="■"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Char char="●"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Char char="○"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Char char="■"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Char char="●"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Char char="○"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Char char="■"/>
              <a:defRPr sz="4800"/>
            </a:lvl9pPr>
          </a:lstStyle>
          <a:p>
            <a:endParaRPr/>
          </a:p>
        </p:txBody>
      </p:sp>
      <p:sp>
        <p:nvSpPr>
          <p:cNvPr id="33" name="Google Shape;33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Char char="●"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Char char="○"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Char char="■"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Char char="●"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Char char="○"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Char char="■"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Char char="●"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Char char="○"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Char char="■"/>
              <a:defRPr sz="4200"/>
            </a:lvl9pPr>
          </a:lstStyle>
          <a:p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</a:lstStyle>
          <a:p>
            <a:endParaRPr/>
          </a:p>
        </p:txBody>
      </p:sp>
      <p:sp>
        <p:nvSpPr>
          <p:cNvPr id="42" name="Google Shape;42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‹№›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‹№›</a:t>
            </a:fld>
            <a:endParaRPr/>
          </a:p>
        </p:txBody>
      </p:sp>
      <p:pic>
        <p:nvPicPr>
          <p:cNvPr id="7" name="Google Shape;7;p1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8231350" y="59950"/>
            <a:ext cx="866431" cy="3936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2.png"/><Relationship Id="rId7" Type="http://schemas.openxmlformats.org/officeDocument/2006/relationships/hyperlink" Target="https://wordwall.net/uk/resource/27758727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3.png"/><Relationship Id="rId5" Type="http://schemas.openxmlformats.org/officeDocument/2006/relationships/hyperlink" Target="https://wordwall.net/uk/resource/29311574" TargetMode="External"/><Relationship Id="rId4" Type="http://schemas.openxmlformats.org/officeDocument/2006/relationships/hyperlink" Target="https://drive.google.com/file/d/1msV2WUzfG9r93aYpW3cHav8Qv7PkUE3u/view?usp=drive_link" TargetMode="External"/><Relationship Id="rId9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I11ftvOuuSw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5.png"/><Relationship Id="rId4" Type="http://schemas.openxmlformats.org/officeDocument/2006/relationships/hyperlink" Target="https://www.youtube.com/watch?v=oUqdvSYEcZM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drive.google.com/file/d/1aKNnepRArgJUdQlq4L9A3IWy_oaTQAdi/view?usp=drive_link" TargetMode="Externa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Чотири вітаміни, які найбільш корисні для зору та очей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6058" y="2919845"/>
            <a:ext cx="2223655" cy="2223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" name="Google Shape;84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59649" y="610600"/>
            <a:ext cx="6850495" cy="716100"/>
          </a:xfrm>
          <a:prstGeom prst="roundRect">
            <a:avLst>
              <a:gd name="adj" fmla="val 25677"/>
            </a:avLst>
          </a:prstGeom>
          <a:noFill/>
          <a:ln>
            <a:noFill/>
          </a:ln>
        </p:spPr>
      </p:pic>
      <p:sp>
        <p:nvSpPr>
          <p:cNvPr id="86" name="Google Shape;86;p15"/>
          <p:cNvSpPr txBox="1"/>
          <p:nvPr/>
        </p:nvSpPr>
        <p:spPr>
          <a:xfrm>
            <a:off x="1720699" y="722350"/>
            <a:ext cx="6405139" cy="430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ru-RU" sz="1600" b="1" cap="all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 </a:t>
            </a:r>
            <a:r>
              <a:rPr lang="uk-UA" sz="1600" b="1" cap="all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ru-RU" sz="1600" b="1" cap="all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uk-UA" sz="1600" b="1" cap="all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травна система. Процеси метаболізму</a:t>
            </a:r>
            <a:endParaRPr sz="1600" b="1" cap="all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" name="Google Shape;58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8587" y="4299526"/>
            <a:ext cx="714119" cy="70052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кутник 2"/>
          <p:cNvSpPr/>
          <p:nvPr/>
        </p:nvSpPr>
        <p:spPr>
          <a:xfrm>
            <a:off x="935442" y="4261387"/>
            <a:ext cx="374046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Чи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може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гетеротрофний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організм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жити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без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надходження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поживних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речовин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</a:p>
          <a:p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Із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зовнішнього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середовища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?</a:t>
            </a:r>
            <a:endParaRPr lang="uk-UA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87" name="Google Shape;87;p15"/>
          <p:cNvSpPr txBox="1"/>
          <p:nvPr/>
        </p:nvSpPr>
        <p:spPr>
          <a:xfrm>
            <a:off x="505646" y="1830079"/>
            <a:ext cx="7919199" cy="1477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uk-UA" sz="2800" b="1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§ 2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8</a:t>
            </a:r>
            <a:r>
              <a:rPr lang="uk-UA" sz="2800" b="1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. Процеси катаболізму і анаболізму – складники метаболізму. </a:t>
            </a:r>
          </a:p>
          <a:p>
            <a:pPr lvl="0" algn="ctr"/>
            <a:r>
              <a:rPr lang="uk-UA" sz="2800" b="1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Вітаміни, їхня роль в обміні речовин</a:t>
            </a:r>
            <a:endParaRPr lang="uk-UA" sz="2800" b="1" dirty="0">
              <a:solidFill>
                <a:schemeClr val="accent6">
                  <a:lumMod val="50000"/>
                </a:schemeClr>
              </a:solidFill>
              <a:latin typeface="Comic Sans MS" pitchFamily="66" charset="0"/>
              <a:ea typeface="Alegreya"/>
              <a:cs typeface="Alegreya"/>
              <a:sym typeface="Alegreya"/>
            </a:endParaRPr>
          </a:p>
        </p:txBody>
      </p:sp>
      <p:sp>
        <p:nvSpPr>
          <p:cNvPr id="9" name="object 3"/>
          <p:cNvSpPr/>
          <p:nvPr/>
        </p:nvSpPr>
        <p:spPr>
          <a:xfrm>
            <a:off x="0" y="400811"/>
            <a:ext cx="1662683" cy="155295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821193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847" y="2896519"/>
            <a:ext cx="2278998" cy="16278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Google Shape;98;p16"/>
          <p:cNvSpPr txBox="1"/>
          <p:nvPr/>
        </p:nvSpPr>
        <p:spPr>
          <a:xfrm>
            <a:off x="1828800" y="48549"/>
            <a:ext cx="6296891" cy="3846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uk-UA" sz="1300" dirty="0">
                <a:solidFill>
                  <a:srgbClr val="0070C0"/>
                </a:solidFill>
                <a:latin typeface="Comic Sans MS" pitchFamily="66" charset="0"/>
              </a:rPr>
              <a:t>§ 28. </a:t>
            </a:r>
            <a:r>
              <a:rPr lang="uk-UA" sz="1300" cap="all" dirty="0">
                <a:solidFill>
                  <a:srgbClr val="0070C0"/>
                </a:solidFill>
                <a:latin typeface="Comic Sans MS" pitchFamily="66" charset="0"/>
              </a:rPr>
              <a:t>Анаболізм і катаболізм – метаболізм. вітаміни</a:t>
            </a:r>
            <a:endParaRPr lang="uk-UA" sz="1300" cap="all" dirty="0">
              <a:solidFill>
                <a:schemeClr val="accent1">
                  <a:lumMod val="75000"/>
                </a:schemeClr>
              </a:solidFill>
              <a:latin typeface="Comic Sans MS" pitchFamily="66" charset="0"/>
              <a:ea typeface="Alegreya"/>
              <a:cs typeface="Alegreya"/>
              <a:sym typeface="Alegreya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4404198"/>
            <a:ext cx="719847" cy="739302"/>
          </a:xfrm>
          <a:prstGeom prst="rect">
            <a:avLst/>
          </a:prstGeom>
          <a:solidFill>
            <a:srgbClr val="66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800" b="1" dirty="0">
                <a:solidFill>
                  <a:schemeClr val="tx1"/>
                </a:solidFill>
              </a:rPr>
              <a:t>Підручник</a:t>
            </a:r>
            <a:endParaRPr lang="uk-UA" sz="1200" b="1" dirty="0">
              <a:solidFill>
                <a:schemeClr val="tx1"/>
              </a:solidFill>
            </a:endParaRPr>
          </a:p>
          <a:p>
            <a:pPr algn="ctr"/>
            <a:r>
              <a:rPr lang="uk-UA" sz="800" b="1" dirty="0">
                <a:solidFill>
                  <a:schemeClr val="tx1"/>
                </a:solidFill>
              </a:rPr>
              <a:t>сторінка</a:t>
            </a:r>
          </a:p>
          <a:p>
            <a:pPr algn="ctr"/>
            <a:r>
              <a:rPr lang="uk-UA" sz="1800" b="1" dirty="0">
                <a:solidFill>
                  <a:schemeClr val="tx1"/>
                </a:solidFill>
              </a:rPr>
              <a:t>122</a:t>
            </a:r>
            <a:endParaRPr lang="ru-RU" sz="1800" b="1" dirty="0">
              <a:solidFill>
                <a:schemeClr val="tx1"/>
              </a:solidFill>
            </a:endParaRPr>
          </a:p>
        </p:txBody>
      </p:sp>
      <p:cxnSp>
        <p:nvCxnSpPr>
          <p:cNvPr id="4" name="Google Shape;100;p16"/>
          <p:cNvCxnSpPr/>
          <p:nvPr/>
        </p:nvCxnSpPr>
        <p:spPr>
          <a:xfrm rot="10800000" flipH="1">
            <a:off x="1828800" y="427539"/>
            <a:ext cx="6203700" cy="5700"/>
          </a:xfrm>
          <a:prstGeom prst="straightConnector1">
            <a:avLst/>
          </a:prstGeom>
          <a:noFill/>
          <a:ln w="19050" cap="flat" cmpd="sng">
            <a:solidFill>
              <a:srgbClr val="257BBE"/>
            </a:solidFill>
            <a:prstDash val="solid"/>
            <a:round/>
            <a:headEnd type="diamond" w="med" len="med"/>
            <a:tailEnd type="diamond" w="med" len="med"/>
          </a:ln>
        </p:spPr>
      </p:cxnSp>
      <p:sp>
        <p:nvSpPr>
          <p:cNvPr id="5" name="Google Shape;99;p16"/>
          <p:cNvSpPr txBox="1"/>
          <p:nvPr/>
        </p:nvSpPr>
        <p:spPr>
          <a:xfrm>
            <a:off x="1746299" y="350374"/>
            <a:ext cx="6461892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uk-UA" sz="1800" b="1" dirty="0">
                <a:solidFill>
                  <a:srgbClr val="339933"/>
                </a:solidFill>
                <a:latin typeface="Alegreya" charset="0"/>
                <a:ea typeface="Alegreya"/>
              </a:rPr>
              <a:t>Вітаміни </a:t>
            </a:r>
            <a:endParaRPr lang="uk-UA" sz="2400" b="1" dirty="0">
              <a:solidFill>
                <a:srgbClr val="339933"/>
              </a:solidFill>
              <a:latin typeface="Alegreya" charset="0"/>
              <a:ea typeface="Alegreya"/>
              <a:cs typeface="Alegreya"/>
              <a:sym typeface="Alegreya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19847" y="889173"/>
            <a:ext cx="2210389" cy="1815882"/>
          </a:xfrm>
          <a:prstGeom prst="rect">
            <a:avLst/>
          </a:prstGeom>
          <a:solidFill>
            <a:srgbClr val="FFE5E5"/>
          </a:solidFill>
          <a:ln w="19050">
            <a:solidFill>
              <a:srgbClr val="FFCCFF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dirty="0" err="1">
                <a:latin typeface="Comic Sans MS" panose="030F0702030302020204" pitchFamily="66" charset="0"/>
              </a:rPr>
              <a:t>Підвищена</a:t>
            </a:r>
            <a:r>
              <a:rPr lang="ru-RU" dirty="0">
                <a:latin typeface="Comic Sans MS" panose="030F0702030302020204" pitchFamily="66" charset="0"/>
              </a:rPr>
              <a:t> потреба у </a:t>
            </a:r>
            <a:r>
              <a:rPr lang="ru-RU" dirty="0" err="1">
                <a:latin typeface="Comic Sans MS" panose="030F0702030302020204" pitchFamily="66" charset="0"/>
              </a:rPr>
              <a:t>вітамінах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виникає</a:t>
            </a:r>
            <a:r>
              <a:rPr lang="ru-RU" dirty="0">
                <a:latin typeface="Comic Sans MS" panose="030F0702030302020204" pitchFamily="66" charset="0"/>
              </a:rPr>
              <a:t> в </a:t>
            </a:r>
            <a:r>
              <a:rPr lang="ru-RU" dirty="0" err="1">
                <a:latin typeface="Comic Sans MS" panose="030F0702030302020204" pitchFamily="66" charset="0"/>
              </a:rPr>
              <a:t>період</a:t>
            </a:r>
            <a:r>
              <a:rPr lang="ru-RU" dirty="0">
                <a:latin typeface="Comic Sans MS" panose="030F0702030302020204" pitchFamily="66" charset="0"/>
              </a:rPr>
              <a:t> активного росту, в </a:t>
            </a:r>
            <a:r>
              <a:rPr lang="ru-RU" dirty="0" err="1">
                <a:latin typeface="Comic Sans MS" panose="030F0702030302020204" pitchFamily="66" charset="0"/>
              </a:rPr>
              <a:t>разі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важкої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фізичної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або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напруженої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розумової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праці</a:t>
            </a:r>
            <a:r>
              <a:rPr lang="ru-RU" dirty="0">
                <a:latin typeface="Comic Sans MS" panose="030F0702030302020204" pitchFamily="66" charset="0"/>
              </a:rPr>
              <a:t>, </a:t>
            </a:r>
            <a:r>
              <a:rPr lang="ru-RU" dirty="0" err="1">
                <a:latin typeface="Comic Sans MS" panose="030F0702030302020204" pitchFamily="66" charset="0"/>
              </a:rPr>
              <a:t>інтенсивних</a:t>
            </a:r>
            <a:r>
              <a:rPr lang="ru-RU" dirty="0">
                <a:latin typeface="Comic Sans MS" panose="030F0702030302020204" pitchFamily="66" charset="0"/>
              </a:rPr>
              <a:t> занять спортом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793" y="697709"/>
            <a:ext cx="632325" cy="632325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261877" y="812009"/>
            <a:ext cx="5548747" cy="35394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 err="1">
                <a:latin typeface="Comic Sans MS" panose="030F0702030302020204" pitchFamily="66" charset="0"/>
              </a:rPr>
              <a:t>Щоби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вітаміни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краще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зберігались</a:t>
            </a:r>
            <a:r>
              <a:rPr lang="ru-RU" dirty="0">
                <a:latin typeface="Comic Sans MS" panose="030F0702030302020204" pitchFamily="66" charset="0"/>
              </a:rPr>
              <a:t> у </a:t>
            </a:r>
            <a:r>
              <a:rPr lang="ru-RU" dirty="0" err="1">
                <a:latin typeface="Comic Sans MS" panose="030F0702030302020204" pitchFamily="66" charset="0"/>
              </a:rPr>
              <a:t>харчових</a:t>
            </a:r>
            <a:r>
              <a:rPr lang="ru-RU" dirty="0">
                <a:latin typeface="Comic Sans MS" panose="030F0702030302020204" pitchFamily="66" charset="0"/>
              </a:rPr>
              <a:t> продуктах, </a:t>
            </a:r>
            <a:r>
              <a:rPr lang="ru-RU" dirty="0" err="1">
                <a:latin typeface="Comic Sans MS" panose="030F0702030302020204" pitchFamily="66" charset="0"/>
              </a:rPr>
              <a:t>потрібно</a:t>
            </a:r>
            <a:r>
              <a:rPr lang="ru-RU" dirty="0">
                <a:latin typeface="Comic Sans MS" panose="030F0702030302020204" pitchFamily="66" charset="0"/>
              </a:rPr>
              <a:t>:</a:t>
            </a:r>
          </a:p>
          <a:p>
            <a:pPr marL="285750" indent="-285750">
              <a:buClr>
                <a:srgbClr val="339933"/>
              </a:buClr>
              <a:buFont typeface="Wingdings" panose="05000000000000000000" pitchFamily="2" charset="2"/>
              <a:buChar char="v"/>
            </a:pPr>
            <a:r>
              <a:rPr lang="ru-RU" dirty="0" err="1">
                <a:latin typeface="Comic Sans MS" panose="030F0702030302020204" pitchFamily="66" charset="0"/>
              </a:rPr>
              <a:t>вершкове</a:t>
            </a:r>
            <a:r>
              <a:rPr lang="ru-RU" dirty="0">
                <a:latin typeface="Comic Sans MS" panose="030F0702030302020204" pitchFamily="66" charset="0"/>
              </a:rPr>
              <a:t> масло </a:t>
            </a:r>
            <a:r>
              <a:rPr lang="ru-RU" dirty="0" err="1">
                <a:latin typeface="Comic Sans MS" panose="030F0702030302020204" pitchFamily="66" charset="0"/>
              </a:rPr>
              <a:t>зберігати</a:t>
            </a:r>
            <a:r>
              <a:rPr lang="ru-RU" dirty="0">
                <a:latin typeface="Comic Sans MS" panose="030F0702030302020204" pitchFamily="66" charset="0"/>
              </a:rPr>
              <a:t> в </a:t>
            </a:r>
            <a:r>
              <a:rPr lang="ru-RU" dirty="0" err="1">
                <a:latin typeface="Comic Sans MS" panose="030F0702030302020204" pitchFamily="66" charset="0"/>
              </a:rPr>
              <a:t>посудині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із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закритою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кришкою</a:t>
            </a:r>
            <a:r>
              <a:rPr lang="ru-RU" dirty="0">
                <a:latin typeface="Comic Sans MS" panose="030F0702030302020204" pitchFamily="66" charset="0"/>
              </a:rPr>
              <a:t>;</a:t>
            </a:r>
          </a:p>
          <a:p>
            <a:pPr marL="285750" indent="-285750">
              <a:buClr>
                <a:srgbClr val="339933"/>
              </a:buClr>
              <a:buFont typeface="Wingdings" panose="05000000000000000000" pitchFamily="2" charset="2"/>
              <a:buChar char="v"/>
            </a:pPr>
            <a:r>
              <a:rPr lang="ru-RU" dirty="0" err="1">
                <a:latin typeface="Comic Sans MS" panose="030F0702030302020204" pitchFamily="66" charset="0"/>
              </a:rPr>
              <a:t>овочі</a:t>
            </a:r>
            <a:r>
              <a:rPr lang="ru-RU" dirty="0">
                <a:latin typeface="Comic Sans MS" panose="030F0702030302020204" pitchFamily="66" charset="0"/>
              </a:rPr>
              <a:t> та зелень </a:t>
            </a:r>
            <a:r>
              <a:rPr lang="ru-RU" dirty="0" err="1">
                <a:latin typeface="Comic Sans MS" panose="030F0702030302020204" pitchFamily="66" charset="0"/>
              </a:rPr>
              <a:t>зберігати</a:t>
            </a:r>
            <a:r>
              <a:rPr lang="ru-RU" dirty="0">
                <a:latin typeface="Comic Sans MS" panose="030F0702030302020204" pitchFamily="66" charset="0"/>
              </a:rPr>
              <a:t> в темному </a:t>
            </a:r>
            <a:r>
              <a:rPr lang="ru-RU" dirty="0" err="1">
                <a:latin typeface="Comic Sans MS" panose="030F0702030302020204" pitchFamily="66" charset="0"/>
              </a:rPr>
              <a:t>прохолодному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місці</a:t>
            </a:r>
            <a:r>
              <a:rPr lang="ru-RU" dirty="0">
                <a:latin typeface="Comic Sans MS" panose="030F0702030302020204" pitchFamily="66" charset="0"/>
              </a:rPr>
              <a:t>; </a:t>
            </a:r>
            <a:r>
              <a:rPr lang="ru-RU" dirty="0" err="1">
                <a:latin typeface="Comic Sans MS" panose="030F0702030302020204" pitchFamily="66" charset="0"/>
              </a:rPr>
              <a:t>що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швидше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ви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їх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використаєте</a:t>
            </a:r>
            <a:r>
              <a:rPr lang="ru-RU" dirty="0">
                <a:latin typeface="Comic Sans MS" panose="030F0702030302020204" pitchFamily="66" charset="0"/>
              </a:rPr>
              <a:t>, то </a:t>
            </a:r>
            <a:r>
              <a:rPr lang="ru-RU" dirty="0" err="1">
                <a:latin typeface="Comic Sans MS" panose="030F0702030302020204" pitchFamily="66" charset="0"/>
              </a:rPr>
              <a:t>більше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вітамінів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отримає</a:t>
            </a:r>
            <a:r>
              <a:rPr lang="ru-RU" dirty="0">
                <a:latin typeface="Comic Sans MS" panose="030F0702030302020204" pitchFamily="66" charset="0"/>
              </a:rPr>
              <a:t> ваш </a:t>
            </a:r>
            <a:r>
              <a:rPr lang="ru-RU" dirty="0" err="1">
                <a:latin typeface="Comic Sans MS" panose="030F0702030302020204" pitchFamily="66" charset="0"/>
              </a:rPr>
              <a:t>організм</a:t>
            </a:r>
            <a:r>
              <a:rPr lang="ru-RU" dirty="0">
                <a:latin typeface="Comic Sans MS" panose="030F0702030302020204" pitchFamily="66" charset="0"/>
              </a:rPr>
              <a:t>;</a:t>
            </a:r>
          </a:p>
          <a:p>
            <a:pPr marL="285750" indent="-285750">
              <a:buClr>
                <a:srgbClr val="339933"/>
              </a:buClr>
              <a:buFont typeface="Wingdings" panose="05000000000000000000" pitchFamily="2" charset="2"/>
              <a:buChar char="v"/>
            </a:pPr>
            <a:r>
              <a:rPr lang="ru-RU" dirty="0" err="1">
                <a:latin typeface="Comic Sans MS" panose="030F0702030302020204" pitchFamily="66" charset="0"/>
              </a:rPr>
              <a:t>моркву</a:t>
            </a:r>
            <a:r>
              <a:rPr lang="ru-RU" dirty="0">
                <a:latin typeface="Comic Sans MS" panose="030F0702030302020204" pitchFamily="66" charset="0"/>
              </a:rPr>
              <a:t>, </a:t>
            </a:r>
            <a:r>
              <a:rPr lang="ru-RU" dirty="0" err="1">
                <a:latin typeface="Comic Sans MS" panose="030F0702030302020204" pitchFamily="66" charset="0"/>
              </a:rPr>
              <a:t>буряки</a:t>
            </a:r>
            <a:r>
              <a:rPr lang="ru-RU" dirty="0">
                <a:latin typeface="Comic Sans MS" panose="030F0702030302020204" pitchFamily="66" charset="0"/>
              </a:rPr>
              <a:t>, редиску </a:t>
            </a:r>
            <a:r>
              <a:rPr lang="ru-RU" dirty="0" err="1">
                <a:latin typeface="Comic Sans MS" panose="030F0702030302020204" pitchFamily="66" charset="0"/>
              </a:rPr>
              <a:t>мити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нечищеними</a:t>
            </a:r>
            <a:r>
              <a:rPr lang="ru-RU" dirty="0">
                <a:latin typeface="Comic Sans MS" panose="030F0702030302020204" pitchFamily="66" charset="0"/>
              </a:rPr>
              <a:t> перед самим </a:t>
            </a:r>
            <a:r>
              <a:rPr lang="ru-RU" dirty="0" err="1">
                <a:latin typeface="Comic Sans MS" panose="030F0702030302020204" pitchFamily="66" charset="0"/>
              </a:rPr>
              <a:t>приготуванням</a:t>
            </a:r>
            <a:r>
              <a:rPr lang="ru-RU" dirty="0">
                <a:latin typeface="Comic Sans MS" panose="030F0702030302020204" pitchFamily="66" charset="0"/>
              </a:rPr>
              <a:t>;</a:t>
            </a:r>
          </a:p>
          <a:p>
            <a:pPr marL="285750" indent="-285750">
              <a:buClr>
                <a:srgbClr val="339933"/>
              </a:buClr>
              <a:buFont typeface="Wingdings" panose="05000000000000000000" pitchFamily="2" charset="2"/>
              <a:buChar char="v"/>
            </a:pPr>
            <a:r>
              <a:rPr lang="ru-RU" dirty="0" err="1">
                <a:latin typeface="Comic Sans MS" panose="030F0702030302020204" pitchFamily="66" charset="0"/>
              </a:rPr>
              <a:t>нарізати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овочі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ножем</a:t>
            </a:r>
            <a:r>
              <a:rPr lang="ru-RU" dirty="0">
                <a:latin typeface="Comic Sans MS" panose="030F0702030302020204" pitchFamily="66" charset="0"/>
              </a:rPr>
              <a:t> з </a:t>
            </a:r>
            <a:r>
              <a:rPr lang="ru-RU" dirty="0" err="1">
                <a:latin typeface="Comic Sans MS" panose="030F0702030302020204" pitchFamily="66" charset="0"/>
              </a:rPr>
              <a:t>нержавіючої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сталі</a:t>
            </a:r>
            <a:r>
              <a:rPr lang="ru-RU" dirty="0">
                <a:latin typeface="Comic Sans MS" panose="030F0702030302020204" pitchFamily="66" charset="0"/>
              </a:rPr>
              <a:t>, </a:t>
            </a:r>
            <a:r>
              <a:rPr lang="ru-RU" dirty="0" err="1">
                <a:latin typeface="Comic Sans MS" panose="030F0702030302020204" pitchFamily="66" charset="0"/>
              </a:rPr>
              <a:t>краще</a:t>
            </a:r>
            <a:r>
              <a:rPr lang="ru-RU" dirty="0">
                <a:latin typeface="Comic Sans MS" panose="030F0702030302020204" pitchFamily="66" charset="0"/>
              </a:rPr>
              <a:t> великими шматками, а </a:t>
            </a:r>
            <a:r>
              <a:rPr lang="ru-RU" dirty="0" err="1">
                <a:latin typeface="Comic Sans MS" panose="030F0702030302020204" pitchFamily="66" charset="0"/>
              </a:rPr>
              <a:t>невеликі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бульби</a:t>
            </a:r>
            <a:r>
              <a:rPr lang="ru-RU" dirty="0">
                <a:latin typeface="Comic Sans MS" panose="030F0702030302020204" pitchFamily="66" charset="0"/>
              </a:rPr>
              <a:t> – </a:t>
            </a:r>
            <a:r>
              <a:rPr lang="ru-RU" dirty="0" err="1">
                <a:latin typeface="Comic Sans MS" panose="030F0702030302020204" pitchFamily="66" charset="0"/>
              </a:rPr>
              <a:t>готувати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цілими</a:t>
            </a:r>
            <a:r>
              <a:rPr lang="ru-RU" dirty="0">
                <a:latin typeface="Comic Sans MS" panose="030F0702030302020204" pitchFamily="66" charset="0"/>
              </a:rPr>
              <a:t>;</a:t>
            </a:r>
          </a:p>
          <a:p>
            <a:pPr marL="285750" indent="-285750">
              <a:buClr>
                <a:srgbClr val="339933"/>
              </a:buClr>
              <a:buFont typeface="Wingdings" panose="05000000000000000000" pitchFamily="2" charset="2"/>
              <a:buChar char="v"/>
            </a:pPr>
            <a:r>
              <a:rPr lang="ru-RU" dirty="0" err="1">
                <a:latin typeface="Comic Sans MS" panose="030F0702030302020204" pitchFamily="66" charset="0"/>
              </a:rPr>
              <a:t>овочі</a:t>
            </a:r>
            <a:r>
              <a:rPr lang="ru-RU" dirty="0">
                <a:latin typeface="Comic Sans MS" panose="030F0702030302020204" pitchFamily="66" charset="0"/>
              </a:rPr>
              <a:t> для </a:t>
            </a:r>
            <a:r>
              <a:rPr lang="ru-RU" dirty="0" err="1">
                <a:latin typeface="Comic Sans MS" panose="030F0702030302020204" pitchFamily="66" charset="0"/>
              </a:rPr>
              <a:t>варіння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класти</a:t>
            </a:r>
            <a:r>
              <a:rPr lang="ru-RU" dirty="0">
                <a:latin typeface="Comic Sans MS" panose="030F0702030302020204" pitchFamily="66" charset="0"/>
              </a:rPr>
              <a:t> у воду, </a:t>
            </a:r>
            <a:r>
              <a:rPr lang="ru-RU" dirty="0" err="1">
                <a:latin typeface="Comic Sans MS" panose="030F0702030302020204" pitchFamily="66" charset="0"/>
              </a:rPr>
              <a:t>що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кипить</a:t>
            </a:r>
            <a:r>
              <a:rPr lang="ru-RU" dirty="0">
                <a:latin typeface="Comic Sans MS" panose="030F0702030302020204" pitchFamily="66" charset="0"/>
              </a:rPr>
              <a:t>;</a:t>
            </a:r>
          </a:p>
          <a:p>
            <a:pPr marL="285750" indent="-285750">
              <a:buClr>
                <a:srgbClr val="339933"/>
              </a:buClr>
              <a:buFont typeface="Wingdings" panose="05000000000000000000" pitchFamily="2" charset="2"/>
              <a:buChar char="v"/>
            </a:pPr>
            <a:r>
              <a:rPr lang="ru-RU" dirty="0" err="1">
                <a:latin typeface="Comic Sans MS" panose="030F0702030302020204" pitchFamily="66" charset="0"/>
              </a:rPr>
              <a:t>віддавати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перевагу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нетривалій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кулінарній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обробці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продуктів</a:t>
            </a:r>
            <a:r>
              <a:rPr lang="ru-RU" dirty="0">
                <a:latin typeface="Comic Sans MS" panose="030F0702030302020204" pitchFamily="66" charset="0"/>
              </a:rPr>
              <a:t> (</a:t>
            </a:r>
            <a:r>
              <a:rPr lang="ru-RU" dirty="0" err="1">
                <a:latin typeface="Comic Sans MS" panose="030F0702030302020204" pitchFamily="66" charset="0"/>
              </a:rPr>
              <a:t>варіння</a:t>
            </a:r>
            <a:r>
              <a:rPr lang="ru-RU" dirty="0">
                <a:latin typeface="Comic Sans MS" panose="030F0702030302020204" pitchFamily="66" charset="0"/>
              </a:rPr>
              <a:t> на пару, </a:t>
            </a:r>
            <a:r>
              <a:rPr lang="ru-RU" dirty="0" err="1">
                <a:latin typeface="Comic Sans MS" panose="030F0702030302020204" pitchFamily="66" charset="0"/>
              </a:rPr>
              <a:t>запікання</a:t>
            </a:r>
            <a:r>
              <a:rPr lang="ru-RU" dirty="0">
                <a:latin typeface="Comic Sans MS" panose="030F0702030302020204" pitchFamily="66" charset="0"/>
              </a:rPr>
              <a:t> у </a:t>
            </a:r>
            <a:r>
              <a:rPr lang="ru-RU" dirty="0" err="1">
                <a:latin typeface="Comic Sans MS" panose="030F0702030302020204" pitchFamily="66" charset="0"/>
              </a:rPr>
              <a:t>фользі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тощо</a:t>
            </a:r>
            <a:r>
              <a:rPr lang="ru-RU" dirty="0">
                <a:latin typeface="Comic Sans MS" panose="030F0702030302020204" pitchFamily="66" charset="0"/>
              </a:rPr>
              <a:t>);</a:t>
            </a:r>
          </a:p>
          <a:p>
            <a:pPr marL="285750" indent="-285750">
              <a:buClr>
                <a:srgbClr val="339933"/>
              </a:buClr>
              <a:buFont typeface="Wingdings" panose="05000000000000000000" pitchFamily="2" charset="2"/>
              <a:buChar char="v"/>
            </a:pPr>
            <a:r>
              <a:rPr lang="ru-RU" dirty="0" err="1">
                <a:latin typeface="Comic Sans MS" panose="030F0702030302020204" pitchFamily="66" charset="0"/>
              </a:rPr>
              <a:t>пам’ятати</a:t>
            </a:r>
            <a:r>
              <a:rPr lang="ru-RU" dirty="0">
                <a:latin typeface="Comic Sans MS" panose="030F0702030302020204" pitchFamily="66" charset="0"/>
              </a:rPr>
              <a:t>, </a:t>
            </a:r>
            <a:r>
              <a:rPr lang="ru-RU" dirty="0" err="1">
                <a:latin typeface="Comic Sans MS" panose="030F0702030302020204" pitchFamily="66" charset="0"/>
              </a:rPr>
              <a:t>що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смаження</a:t>
            </a:r>
            <a:r>
              <a:rPr lang="ru-RU" dirty="0">
                <a:latin typeface="Comic Sans MS" panose="030F0702030302020204" pitchFamily="66" charset="0"/>
              </a:rPr>
              <a:t> – вид </a:t>
            </a:r>
            <a:r>
              <a:rPr lang="ru-RU" dirty="0" err="1">
                <a:latin typeface="Comic Sans MS" panose="030F0702030302020204" pitchFamily="66" charset="0"/>
              </a:rPr>
              <a:t>кулінарної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обробки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харчових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продуктів</a:t>
            </a:r>
            <a:r>
              <a:rPr lang="ru-RU" dirty="0">
                <a:latin typeface="Comic Sans MS" panose="030F0702030302020204" pitchFamily="66" charset="0"/>
              </a:rPr>
              <a:t>, </a:t>
            </a:r>
            <a:r>
              <a:rPr lang="ru-RU" dirty="0" err="1">
                <a:latin typeface="Comic Sans MS" panose="030F0702030302020204" pitchFamily="66" charset="0"/>
              </a:rPr>
              <a:t>під</a:t>
            </a:r>
            <a:r>
              <a:rPr lang="ru-RU" dirty="0">
                <a:latin typeface="Comic Sans MS" panose="030F0702030302020204" pitchFamily="66" charset="0"/>
              </a:rPr>
              <a:t> час </a:t>
            </a:r>
            <a:r>
              <a:rPr lang="ru-RU" dirty="0" err="1">
                <a:latin typeface="Comic Sans MS" panose="030F0702030302020204" pitchFamily="66" charset="0"/>
              </a:rPr>
              <a:t>якого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руйнується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найбільше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вітамінів</a:t>
            </a:r>
            <a:endParaRPr lang="ru-RU" dirty="0">
              <a:latin typeface="Comic Sans MS" panose="030F0702030302020204" pitchFamily="66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54926" y="4524375"/>
            <a:ext cx="5962650" cy="61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8818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0" name="Google Shape;100;p16"/>
          <p:cNvCxnSpPr/>
          <p:nvPr/>
        </p:nvCxnSpPr>
        <p:spPr>
          <a:xfrm rot="10800000" flipH="1">
            <a:off x="1875395" y="407640"/>
            <a:ext cx="6203700" cy="5700"/>
          </a:xfrm>
          <a:prstGeom prst="straightConnector1">
            <a:avLst/>
          </a:prstGeom>
          <a:noFill/>
          <a:ln w="19050" cap="flat" cmpd="sng">
            <a:solidFill>
              <a:srgbClr val="257BBE"/>
            </a:solidFill>
            <a:prstDash val="solid"/>
            <a:round/>
            <a:headEnd type="diamond" w="med" len="med"/>
            <a:tailEnd type="diamond" w="med" len="med"/>
          </a:ln>
        </p:spPr>
      </p:cxnSp>
      <p:pic>
        <p:nvPicPr>
          <p:cNvPr id="11" name="Google Shape;206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9517" y="510037"/>
            <a:ext cx="757900" cy="68447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208;p25"/>
          <p:cNvSpPr txBox="1"/>
          <p:nvPr/>
        </p:nvSpPr>
        <p:spPr>
          <a:xfrm>
            <a:off x="925496" y="561802"/>
            <a:ext cx="5134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1800" b="1" dirty="0">
                <a:solidFill>
                  <a:srgbClr val="38761D"/>
                </a:solidFill>
                <a:latin typeface="Alegreya"/>
                <a:ea typeface="Alegreya"/>
                <a:cs typeface="Alegreya"/>
                <a:sym typeface="Alegreya"/>
              </a:rPr>
              <a:t>УЗАГАЛЬНЕННЯ</a:t>
            </a:r>
            <a:endParaRPr sz="1800" b="1" dirty="0">
              <a:solidFill>
                <a:srgbClr val="38761D"/>
              </a:solidFill>
              <a:latin typeface="Alegreya"/>
              <a:ea typeface="Alegreya"/>
              <a:cs typeface="Alegreya"/>
              <a:sym typeface="Alegreya"/>
            </a:endParaRPr>
          </a:p>
        </p:txBody>
      </p:sp>
      <p:pic>
        <p:nvPicPr>
          <p:cNvPr id="15" name="Google Shape;212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8619" y="3015051"/>
            <a:ext cx="620750" cy="631774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213;p25"/>
          <p:cNvSpPr txBox="1"/>
          <p:nvPr/>
        </p:nvSpPr>
        <p:spPr>
          <a:xfrm>
            <a:off x="959796" y="3100088"/>
            <a:ext cx="5134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1800" b="1" dirty="0">
                <a:solidFill>
                  <a:srgbClr val="38761D"/>
                </a:solidFill>
                <a:latin typeface="Alegreya"/>
                <a:ea typeface="Alegreya"/>
                <a:cs typeface="Alegreya"/>
                <a:sym typeface="Alegreya"/>
              </a:rPr>
              <a:t>ПОМІРКУЙТЕ</a:t>
            </a:r>
            <a:endParaRPr sz="1800" b="1" dirty="0">
              <a:solidFill>
                <a:srgbClr val="38761D"/>
              </a:solidFill>
              <a:latin typeface="Alegreya"/>
              <a:ea typeface="Alegreya"/>
              <a:cs typeface="Alegreya"/>
              <a:sym typeface="Alegreya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959796" y="1007967"/>
            <a:ext cx="7496783" cy="197909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626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>
                <a:solidFill>
                  <a:schemeClr val="tx1"/>
                </a:solidFill>
                <a:latin typeface="Comic Sans MS" panose="030F0702030302020204" pitchFamily="66" charset="0"/>
              </a:rPr>
              <a:t>Метаболізм</a:t>
            </a:r>
            <a:r>
              <a:rPr lang="ru-RU" dirty="0">
                <a:solidFill>
                  <a:schemeClr val="tx1"/>
                </a:solidFill>
                <a:latin typeface="Comic Sans MS" panose="030F0702030302020204" pitchFamily="66" charset="0"/>
              </a:rPr>
              <a:t> – низка </a:t>
            </a:r>
            <a:r>
              <a:rPr lang="ru-RU" dirty="0" err="1">
                <a:solidFill>
                  <a:schemeClr val="tx1"/>
                </a:solidFill>
                <a:latin typeface="Comic Sans MS" panose="030F0702030302020204" pitchFamily="66" charset="0"/>
              </a:rPr>
              <a:t>складних</a:t>
            </a:r>
            <a:r>
              <a:rPr lang="ru-RU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Comic Sans MS" panose="030F0702030302020204" pitchFamily="66" charset="0"/>
              </a:rPr>
              <a:t>перетворень</a:t>
            </a:r>
            <a:r>
              <a:rPr lang="ru-RU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Comic Sans MS" panose="030F0702030302020204" pitchFamily="66" charset="0"/>
              </a:rPr>
              <a:t>різноманітних</a:t>
            </a:r>
            <a:r>
              <a:rPr lang="ru-RU" dirty="0">
                <a:solidFill>
                  <a:schemeClr val="tx1"/>
                </a:solidFill>
                <a:latin typeface="Comic Sans MS" panose="030F0702030302020204" pitchFamily="66" charset="0"/>
              </a:rPr>
              <a:t> сполук в </a:t>
            </a:r>
            <a:r>
              <a:rPr lang="ru-RU" dirty="0" err="1">
                <a:solidFill>
                  <a:schemeClr val="tx1"/>
                </a:solidFill>
                <a:latin typeface="Comic Sans MS" panose="030F0702030302020204" pitchFamily="66" charset="0"/>
              </a:rPr>
              <a:t>організмі</a:t>
            </a:r>
            <a:r>
              <a:rPr lang="ru-RU" dirty="0">
                <a:solidFill>
                  <a:schemeClr val="tx1"/>
                </a:solidFill>
                <a:latin typeface="Comic Sans MS" panose="030F0702030302020204" pitchFamily="66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Comic Sans MS" panose="030F0702030302020204" pitchFamily="66" charset="0"/>
              </a:rPr>
              <a:t>починаючи</a:t>
            </a:r>
            <a:r>
              <a:rPr lang="ru-RU" dirty="0">
                <a:solidFill>
                  <a:schemeClr val="tx1"/>
                </a:solidFill>
                <a:latin typeface="Comic Sans MS" panose="030F0702030302020204" pitchFamily="66" charset="0"/>
              </a:rPr>
              <a:t> з моменту </a:t>
            </a:r>
            <a:r>
              <a:rPr lang="ru-RU" dirty="0" err="1">
                <a:solidFill>
                  <a:schemeClr val="tx1"/>
                </a:solidFill>
                <a:latin typeface="Comic Sans MS" panose="030F0702030302020204" pitchFamily="66" charset="0"/>
              </a:rPr>
              <a:t>потрапляння</a:t>
            </a:r>
            <a:r>
              <a:rPr lang="ru-RU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Comic Sans MS" panose="030F0702030302020204" pitchFamily="66" charset="0"/>
              </a:rPr>
              <a:t>їх</a:t>
            </a:r>
            <a:r>
              <a:rPr lang="ru-RU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Comic Sans MS" panose="030F0702030302020204" pitchFamily="66" charset="0"/>
              </a:rPr>
              <a:t>із</a:t>
            </a:r>
            <a:r>
              <a:rPr lang="ru-RU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Comic Sans MS" panose="030F0702030302020204" pitchFamily="66" charset="0"/>
              </a:rPr>
              <a:t>зовнішнього</a:t>
            </a:r>
            <a:r>
              <a:rPr lang="ru-RU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Comic Sans MS" panose="030F0702030302020204" pitchFamily="66" charset="0"/>
              </a:rPr>
              <a:t>середовища</a:t>
            </a:r>
            <a:r>
              <a:rPr lang="ru-RU" dirty="0">
                <a:solidFill>
                  <a:schemeClr val="tx1"/>
                </a:solidFill>
                <a:latin typeface="Comic Sans MS" panose="030F0702030302020204" pitchFamily="66" charset="0"/>
              </a:rPr>
              <a:t> й </a:t>
            </a:r>
            <a:r>
              <a:rPr lang="ru-RU" dirty="0" err="1">
                <a:solidFill>
                  <a:schemeClr val="tx1"/>
                </a:solidFill>
                <a:latin typeface="Comic Sans MS" panose="030F0702030302020204" pitchFamily="66" charset="0"/>
              </a:rPr>
              <a:t>завершуючи</a:t>
            </a:r>
            <a:r>
              <a:rPr lang="ru-RU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Comic Sans MS" panose="030F0702030302020204" pitchFamily="66" charset="0"/>
              </a:rPr>
              <a:t>видаленням</a:t>
            </a:r>
            <a:r>
              <a:rPr lang="ru-RU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Comic Sans MS" panose="030F0702030302020204" pitchFamily="66" charset="0"/>
              </a:rPr>
              <a:t>назовні</a:t>
            </a:r>
            <a:r>
              <a:rPr lang="ru-RU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Comic Sans MS" panose="030F0702030302020204" pitchFamily="66" charset="0"/>
              </a:rPr>
              <a:t>кінцевих</a:t>
            </a:r>
            <a:r>
              <a:rPr lang="ru-RU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Comic Sans MS" panose="030F0702030302020204" pitchFamily="66" charset="0"/>
              </a:rPr>
              <a:t>продуктів</a:t>
            </a:r>
            <a:r>
              <a:rPr lang="ru-RU" dirty="0">
                <a:solidFill>
                  <a:schemeClr val="tx1"/>
                </a:solidFill>
                <a:latin typeface="Comic Sans MS" panose="030F0702030302020204" pitchFamily="66" charset="0"/>
              </a:rPr>
              <a:t>. </a:t>
            </a:r>
            <a:r>
              <a:rPr lang="ru-RU" dirty="0" err="1">
                <a:solidFill>
                  <a:schemeClr val="tx1"/>
                </a:solidFill>
                <a:latin typeface="Comic Sans MS" panose="030F0702030302020204" pitchFamily="66" charset="0"/>
              </a:rPr>
              <a:t>Процеси</a:t>
            </a:r>
            <a:r>
              <a:rPr lang="ru-RU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Comic Sans MS" panose="030F0702030302020204" pitchFamily="66" charset="0"/>
              </a:rPr>
              <a:t>обміну</a:t>
            </a:r>
            <a:r>
              <a:rPr lang="ru-RU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Comic Sans MS" panose="030F0702030302020204" pitchFamily="66" charset="0"/>
              </a:rPr>
              <a:t>речовин</a:t>
            </a:r>
            <a:r>
              <a:rPr lang="ru-RU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Comic Sans MS" panose="030F0702030302020204" pitchFamily="66" charset="0"/>
              </a:rPr>
              <a:t>складаються</a:t>
            </a:r>
            <a:r>
              <a:rPr lang="ru-RU" dirty="0">
                <a:solidFill>
                  <a:schemeClr val="tx1"/>
                </a:solidFill>
                <a:latin typeface="Comic Sans MS" panose="030F0702030302020204" pitchFamily="66" charset="0"/>
              </a:rPr>
              <a:t> з </a:t>
            </a:r>
            <a:r>
              <a:rPr lang="ru-RU" dirty="0" err="1">
                <a:solidFill>
                  <a:schemeClr val="tx1"/>
                </a:solidFill>
                <a:latin typeface="Comic Sans MS" panose="030F0702030302020204" pitchFamily="66" charset="0"/>
              </a:rPr>
              <a:t>реакцій</a:t>
            </a:r>
            <a:r>
              <a:rPr lang="ru-RU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Comic Sans MS" panose="030F0702030302020204" pitchFamily="66" charset="0"/>
              </a:rPr>
              <a:t>двох</a:t>
            </a:r>
            <a:r>
              <a:rPr lang="ru-RU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Comic Sans MS" panose="030F0702030302020204" pitchFamily="66" charset="0"/>
              </a:rPr>
              <a:t>типів</a:t>
            </a:r>
            <a:r>
              <a:rPr lang="ru-RU" dirty="0">
                <a:solidFill>
                  <a:schemeClr val="tx1"/>
                </a:solidFill>
                <a:latin typeface="Comic Sans MS" panose="030F0702030302020204" pitchFamily="66" charset="0"/>
              </a:rPr>
              <a:t>: </a:t>
            </a:r>
            <a:r>
              <a:rPr lang="ru-RU" dirty="0" err="1">
                <a:solidFill>
                  <a:schemeClr val="tx1"/>
                </a:solidFill>
                <a:latin typeface="Comic Sans MS" panose="030F0702030302020204" pitchFamily="66" charset="0"/>
              </a:rPr>
              <a:t>катаболізму</a:t>
            </a:r>
            <a:r>
              <a:rPr lang="ru-RU" dirty="0">
                <a:solidFill>
                  <a:schemeClr val="tx1"/>
                </a:solidFill>
                <a:latin typeface="Comic Sans MS" panose="030F0702030302020204" pitchFamily="66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Comic Sans MS" panose="030F0702030302020204" pitchFamily="66" charset="0"/>
              </a:rPr>
              <a:t>або</a:t>
            </a:r>
            <a:r>
              <a:rPr lang="ru-RU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Comic Sans MS" panose="030F0702030302020204" pitchFamily="66" charset="0"/>
              </a:rPr>
              <a:t>дисиміляції</a:t>
            </a:r>
            <a:r>
              <a:rPr lang="ru-RU" dirty="0">
                <a:solidFill>
                  <a:schemeClr val="tx1"/>
                </a:solidFill>
                <a:latin typeface="Comic Sans MS" panose="030F0702030302020204" pitchFamily="66" charset="0"/>
              </a:rPr>
              <a:t>, й </a:t>
            </a:r>
            <a:r>
              <a:rPr lang="ru-RU" dirty="0" err="1">
                <a:solidFill>
                  <a:schemeClr val="tx1"/>
                </a:solidFill>
                <a:latin typeface="Comic Sans MS" panose="030F0702030302020204" pitchFamily="66" charset="0"/>
              </a:rPr>
              <a:t>анаболізму</a:t>
            </a:r>
            <a:r>
              <a:rPr lang="ru-RU" dirty="0">
                <a:solidFill>
                  <a:schemeClr val="tx1"/>
                </a:solidFill>
                <a:latin typeface="Comic Sans MS" panose="030F0702030302020204" pitchFamily="66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Comic Sans MS" panose="030F0702030302020204" pitchFamily="66" charset="0"/>
              </a:rPr>
              <a:t>або</a:t>
            </a:r>
            <a:r>
              <a:rPr lang="ru-RU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Comic Sans MS" panose="030F0702030302020204" pitchFamily="66" charset="0"/>
              </a:rPr>
              <a:t>асиміляції</a:t>
            </a:r>
            <a:r>
              <a:rPr lang="ru-RU" dirty="0">
                <a:solidFill>
                  <a:schemeClr val="tx1"/>
                </a:solidFill>
                <a:latin typeface="Comic Sans MS" panose="030F0702030302020204" pitchFamily="66" charset="0"/>
              </a:rPr>
              <a:t>.</a:t>
            </a:r>
          </a:p>
          <a:p>
            <a:pPr algn="ctr"/>
            <a:r>
              <a:rPr lang="ru-RU" dirty="0">
                <a:solidFill>
                  <a:schemeClr val="tx1"/>
                </a:solidFill>
                <a:latin typeface="Comic Sans MS" panose="030F0702030302020204" pitchFamily="66" charset="0"/>
              </a:rPr>
              <a:t>У </a:t>
            </a:r>
            <a:r>
              <a:rPr lang="ru-RU" dirty="0" err="1">
                <a:solidFill>
                  <a:schemeClr val="tx1"/>
                </a:solidFill>
                <a:latin typeface="Comic Sans MS" panose="030F0702030302020204" pitchFamily="66" charset="0"/>
              </a:rPr>
              <a:t>процесах</a:t>
            </a:r>
            <a:r>
              <a:rPr lang="ru-RU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Comic Sans MS" panose="030F0702030302020204" pitchFamily="66" charset="0"/>
              </a:rPr>
              <a:t>обміну</a:t>
            </a:r>
            <a:r>
              <a:rPr lang="ru-RU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Comic Sans MS" panose="030F0702030302020204" pitchFamily="66" charset="0"/>
              </a:rPr>
              <a:t>речовин</a:t>
            </a:r>
            <a:r>
              <a:rPr lang="ru-RU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Comic Sans MS" panose="030F0702030302020204" pitchFamily="66" charset="0"/>
              </a:rPr>
              <a:t>важливу</a:t>
            </a:r>
            <a:r>
              <a:rPr lang="ru-RU" dirty="0">
                <a:solidFill>
                  <a:schemeClr val="tx1"/>
                </a:solidFill>
                <a:latin typeface="Comic Sans MS" panose="030F0702030302020204" pitchFamily="66" charset="0"/>
              </a:rPr>
              <a:t> роль </a:t>
            </a:r>
            <a:r>
              <a:rPr lang="ru-RU" dirty="0" err="1">
                <a:solidFill>
                  <a:schemeClr val="tx1"/>
                </a:solidFill>
                <a:latin typeface="Comic Sans MS" panose="030F0702030302020204" pitchFamily="66" charset="0"/>
              </a:rPr>
              <a:t>відіграють</a:t>
            </a:r>
            <a:r>
              <a:rPr lang="ru-RU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Comic Sans MS" panose="030F0702030302020204" pitchFamily="66" charset="0"/>
              </a:rPr>
              <a:t>вітаміни</a:t>
            </a:r>
            <a:r>
              <a:rPr lang="ru-RU" dirty="0">
                <a:solidFill>
                  <a:schemeClr val="tx1"/>
                </a:solidFill>
                <a:latin typeface="Comic Sans MS" panose="030F0702030302020204" pitchFamily="66" charset="0"/>
              </a:rPr>
              <a:t>. </a:t>
            </a:r>
            <a:r>
              <a:rPr lang="ru-RU" dirty="0" err="1">
                <a:solidFill>
                  <a:schemeClr val="tx1"/>
                </a:solidFill>
                <a:latin typeface="Comic Sans MS" panose="030F0702030302020204" pitchFamily="66" charset="0"/>
              </a:rPr>
              <a:t>Це</a:t>
            </a:r>
            <a:r>
              <a:rPr lang="ru-RU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Comic Sans MS" panose="030F0702030302020204" pitchFamily="66" charset="0"/>
              </a:rPr>
              <a:t>біологічно</a:t>
            </a:r>
            <a:r>
              <a:rPr lang="ru-RU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Comic Sans MS" panose="030F0702030302020204" pitchFamily="66" charset="0"/>
              </a:rPr>
              <a:t>активні</a:t>
            </a:r>
            <a:r>
              <a:rPr lang="ru-RU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Comic Sans MS" panose="030F0702030302020204" pitchFamily="66" charset="0"/>
              </a:rPr>
              <a:t>речовини</a:t>
            </a:r>
            <a:r>
              <a:rPr lang="ru-RU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Comic Sans MS" panose="030F0702030302020204" pitchFamily="66" charset="0"/>
              </a:rPr>
              <a:t>різної</a:t>
            </a:r>
            <a:r>
              <a:rPr lang="ru-RU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Comic Sans MS" panose="030F0702030302020204" pitchFamily="66" charset="0"/>
              </a:rPr>
              <a:t>хімічної</a:t>
            </a:r>
            <a:r>
              <a:rPr lang="ru-RU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Comic Sans MS" panose="030F0702030302020204" pitchFamily="66" charset="0"/>
              </a:rPr>
              <a:t>природи</a:t>
            </a:r>
            <a:r>
              <a:rPr lang="ru-RU" dirty="0">
                <a:solidFill>
                  <a:schemeClr val="tx1"/>
                </a:solidFill>
                <a:latin typeface="Comic Sans MS" panose="030F0702030302020204" pitchFamily="66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Comic Sans MS" panose="030F0702030302020204" pitchFamily="66" charset="0"/>
              </a:rPr>
              <a:t>потрібні</a:t>
            </a:r>
            <a:r>
              <a:rPr lang="ru-RU" dirty="0">
                <a:solidFill>
                  <a:schemeClr val="tx1"/>
                </a:solidFill>
                <a:latin typeface="Comic Sans MS" panose="030F0702030302020204" pitchFamily="66" charset="0"/>
              </a:rPr>
              <a:t> для </a:t>
            </a:r>
            <a:r>
              <a:rPr lang="ru-RU" dirty="0" err="1">
                <a:solidFill>
                  <a:schemeClr val="tx1"/>
                </a:solidFill>
                <a:latin typeface="Comic Sans MS" panose="030F0702030302020204" pitchFamily="66" charset="0"/>
              </a:rPr>
              <a:t>забезпечення</a:t>
            </a:r>
            <a:r>
              <a:rPr lang="ru-RU" dirty="0">
                <a:solidFill>
                  <a:schemeClr val="tx1"/>
                </a:solidFill>
                <a:latin typeface="Comic Sans MS" panose="030F0702030302020204" pitchFamily="66" charset="0"/>
              </a:rPr>
              <a:t> нормального </a:t>
            </a:r>
            <a:r>
              <a:rPr lang="ru-RU" dirty="0" err="1">
                <a:solidFill>
                  <a:schemeClr val="tx1"/>
                </a:solidFill>
                <a:latin typeface="Comic Sans MS" panose="030F0702030302020204" pitchFamily="66" charset="0"/>
              </a:rPr>
              <a:t>перебігу</a:t>
            </a:r>
            <a:r>
              <a:rPr lang="ru-RU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Comic Sans MS" panose="030F0702030302020204" pitchFamily="66" charset="0"/>
              </a:rPr>
              <a:t>обміну</a:t>
            </a:r>
            <a:r>
              <a:rPr lang="ru-RU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Comic Sans MS" panose="030F0702030302020204" pitchFamily="66" charset="0"/>
              </a:rPr>
              <a:t>речовин</a:t>
            </a:r>
            <a:r>
              <a:rPr lang="ru-RU" dirty="0">
                <a:solidFill>
                  <a:schemeClr val="tx1"/>
                </a:solidFill>
                <a:latin typeface="Comic Sans MS" panose="030F0702030302020204" pitchFamily="66" charset="0"/>
              </a:rPr>
              <a:t> і </a:t>
            </a:r>
            <a:r>
              <a:rPr lang="ru-RU" dirty="0" err="1">
                <a:solidFill>
                  <a:schemeClr val="tx1"/>
                </a:solidFill>
                <a:latin typeface="Comic Sans MS" panose="030F0702030302020204" pitchFamily="66" charset="0"/>
              </a:rPr>
              <a:t>перетворення</a:t>
            </a:r>
            <a:r>
              <a:rPr lang="ru-RU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Comic Sans MS" panose="030F0702030302020204" pitchFamily="66" charset="0"/>
              </a:rPr>
              <a:t>енергії</a:t>
            </a:r>
            <a:r>
              <a:rPr lang="ru-RU" dirty="0">
                <a:solidFill>
                  <a:schemeClr val="tx1"/>
                </a:solidFill>
                <a:latin typeface="Comic Sans MS" panose="030F0702030302020204" pitchFamily="66" charset="0"/>
              </a:rPr>
              <a:t>. </a:t>
            </a:r>
            <a:r>
              <a:rPr lang="ru-RU" dirty="0" err="1">
                <a:solidFill>
                  <a:schemeClr val="tx1"/>
                </a:solidFill>
                <a:latin typeface="Comic Sans MS" panose="030F0702030302020204" pitchFamily="66" charset="0"/>
              </a:rPr>
              <a:t>Більшість</a:t>
            </a:r>
            <a:r>
              <a:rPr lang="ru-RU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Comic Sans MS" panose="030F0702030302020204" pitchFamily="66" charset="0"/>
              </a:rPr>
              <a:t>вітамінів</a:t>
            </a:r>
            <a:r>
              <a:rPr lang="ru-RU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Comic Sans MS" panose="030F0702030302020204" pitchFamily="66" charset="0"/>
              </a:rPr>
              <a:t>потрапляє</a:t>
            </a:r>
            <a:r>
              <a:rPr lang="ru-RU" dirty="0">
                <a:solidFill>
                  <a:schemeClr val="tx1"/>
                </a:solidFill>
                <a:latin typeface="Comic Sans MS" panose="030F0702030302020204" pitchFamily="66" charset="0"/>
              </a:rPr>
              <a:t> до </a:t>
            </a:r>
            <a:r>
              <a:rPr lang="ru-RU" dirty="0" err="1">
                <a:solidFill>
                  <a:schemeClr val="tx1"/>
                </a:solidFill>
                <a:latin typeface="Comic Sans MS" panose="030F0702030302020204" pitchFamily="66" charset="0"/>
              </a:rPr>
              <a:t>організму</a:t>
            </a:r>
            <a:r>
              <a:rPr lang="ru-RU" dirty="0">
                <a:solidFill>
                  <a:schemeClr val="tx1"/>
                </a:solidFill>
                <a:latin typeface="Comic Sans MS" panose="030F0702030302020204" pitchFamily="66" charset="0"/>
              </a:rPr>
              <a:t> з </a:t>
            </a:r>
            <a:r>
              <a:rPr lang="ru-RU" dirty="0" err="1">
                <a:solidFill>
                  <a:schemeClr val="tx1"/>
                </a:solidFill>
                <a:latin typeface="Comic Sans MS" panose="030F0702030302020204" pitchFamily="66" charset="0"/>
              </a:rPr>
              <a:t>харчовими</a:t>
            </a:r>
            <a:r>
              <a:rPr lang="ru-RU" dirty="0">
                <a:solidFill>
                  <a:schemeClr val="tx1"/>
                </a:solidFill>
                <a:latin typeface="Comic Sans MS" panose="030F0702030302020204" pitchFamily="66" charset="0"/>
              </a:rPr>
              <a:t> продуктами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959796" y="3561787"/>
            <a:ext cx="7490298" cy="140194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626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+mj-lt"/>
              <a:buAutoNum type="arabicPeriod"/>
            </a:pPr>
            <a:r>
              <a:rPr lang="ru-RU" dirty="0" err="1">
                <a:solidFill>
                  <a:schemeClr val="tx1"/>
                </a:solidFill>
                <a:latin typeface="Comic Sans MS" panose="030F0702030302020204" pitchFamily="66" charset="0"/>
              </a:rPr>
              <a:t>Поясніть</a:t>
            </a:r>
            <a:r>
              <a:rPr lang="ru-RU" dirty="0">
                <a:solidFill>
                  <a:schemeClr val="tx1"/>
                </a:solidFill>
                <a:latin typeface="Comic Sans MS" panose="030F0702030302020204" pitchFamily="66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Comic Sans MS" panose="030F0702030302020204" pitchFamily="66" charset="0"/>
              </a:rPr>
              <a:t>чому</a:t>
            </a:r>
            <a:r>
              <a:rPr lang="ru-RU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Comic Sans MS" panose="030F0702030302020204" pitchFamily="66" charset="0"/>
              </a:rPr>
              <a:t>процеси</a:t>
            </a:r>
            <a:r>
              <a:rPr lang="ru-RU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Comic Sans MS" panose="030F0702030302020204" pitchFamily="66" charset="0"/>
              </a:rPr>
              <a:t>асиміляції</a:t>
            </a:r>
            <a:r>
              <a:rPr lang="ru-RU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Comic Sans MS" panose="030F0702030302020204" pitchFamily="66" charset="0"/>
              </a:rPr>
              <a:t>мають</a:t>
            </a:r>
            <a:r>
              <a:rPr lang="ru-RU" dirty="0">
                <a:solidFill>
                  <a:schemeClr val="tx1"/>
                </a:solidFill>
                <a:latin typeface="Comic Sans MS" panose="030F0702030302020204" pitchFamily="66" charset="0"/>
              </a:rPr>
              <a:t> бути </a:t>
            </a:r>
            <a:r>
              <a:rPr lang="ru-RU" dirty="0" err="1">
                <a:solidFill>
                  <a:schemeClr val="tx1"/>
                </a:solidFill>
                <a:latin typeface="Comic Sans MS" panose="030F0702030302020204" pitchFamily="66" charset="0"/>
              </a:rPr>
              <a:t>урівноважені</a:t>
            </a:r>
            <a:r>
              <a:rPr lang="ru-RU" dirty="0">
                <a:solidFill>
                  <a:schemeClr val="tx1"/>
                </a:solidFill>
                <a:latin typeface="Comic Sans MS" panose="030F0702030302020204" pitchFamily="66" charset="0"/>
              </a:rPr>
              <a:t> з </a:t>
            </a:r>
            <a:r>
              <a:rPr lang="ru-RU" dirty="0" err="1">
                <a:solidFill>
                  <a:schemeClr val="tx1"/>
                </a:solidFill>
                <a:latin typeface="Comic Sans MS" panose="030F0702030302020204" pitchFamily="66" charset="0"/>
              </a:rPr>
              <a:t>процесами</a:t>
            </a:r>
            <a:r>
              <a:rPr lang="ru-RU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Comic Sans MS" panose="030F0702030302020204" pitchFamily="66" charset="0"/>
              </a:rPr>
              <a:t>дисиміляції</a:t>
            </a:r>
            <a:r>
              <a:rPr lang="ru-RU" dirty="0">
                <a:solidFill>
                  <a:schemeClr val="tx1"/>
                </a:solidFill>
                <a:latin typeface="Comic Sans MS" panose="030F0702030302020204" pitchFamily="66" charset="0"/>
              </a:rPr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>
                <a:solidFill>
                  <a:schemeClr val="tx1"/>
                </a:solidFill>
                <a:latin typeface="Comic Sans MS" panose="030F0702030302020204" pitchFamily="66" charset="0"/>
              </a:rPr>
              <a:t>Як </a:t>
            </a:r>
            <a:r>
              <a:rPr lang="ru-RU" dirty="0" err="1">
                <a:solidFill>
                  <a:schemeClr val="tx1"/>
                </a:solidFill>
                <a:latin typeface="Comic Sans MS" panose="030F0702030302020204" pitchFamily="66" charset="0"/>
              </a:rPr>
              <a:t>пояснити</a:t>
            </a:r>
            <a:r>
              <a:rPr lang="ru-RU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Comic Sans MS" panose="030F0702030302020204" pitchFamily="66" charset="0"/>
              </a:rPr>
              <a:t>вислів</a:t>
            </a:r>
            <a:r>
              <a:rPr lang="ru-RU" dirty="0">
                <a:solidFill>
                  <a:schemeClr val="tx1"/>
                </a:solidFill>
                <a:latin typeface="Comic Sans MS" panose="030F0702030302020204" pitchFamily="66" charset="0"/>
              </a:rPr>
              <a:t> «</a:t>
            </a:r>
            <a:r>
              <a:rPr lang="ru-RU" dirty="0" err="1">
                <a:solidFill>
                  <a:schemeClr val="tx1"/>
                </a:solidFill>
                <a:latin typeface="Comic Sans MS" panose="030F0702030302020204" pitchFamily="66" charset="0"/>
              </a:rPr>
              <a:t>швидкий</a:t>
            </a:r>
            <a:r>
              <a:rPr lang="ru-RU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Comic Sans MS" panose="030F0702030302020204" pitchFamily="66" charset="0"/>
              </a:rPr>
              <a:t>обмін</a:t>
            </a:r>
            <a:r>
              <a:rPr lang="ru-RU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Comic Sans MS" panose="030F0702030302020204" pitchFamily="66" charset="0"/>
              </a:rPr>
              <a:t>речовин</a:t>
            </a:r>
            <a:r>
              <a:rPr lang="ru-RU" dirty="0">
                <a:solidFill>
                  <a:schemeClr val="tx1"/>
                </a:solidFill>
                <a:latin typeface="Comic Sans MS" panose="030F0702030302020204" pitchFamily="66" charset="0"/>
              </a:rPr>
              <a:t>»?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err="1">
                <a:solidFill>
                  <a:schemeClr val="tx1"/>
                </a:solidFill>
                <a:latin typeface="Comic Sans MS" panose="030F0702030302020204" pitchFamily="66" charset="0"/>
              </a:rPr>
              <a:t>Чому</a:t>
            </a:r>
            <a:r>
              <a:rPr lang="ru-RU" dirty="0">
                <a:solidFill>
                  <a:schemeClr val="tx1"/>
                </a:solidFill>
                <a:latin typeface="Comic Sans MS" panose="030F0702030302020204" pitchFamily="66" charset="0"/>
              </a:rPr>
              <a:t> в </a:t>
            </a:r>
            <a:r>
              <a:rPr lang="ru-RU" dirty="0" err="1">
                <a:solidFill>
                  <a:schemeClr val="tx1"/>
                </a:solidFill>
                <a:latin typeface="Comic Sans MS" panose="030F0702030302020204" pitchFamily="66" charset="0"/>
              </a:rPr>
              <a:t>організмі</a:t>
            </a:r>
            <a:r>
              <a:rPr lang="ru-RU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Comic Sans MS" panose="030F0702030302020204" pitchFamily="66" charset="0"/>
              </a:rPr>
              <a:t>людини</a:t>
            </a:r>
            <a:r>
              <a:rPr lang="ru-RU" dirty="0">
                <a:solidFill>
                  <a:schemeClr val="tx1"/>
                </a:solidFill>
                <a:latin typeface="Comic Sans MS" panose="030F0702030302020204" pitchFamily="66" charset="0"/>
              </a:rPr>
              <a:t> є </a:t>
            </a:r>
            <a:r>
              <a:rPr lang="ru-RU" dirty="0" err="1">
                <a:solidFill>
                  <a:schemeClr val="tx1"/>
                </a:solidFill>
                <a:latin typeface="Comic Sans MS" panose="030F0702030302020204" pitchFamily="66" charset="0"/>
              </a:rPr>
              <a:t>постійна</a:t>
            </a:r>
            <a:r>
              <a:rPr lang="ru-RU" dirty="0">
                <a:solidFill>
                  <a:schemeClr val="tx1"/>
                </a:solidFill>
                <a:latin typeface="Comic Sans MS" panose="030F0702030302020204" pitchFamily="66" charset="0"/>
              </a:rPr>
              <a:t> потреба в </a:t>
            </a:r>
            <a:r>
              <a:rPr lang="ru-RU" dirty="0" err="1">
                <a:solidFill>
                  <a:schemeClr val="tx1"/>
                </a:solidFill>
                <a:latin typeface="Comic Sans MS" panose="030F0702030302020204" pitchFamily="66" charset="0"/>
              </a:rPr>
              <a:t>надходженні</a:t>
            </a:r>
            <a:r>
              <a:rPr lang="ru-RU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Comic Sans MS" panose="030F0702030302020204" pitchFamily="66" charset="0"/>
              </a:rPr>
              <a:t>вітамінів</a:t>
            </a:r>
            <a:r>
              <a:rPr lang="ru-RU" dirty="0">
                <a:solidFill>
                  <a:schemeClr val="tx1"/>
                </a:solidFill>
                <a:latin typeface="Comic Sans MS" panose="030F0702030302020204" pitchFamily="66" charset="0"/>
              </a:rPr>
              <a:t>?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err="1">
                <a:solidFill>
                  <a:schemeClr val="tx1"/>
                </a:solidFill>
                <a:latin typeface="Comic Sans MS" panose="030F0702030302020204" pitchFamily="66" charset="0"/>
              </a:rPr>
              <a:t>Чому</a:t>
            </a:r>
            <a:r>
              <a:rPr lang="ru-RU" dirty="0">
                <a:solidFill>
                  <a:schemeClr val="tx1"/>
                </a:solidFill>
                <a:latin typeface="Comic Sans MS" panose="030F0702030302020204" pitchFamily="66" charset="0"/>
              </a:rPr>
              <a:t> за </a:t>
            </a:r>
            <a:r>
              <a:rPr lang="ru-RU" dirty="0" err="1">
                <a:solidFill>
                  <a:schemeClr val="tx1"/>
                </a:solidFill>
                <a:latin typeface="Comic Sans MS" panose="030F0702030302020204" pitchFamily="66" charset="0"/>
              </a:rPr>
              <a:t>нестачі</a:t>
            </a:r>
            <a:r>
              <a:rPr lang="ru-RU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Comic Sans MS" panose="030F0702030302020204" pitchFamily="66" charset="0"/>
              </a:rPr>
              <a:t>або</a:t>
            </a:r>
            <a:r>
              <a:rPr lang="ru-RU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Comic Sans MS" panose="030F0702030302020204" pitchFamily="66" charset="0"/>
              </a:rPr>
              <a:t>відсутності</a:t>
            </a:r>
            <a:r>
              <a:rPr lang="ru-RU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Comic Sans MS" panose="030F0702030302020204" pitchFamily="66" charset="0"/>
              </a:rPr>
              <a:t>вітамінів</a:t>
            </a:r>
            <a:r>
              <a:rPr lang="ru-RU" dirty="0">
                <a:solidFill>
                  <a:schemeClr val="tx1"/>
                </a:solidFill>
                <a:latin typeface="Comic Sans MS" panose="030F0702030302020204" pitchFamily="66" charset="0"/>
              </a:rPr>
              <a:t> в </a:t>
            </a:r>
            <a:r>
              <a:rPr lang="ru-RU" dirty="0" err="1">
                <a:solidFill>
                  <a:schemeClr val="tx1"/>
                </a:solidFill>
                <a:latin typeface="Comic Sans MS" panose="030F0702030302020204" pitchFamily="66" charset="0"/>
              </a:rPr>
              <a:t>організмі</a:t>
            </a:r>
            <a:r>
              <a:rPr lang="ru-RU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Comic Sans MS" panose="030F0702030302020204" pitchFamily="66" charset="0"/>
              </a:rPr>
              <a:t>людини</a:t>
            </a:r>
            <a:r>
              <a:rPr lang="ru-RU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Comic Sans MS" panose="030F0702030302020204" pitchFamily="66" charset="0"/>
              </a:rPr>
              <a:t>виникають</a:t>
            </a:r>
            <a:r>
              <a:rPr lang="ru-RU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Comic Sans MS" panose="030F0702030302020204" pitchFamily="66" charset="0"/>
              </a:rPr>
              <a:t>порушення</a:t>
            </a:r>
            <a:r>
              <a:rPr lang="ru-RU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Comic Sans MS" panose="030F0702030302020204" pitchFamily="66" charset="0"/>
              </a:rPr>
              <a:t>обміну</a:t>
            </a:r>
            <a:r>
              <a:rPr lang="ru-RU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Comic Sans MS" panose="030F0702030302020204" pitchFamily="66" charset="0"/>
              </a:rPr>
              <a:t>речовин</a:t>
            </a:r>
            <a:r>
              <a:rPr lang="ru-RU" dirty="0">
                <a:solidFill>
                  <a:schemeClr val="tx1"/>
                </a:solidFill>
                <a:latin typeface="Comic Sans MS" panose="030F0702030302020204" pitchFamily="66" charset="0"/>
              </a:rPr>
              <a:t>?</a:t>
            </a:r>
          </a:p>
        </p:txBody>
      </p:sp>
      <p:sp>
        <p:nvSpPr>
          <p:cNvPr id="13" name="Google Shape;98;p16"/>
          <p:cNvSpPr txBox="1"/>
          <p:nvPr/>
        </p:nvSpPr>
        <p:spPr>
          <a:xfrm>
            <a:off x="1828800" y="48549"/>
            <a:ext cx="6296891" cy="3846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uk-UA" sz="1300" dirty="0">
                <a:solidFill>
                  <a:srgbClr val="0070C0"/>
                </a:solidFill>
                <a:latin typeface="Comic Sans MS" pitchFamily="66" charset="0"/>
              </a:rPr>
              <a:t>§ 28. </a:t>
            </a:r>
            <a:r>
              <a:rPr lang="uk-UA" sz="1300" cap="all" dirty="0">
                <a:solidFill>
                  <a:srgbClr val="0070C0"/>
                </a:solidFill>
                <a:latin typeface="Comic Sans MS" pitchFamily="66" charset="0"/>
              </a:rPr>
              <a:t>Анаболізм і катаболізм – метаболізм. вітаміни</a:t>
            </a:r>
            <a:endParaRPr lang="uk-UA" sz="1300" cap="all" dirty="0">
              <a:solidFill>
                <a:schemeClr val="accent1">
                  <a:lumMod val="75000"/>
                </a:schemeClr>
              </a:solidFill>
              <a:latin typeface="Comic Sans MS" pitchFamily="66" charset="0"/>
              <a:ea typeface="Alegreya"/>
              <a:cs typeface="Alegreya"/>
              <a:sym typeface="Alegreya"/>
            </a:endParaRPr>
          </a:p>
        </p:txBody>
      </p:sp>
    </p:spTree>
    <p:extLst>
      <p:ext uri="{BB962C8B-B14F-4D97-AF65-F5344CB8AC3E}">
        <p14:creationId xmlns:p14="http://schemas.microsoft.com/office/powerpoint/2010/main" val="24634333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Google Shape;100;p16"/>
          <p:cNvCxnSpPr/>
          <p:nvPr/>
        </p:nvCxnSpPr>
        <p:spPr>
          <a:xfrm rot="10800000" flipH="1">
            <a:off x="1828800" y="402300"/>
            <a:ext cx="6203700" cy="5700"/>
          </a:xfrm>
          <a:prstGeom prst="straightConnector1">
            <a:avLst/>
          </a:prstGeom>
          <a:noFill/>
          <a:ln w="19050" cap="flat" cmpd="sng">
            <a:solidFill>
              <a:srgbClr val="257BBE"/>
            </a:solidFill>
            <a:prstDash val="solid"/>
            <a:round/>
            <a:headEnd type="diamond" w="med" len="med"/>
            <a:tailEnd type="diamond" w="med" len="med"/>
          </a:ln>
        </p:spPr>
      </p:cxn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778" y="575871"/>
            <a:ext cx="5188146" cy="506012"/>
          </a:xfrm>
          <a:prstGeom prst="rect">
            <a:avLst/>
          </a:prstGeom>
        </p:spPr>
      </p:pic>
      <p:pic>
        <p:nvPicPr>
          <p:cNvPr id="8" name="Google Shape;219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7278" y="512740"/>
            <a:ext cx="637500" cy="632274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98;p16"/>
          <p:cNvSpPr txBox="1"/>
          <p:nvPr/>
        </p:nvSpPr>
        <p:spPr>
          <a:xfrm>
            <a:off x="1828800" y="48549"/>
            <a:ext cx="6296891" cy="3846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uk-UA" sz="1300" dirty="0">
                <a:solidFill>
                  <a:srgbClr val="0070C0"/>
                </a:solidFill>
                <a:latin typeface="Comic Sans MS" pitchFamily="66" charset="0"/>
              </a:rPr>
              <a:t>§ 28. </a:t>
            </a:r>
            <a:r>
              <a:rPr lang="uk-UA" sz="1300" cap="all" dirty="0">
                <a:solidFill>
                  <a:srgbClr val="0070C0"/>
                </a:solidFill>
                <a:latin typeface="Comic Sans MS" pitchFamily="66" charset="0"/>
              </a:rPr>
              <a:t>Анаболізм і катаболізм – метаболізм. вітаміни</a:t>
            </a:r>
            <a:endParaRPr lang="uk-UA" sz="1300" cap="all" dirty="0">
              <a:solidFill>
                <a:schemeClr val="accent1">
                  <a:lumMod val="75000"/>
                </a:schemeClr>
              </a:solidFill>
              <a:latin typeface="Comic Sans MS" pitchFamily="66" charset="0"/>
              <a:ea typeface="Alegreya"/>
              <a:cs typeface="Alegreya"/>
              <a:sym typeface="Alegreya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17769" y="984994"/>
            <a:ext cx="3914004" cy="160043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 err="1">
                <a:solidFill>
                  <a:srgbClr val="339933"/>
                </a:solidFill>
                <a:latin typeface="Comic Sans MS" panose="030F0702030302020204" pitchFamily="66" charset="0"/>
              </a:rPr>
              <a:t>Утворіть</a:t>
            </a:r>
            <a:r>
              <a:rPr lang="ru-RU" dirty="0">
                <a:solidFill>
                  <a:srgbClr val="339933"/>
                </a:solidFill>
                <a:latin typeface="Comic Sans MS" panose="030F0702030302020204" pitchFamily="66" charset="0"/>
              </a:rPr>
              <a:t> пари </a:t>
            </a:r>
            <a:r>
              <a:rPr lang="ru-RU" dirty="0" err="1">
                <a:latin typeface="Comic Sans MS" panose="030F0702030302020204" pitchFamily="66" charset="0"/>
              </a:rPr>
              <a:t>між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вітаміном</a:t>
            </a:r>
            <a:r>
              <a:rPr lang="ru-RU" dirty="0">
                <a:latin typeface="Comic Sans MS" panose="030F0702030302020204" pitchFamily="66" charset="0"/>
              </a:rPr>
              <a:t> (1–4) і </a:t>
            </a:r>
            <a:r>
              <a:rPr lang="ru-RU" dirty="0" err="1">
                <a:latin typeface="Comic Sans MS" panose="030F0702030302020204" pitchFamily="66" charset="0"/>
              </a:rPr>
              <a:t>порушенням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обміну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речовин</a:t>
            </a:r>
            <a:r>
              <a:rPr lang="ru-RU" dirty="0">
                <a:latin typeface="Comic Sans MS" panose="030F0702030302020204" pitchFamily="66" charset="0"/>
              </a:rPr>
              <a:t>, яке </a:t>
            </a:r>
            <a:r>
              <a:rPr lang="ru-RU" dirty="0" err="1">
                <a:latin typeface="Comic Sans MS" panose="030F0702030302020204" pitchFamily="66" charset="0"/>
              </a:rPr>
              <a:t>виникає</a:t>
            </a:r>
            <a:r>
              <a:rPr lang="ru-RU" dirty="0">
                <a:latin typeface="Comic Sans MS" panose="030F0702030302020204" pitchFamily="66" charset="0"/>
              </a:rPr>
              <a:t> за </a:t>
            </a:r>
            <a:r>
              <a:rPr lang="ru-RU" dirty="0" err="1">
                <a:latin typeface="Comic Sans MS" panose="030F0702030302020204" pitchFamily="66" charset="0"/>
              </a:rPr>
              <a:t>його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нестачі</a:t>
            </a:r>
            <a:r>
              <a:rPr lang="ru-RU" dirty="0">
                <a:latin typeface="Comic Sans MS" panose="030F0702030302020204" pitchFamily="66" charset="0"/>
              </a:rPr>
              <a:t> (А–Д).</a:t>
            </a:r>
          </a:p>
          <a:p>
            <a:r>
              <a:rPr lang="ru-RU" b="1" dirty="0">
                <a:solidFill>
                  <a:srgbClr val="339933"/>
                </a:solidFill>
                <a:latin typeface="Comic Sans MS" panose="030F0702030302020204" pitchFamily="66" charset="0"/>
              </a:rPr>
              <a:t>1</a:t>
            </a:r>
            <a:r>
              <a:rPr lang="ru-RU" dirty="0">
                <a:latin typeface="Comic Sans MS" panose="030F0702030302020204" pitchFamily="66" charset="0"/>
              </a:rPr>
              <a:t>- А </a:t>
            </a:r>
            <a:r>
              <a:rPr lang="ru-RU" b="1" dirty="0">
                <a:solidFill>
                  <a:srgbClr val="339933"/>
                </a:solidFill>
                <a:latin typeface="Comic Sans MS" panose="030F0702030302020204" pitchFamily="66" charset="0"/>
              </a:rPr>
              <a:t>2</a:t>
            </a:r>
            <a:r>
              <a:rPr lang="ru-RU" dirty="0">
                <a:latin typeface="Comic Sans MS" panose="030F0702030302020204" pitchFamily="66" charset="0"/>
              </a:rPr>
              <a:t>- В1</a:t>
            </a:r>
            <a:r>
              <a:rPr lang="ru-RU" b="1" dirty="0">
                <a:solidFill>
                  <a:srgbClr val="339933"/>
                </a:solidFill>
                <a:latin typeface="Comic Sans MS" panose="030F0702030302020204" pitchFamily="66" charset="0"/>
              </a:rPr>
              <a:t>3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en-US" dirty="0">
                <a:latin typeface="Comic Sans MS" panose="030F0702030302020204" pitchFamily="66" charset="0"/>
              </a:rPr>
              <a:t>K </a:t>
            </a:r>
            <a:r>
              <a:rPr lang="en-US" b="1" dirty="0">
                <a:solidFill>
                  <a:srgbClr val="339933"/>
                </a:solidFill>
                <a:latin typeface="Comic Sans MS" panose="030F0702030302020204" pitchFamily="66" charset="0"/>
              </a:rPr>
              <a:t>4 </a:t>
            </a:r>
            <a:r>
              <a:rPr lang="en-US" dirty="0">
                <a:latin typeface="Comic Sans MS" panose="030F0702030302020204" pitchFamily="66" charset="0"/>
              </a:rPr>
              <a:t>D</a:t>
            </a:r>
          </a:p>
          <a:p>
            <a:r>
              <a:rPr lang="ru-RU" b="1" dirty="0">
                <a:solidFill>
                  <a:srgbClr val="339933"/>
                </a:solidFill>
                <a:latin typeface="Comic Sans MS" panose="030F0702030302020204" pitchFamily="66" charset="0"/>
              </a:rPr>
              <a:t>А</a:t>
            </a:r>
            <a:r>
              <a:rPr lang="ru-RU" dirty="0">
                <a:latin typeface="Comic Sans MS" panose="030F0702030302020204" pitchFamily="66" charset="0"/>
              </a:rPr>
              <a:t> скорбут (цинга)           </a:t>
            </a:r>
            <a:r>
              <a:rPr lang="ru-RU" b="1" dirty="0">
                <a:solidFill>
                  <a:srgbClr val="339933"/>
                </a:solidFill>
                <a:latin typeface="Comic Sans MS" panose="030F0702030302020204" pitchFamily="66" charset="0"/>
              </a:rPr>
              <a:t>Б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куряча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сліпота</a:t>
            </a:r>
            <a:endParaRPr lang="ru-RU" dirty="0">
              <a:latin typeface="Comic Sans MS" panose="030F0702030302020204" pitchFamily="66" charset="0"/>
            </a:endParaRPr>
          </a:p>
          <a:p>
            <a:r>
              <a:rPr lang="ru-RU" b="1" dirty="0">
                <a:solidFill>
                  <a:srgbClr val="339933"/>
                </a:solidFill>
                <a:latin typeface="Comic Sans MS" panose="030F0702030302020204" pitchFamily="66" charset="0"/>
              </a:rPr>
              <a:t>В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порушення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зсідання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крові</a:t>
            </a:r>
            <a:endParaRPr lang="ru-RU" dirty="0">
              <a:latin typeface="Comic Sans MS" panose="030F0702030302020204" pitchFamily="66" charset="0"/>
            </a:endParaRPr>
          </a:p>
          <a:p>
            <a:r>
              <a:rPr lang="ru-RU" b="1" dirty="0">
                <a:solidFill>
                  <a:srgbClr val="339933"/>
                </a:solidFill>
                <a:latin typeface="Comic Sans MS" panose="030F0702030302020204" pitchFamily="66" charset="0"/>
              </a:rPr>
              <a:t>Г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бері-бері</a:t>
            </a:r>
            <a:r>
              <a:rPr lang="ru-RU" dirty="0">
                <a:latin typeface="Comic Sans MS" panose="030F0702030302020204" pitchFamily="66" charset="0"/>
              </a:rPr>
              <a:t>                      </a:t>
            </a:r>
            <a:r>
              <a:rPr lang="ru-RU" b="1" dirty="0">
                <a:solidFill>
                  <a:srgbClr val="339933"/>
                </a:solidFill>
                <a:latin typeface="Comic Sans MS" panose="030F0702030302020204" pitchFamily="66" charset="0"/>
              </a:rPr>
              <a:t>Д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рахіт</a:t>
            </a:r>
            <a:endParaRPr lang="ru-RU" dirty="0">
              <a:latin typeface="Comic Sans MS" panose="030F0702030302020204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5914" y="2669904"/>
            <a:ext cx="8556750" cy="224676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uk-UA" b="1" dirty="0">
                <a:solidFill>
                  <a:srgbClr val="339933"/>
                </a:solidFill>
                <a:latin typeface="Comic Sans MS" panose="030F0702030302020204" pitchFamily="66" charset="0"/>
              </a:rPr>
              <a:t>Виконайте тести:</a:t>
            </a:r>
            <a:endParaRPr lang="ru-RU" b="1" dirty="0">
              <a:solidFill>
                <a:srgbClr val="339933"/>
              </a:solidFill>
              <a:latin typeface="Comic Sans MS" panose="030F0702030302020204" pitchFamily="66" charset="0"/>
            </a:endParaRPr>
          </a:p>
          <a:p>
            <a:pPr marL="342900" indent="-342900">
              <a:buAutoNum type="arabicPeriod"/>
            </a:pPr>
            <a:r>
              <a:rPr lang="ru-RU" dirty="0" err="1">
                <a:latin typeface="Comic Sans MS" panose="030F0702030302020204" pitchFamily="66" charset="0"/>
              </a:rPr>
              <a:t>Який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процес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метаболізму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пов'язаний</a:t>
            </a:r>
            <a:r>
              <a:rPr lang="ru-RU" dirty="0">
                <a:latin typeface="Comic Sans MS" panose="030F0702030302020204" pitchFamily="66" charset="0"/>
              </a:rPr>
              <a:t> з </a:t>
            </a:r>
            <a:r>
              <a:rPr lang="ru-RU" dirty="0" err="1">
                <a:latin typeface="Comic Sans MS" panose="030F0702030302020204" pitchFamily="66" charset="0"/>
              </a:rPr>
              <a:t>руйнуванням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складних</a:t>
            </a:r>
            <a:r>
              <a:rPr lang="ru-RU" dirty="0">
                <a:latin typeface="Comic Sans MS" panose="030F0702030302020204" pitchFamily="66" charset="0"/>
              </a:rPr>
              <a:t> молекул на </a:t>
            </a:r>
            <a:r>
              <a:rPr lang="ru-RU" dirty="0" err="1">
                <a:latin typeface="Comic Sans MS" panose="030F0702030302020204" pitchFamily="66" charset="0"/>
              </a:rPr>
              <a:t>простіші</a:t>
            </a:r>
            <a:r>
              <a:rPr lang="ru-RU" dirty="0">
                <a:latin typeface="Comic Sans MS" panose="030F0702030302020204" pitchFamily="66" charset="0"/>
              </a:rPr>
              <a:t>, </a:t>
            </a:r>
            <a:r>
              <a:rPr lang="ru-RU" dirty="0" err="1">
                <a:latin typeface="Comic Sans MS" panose="030F0702030302020204" pitchFamily="66" charset="0"/>
              </a:rPr>
              <a:t>вивільняючи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енергію</a:t>
            </a:r>
            <a:r>
              <a:rPr lang="ru-RU" dirty="0">
                <a:latin typeface="Comic Sans MS" panose="030F0702030302020204" pitchFamily="66" charset="0"/>
              </a:rPr>
              <a:t>: а) гомеостаз, б) </a:t>
            </a:r>
            <a:r>
              <a:rPr lang="ru-RU" dirty="0" err="1">
                <a:latin typeface="Comic Sans MS" panose="030F0702030302020204" pitchFamily="66" charset="0"/>
              </a:rPr>
              <a:t>катаболізм</a:t>
            </a:r>
            <a:r>
              <a:rPr lang="ru-RU" dirty="0">
                <a:latin typeface="Comic Sans MS" panose="030F0702030302020204" pitchFamily="66" charset="0"/>
              </a:rPr>
              <a:t>, в) фотосинтез, г) </a:t>
            </a:r>
            <a:r>
              <a:rPr lang="ru-RU" dirty="0" err="1">
                <a:latin typeface="Comic Sans MS" panose="030F0702030302020204" pitchFamily="66" charset="0"/>
              </a:rPr>
              <a:t>анаболізм</a:t>
            </a:r>
            <a:endParaRPr lang="ru-RU" dirty="0">
              <a:latin typeface="Comic Sans MS" panose="030F0702030302020204" pitchFamily="66" charset="0"/>
            </a:endParaRPr>
          </a:p>
          <a:p>
            <a:pPr marL="342900" indent="-342900">
              <a:buAutoNum type="arabicPeriod"/>
            </a:pPr>
            <a:r>
              <a:rPr lang="ru-RU" dirty="0" err="1">
                <a:latin typeface="Comic Sans MS" panose="030F0702030302020204" pitchFamily="66" charset="0"/>
              </a:rPr>
              <a:t>Який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процес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метаболізму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включає</a:t>
            </a:r>
            <a:r>
              <a:rPr lang="ru-RU" dirty="0">
                <a:latin typeface="Comic Sans MS" panose="030F0702030302020204" pitchFamily="66" charset="0"/>
              </a:rPr>
              <a:t> синтез (</a:t>
            </a:r>
            <a:r>
              <a:rPr lang="ru-RU" dirty="0" err="1">
                <a:latin typeface="Comic Sans MS" panose="030F0702030302020204" pitchFamily="66" charset="0"/>
              </a:rPr>
              <a:t>побудову</a:t>
            </a:r>
            <a:r>
              <a:rPr lang="ru-RU" dirty="0">
                <a:latin typeface="Comic Sans MS" panose="030F0702030302020204" pitchFamily="66" charset="0"/>
              </a:rPr>
              <a:t>) </a:t>
            </a:r>
            <a:r>
              <a:rPr lang="ru-RU" dirty="0" err="1">
                <a:latin typeface="Comic Sans MS" panose="030F0702030302020204" pitchFamily="66" charset="0"/>
              </a:rPr>
              <a:t>складних</a:t>
            </a:r>
            <a:r>
              <a:rPr lang="ru-RU" dirty="0">
                <a:latin typeface="Comic Sans MS" panose="030F0702030302020204" pitchFamily="66" charset="0"/>
              </a:rPr>
              <a:t> молекул з </a:t>
            </a:r>
            <a:r>
              <a:rPr lang="ru-RU" dirty="0" err="1">
                <a:latin typeface="Comic Sans MS" panose="030F0702030302020204" pitchFamily="66" charset="0"/>
              </a:rPr>
              <a:t>простіших</a:t>
            </a:r>
            <a:r>
              <a:rPr lang="ru-RU" dirty="0">
                <a:latin typeface="Comic Sans MS" panose="030F0702030302020204" pitchFamily="66" charset="0"/>
              </a:rPr>
              <a:t>, </a:t>
            </a:r>
            <a:r>
              <a:rPr lang="ru-RU" dirty="0" err="1">
                <a:latin typeface="Comic Sans MS" panose="030F0702030302020204" pitchFamily="66" charset="0"/>
              </a:rPr>
              <a:t>потребуючи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енергії</a:t>
            </a:r>
            <a:r>
              <a:rPr lang="ru-RU" dirty="0">
                <a:latin typeface="Comic Sans MS" panose="030F0702030302020204" pitchFamily="66" charset="0"/>
              </a:rPr>
              <a:t>: а) гомеостаз, б) </a:t>
            </a:r>
            <a:r>
              <a:rPr lang="ru-RU" dirty="0" err="1">
                <a:latin typeface="Comic Sans MS" panose="030F0702030302020204" pitchFamily="66" charset="0"/>
              </a:rPr>
              <a:t>катаболізм</a:t>
            </a:r>
            <a:r>
              <a:rPr lang="ru-RU" dirty="0">
                <a:latin typeface="Comic Sans MS" panose="030F0702030302020204" pitchFamily="66" charset="0"/>
              </a:rPr>
              <a:t>, в) фотосинтез, г) </a:t>
            </a:r>
            <a:r>
              <a:rPr lang="ru-RU" dirty="0" err="1">
                <a:latin typeface="Comic Sans MS" panose="030F0702030302020204" pitchFamily="66" charset="0"/>
              </a:rPr>
              <a:t>анаболізм</a:t>
            </a:r>
            <a:endParaRPr lang="ru-RU" dirty="0">
              <a:latin typeface="Comic Sans MS" panose="030F0702030302020204" pitchFamily="66" charset="0"/>
            </a:endParaRPr>
          </a:p>
          <a:p>
            <a:pPr marL="342900" indent="-342900">
              <a:buAutoNum type="arabicPeriod"/>
            </a:pPr>
            <a:r>
              <a:rPr lang="ru-RU" dirty="0" err="1">
                <a:latin typeface="Comic Sans MS" panose="030F0702030302020204" pitchFamily="66" charset="0"/>
              </a:rPr>
              <a:t>Який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вітамін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відповідає</a:t>
            </a:r>
            <a:r>
              <a:rPr lang="ru-RU" dirty="0">
                <a:latin typeface="Comic Sans MS" panose="030F0702030302020204" pitchFamily="66" charset="0"/>
              </a:rPr>
              <a:t> за </a:t>
            </a:r>
            <a:r>
              <a:rPr lang="ru-RU" dirty="0" err="1">
                <a:latin typeface="Comic Sans MS" panose="030F0702030302020204" pitchFamily="66" charset="0"/>
              </a:rPr>
              <a:t>зсідання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крові</a:t>
            </a:r>
            <a:r>
              <a:rPr lang="ru-RU" dirty="0">
                <a:latin typeface="Comic Sans MS" panose="030F0702030302020204" pitchFamily="66" charset="0"/>
              </a:rPr>
              <a:t>: а) </a:t>
            </a:r>
            <a:r>
              <a:rPr lang="ru-RU" dirty="0" err="1">
                <a:latin typeface="Comic Sans MS" panose="030F0702030302020204" pitchFamily="66" charset="0"/>
              </a:rPr>
              <a:t>вітамін</a:t>
            </a:r>
            <a:r>
              <a:rPr lang="ru-RU" dirty="0">
                <a:latin typeface="Comic Sans MS" panose="030F0702030302020204" pitchFamily="66" charset="0"/>
              </a:rPr>
              <a:t> А, б) </a:t>
            </a:r>
            <a:r>
              <a:rPr lang="ru-RU" dirty="0" err="1">
                <a:latin typeface="Comic Sans MS" panose="030F0702030302020204" pitchFamily="66" charset="0"/>
              </a:rPr>
              <a:t>вітамін</a:t>
            </a:r>
            <a:r>
              <a:rPr lang="ru-RU" dirty="0">
                <a:latin typeface="Comic Sans MS" panose="030F0702030302020204" pitchFamily="66" charset="0"/>
              </a:rPr>
              <a:t> К, в) </a:t>
            </a:r>
            <a:r>
              <a:rPr lang="ru-RU" dirty="0" err="1">
                <a:latin typeface="Comic Sans MS" panose="030F0702030302020204" pitchFamily="66" charset="0"/>
              </a:rPr>
              <a:t>вітамін</a:t>
            </a:r>
            <a:r>
              <a:rPr lang="ru-RU" dirty="0">
                <a:latin typeface="Comic Sans MS" panose="030F0702030302020204" pitchFamily="66" charset="0"/>
              </a:rPr>
              <a:t> С, г) </a:t>
            </a:r>
            <a:r>
              <a:rPr lang="ru-RU" dirty="0" err="1">
                <a:latin typeface="Comic Sans MS" panose="030F0702030302020204" pitchFamily="66" charset="0"/>
              </a:rPr>
              <a:t>вітамін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en-US" dirty="0">
                <a:latin typeface="Comic Sans MS" panose="030F0702030302020204" pitchFamily="66" charset="0"/>
              </a:rPr>
              <a:t>D</a:t>
            </a:r>
          </a:p>
          <a:p>
            <a:pPr marL="342900" indent="-342900">
              <a:buAutoNum type="arabicPeriod"/>
            </a:pPr>
            <a:r>
              <a:rPr lang="ru-RU" dirty="0" err="1">
                <a:latin typeface="Comic Sans MS" panose="030F0702030302020204" pitchFamily="66" charset="0"/>
              </a:rPr>
              <a:t>Який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вітамін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належить</a:t>
            </a:r>
            <a:r>
              <a:rPr lang="ru-RU" dirty="0">
                <a:latin typeface="Comic Sans MS" panose="030F0702030302020204" pitchFamily="66" charset="0"/>
              </a:rPr>
              <a:t> до </a:t>
            </a:r>
            <a:r>
              <a:rPr lang="ru-RU" dirty="0" err="1">
                <a:latin typeface="Comic Sans MS" panose="030F0702030302020204" pitchFamily="66" charset="0"/>
              </a:rPr>
              <a:t>групи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жиророзчинних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вітамінів</a:t>
            </a:r>
            <a:r>
              <a:rPr lang="ru-RU" dirty="0">
                <a:latin typeface="Comic Sans MS" panose="030F0702030302020204" pitchFamily="66" charset="0"/>
              </a:rPr>
              <a:t>: а) </a:t>
            </a:r>
            <a:r>
              <a:rPr lang="ru-RU" dirty="0" err="1">
                <a:latin typeface="Comic Sans MS" panose="030F0702030302020204" pitchFamily="66" charset="0"/>
              </a:rPr>
              <a:t>вітамін</a:t>
            </a:r>
            <a:r>
              <a:rPr lang="ru-RU" dirty="0">
                <a:latin typeface="Comic Sans MS" panose="030F0702030302020204" pitchFamily="66" charset="0"/>
              </a:rPr>
              <a:t> В2, б) </a:t>
            </a:r>
            <a:r>
              <a:rPr lang="ru-RU" dirty="0" err="1">
                <a:latin typeface="Comic Sans MS" panose="030F0702030302020204" pitchFamily="66" charset="0"/>
              </a:rPr>
              <a:t>вітамін</a:t>
            </a:r>
            <a:r>
              <a:rPr lang="ru-RU" dirty="0">
                <a:latin typeface="Comic Sans MS" panose="030F0702030302020204" pitchFamily="66" charset="0"/>
              </a:rPr>
              <a:t> Е, в)вітамінВ1, г) </a:t>
            </a:r>
            <a:r>
              <a:rPr lang="ru-RU" dirty="0" err="1">
                <a:latin typeface="Comic Sans MS" panose="030F0702030302020204" pitchFamily="66" charset="0"/>
              </a:rPr>
              <a:t>вітамін</a:t>
            </a:r>
            <a:r>
              <a:rPr lang="ru-RU" dirty="0">
                <a:latin typeface="Comic Sans MS" panose="030F0702030302020204" pitchFamily="66" charset="0"/>
              </a:rPr>
              <a:t> С</a:t>
            </a:r>
          </a:p>
          <a:p>
            <a:pPr marL="342900" indent="-342900">
              <a:buAutoNum type="arabicPeriod"/>
            </a:pPr>
            <a:r>
              <a:rPr lang="ru-RU" dirty="0" err="1">
                <a:latin typeface="Comic Sans MS" panose="030F0702030302020204" pitchFamily="66" charset="0"/>
              </a:rPr>
              <a:t>Дефіцит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якого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вітаміну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може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спричинити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захворювання</a:t>
            </a:r>
            <a:r>
              <a:rPr lang="ru-RU" dirty="0">
                <a:latin typeface="Comic Sans MS" panose="030F0702030302020204" pitchFamily="66" charset="0"/>
              </a:rPr>
              <a:t> на </a:t>
            </a:r>
            <a:r>
              <a:rPr lang="ru-RU" dirty="0" err="1">
                <a:latin typeface="Comic Sans MS" panose="030F0702030302020204" pitchFamily="66" charset="0"/>
              </a:rPr>
              <a:t>рахіт</a:t>
            </a:r>
            <a:r>
              <a:rPr lang="ru-RU" dirty="0">
                <a:latin typeface="Comic Sans MS" panose="030F0702030302020204" pitchFamily="66" charset="0"/>
              </a:rPr>
              <a:t> у </a:t>
            </a:r>
            <a:r>
              <a:rPr lang="ru-RU" dirty="0" err="1">
                <a:latin typeface="Comic Sans MS" panose="030F0702030302020204" pitchFamily="66" charset="0"/>
              </a:rPr>
              <a:t>дітей</a:t>
            </a:r>
            <a:r>
              <a:rPr lang="ru-RU" dirty="0">
                <a:latin typeface="Comic Sans MS" panose="030F0702030302020204" pitchFamily="66" charset="0"/>
              </a:rPr>
              <a:t>: а) </a:t>
            </a:r>
            <a:r>
              <a:rPr lang="ru-RU" dirty="0" err="1">
                <a:latin typeface="Comic Sans MS" panose="030F0702030302020204" pitchFamily="66" charset="0"/>
              </a:rPr>
              <a:t>вітаміну</a:t>
            </a:r>
            <a:r>
              <a:rPr lang="ru-RU" dirty="0">
                <a:latin typeface="Comic Sans MS" panose="030F0702030302020204" pitchFamily="66" charset="0"/>
              </a:rPr>
              <a:t> С, б)</a:t>
            </a:r>
            <a:r>
              <a:rPr lang="ru-RU" dirty="0" err="1">
                <a:latin typeface="Comic Sans MS" panose="030F0702030302020204" pitchFamily="66" charset="0"/>
              </a:rPr>
              <a:t>вітаміну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en-US" dirty="0">
                <a:latin typeface="Comic Sans MS" panose="030F0702030302020204" pitchFamily="66" charset="0"/>
              </a:rPr>
              <a:t>D</a:t>
            </a:r>
            <a:r>
              <a:rPr lang="uk-UA" dirty="0">
                <a:latin typeface="Comic Sans MS" panose="030F0702030302020204" pitchFamily="66" charset="0"/>
              </a:rPr>
              <a:t>, в) вітаміну А, г) вітаміну К</a:t>
            </a:r>
            <a:endParaRPr lang="ru-RU" dirty="0">
              <a:latin typeface="Comic Sans MS" panose="030F0702030302020204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202621" y="787436"/>
            <a:ext cx="3641834" cy="73866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uk-UA" dirty="0" smtClean="0">
                <a:latin typeface="Comic Sans MS" panose="030F0702030302020204" pitchFamily="66" charset="0"/>
              </a:rPr>
              <a:t>Встановіть відповідність між вітамінами, наслідками їх нестачі та продуктами харчування, в яких вони містяться</a:t>
            </a:r>
            <a:endParaRPr lang="uk-UA" dirty="0">
              <a:latin typeface="Comic Sans MS" panose="030F0702030302020204" pitchFamily="66" charset="0"/>
            </a:endParaRPr>
          </a:p>
        </p:txBody>
      </p:sp>
      <p:graphicFrame>
        <p:nvGraphicFramePr>
          <p:cNvPr id="6" name="Таблиця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420903"/>
              </p:ext>
            </p:extLst>
          </p:nvPr>
        </p:nvGraphicFramePr>
        <p:xfrm>
          <a:off x="5202621" y="1520777"/>
          <a:ext cx="3640043" cy="10705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6175">
                  <a:extLst>
                    <a:ext uri="{9D8B030D-6E8A-4147-A177-3AD203B41FA5}">
                      <a16:colId xmlns:a16="http://schemas.microsoft.com/office/drawing/2014/main" val="1924279904"/>
                    </a:ext>
                  </a:extLst>
                </a:gridCol>
                <a:gridCol w="2973868">
                  <a:extLst>
                    <a:ext uri="{9D8B030D-6E8A-4147-A177-3AD203B41FA5}">
                      <a16:colId xmlns:a16="http://schemas.microsoft.com/office/drawing/2014/main" val="2623766042"/>
                    </a:ext>
                  </a:extLst>
                </a:gridCol>
              </a:tblGrid>
              <a:tr h="168369">
                <a:tc>
                  <a:txBody>
                    <a:bodyPr/>
                    <a:lstStyle/>
                    <a:p>
                      <a:r>
                        <a:rPr lang="uk-UA" sz="1100" b="0" dirty="0" smtClean="0">
                          <a:solidFill>
                            <a:schemeClr val="tx1"/>
                          </a:solidFill>
                        </a:rPr>
                        <a:t>1.</a:t>
                      </a:r>
                      <a:r>
                        <a:rPr lang="en-US" sz="1100" b="0" dirty="0" smtClean="0">
                          <a:solidFill>
                            <a:schemeClr val="tx1"/>
                          </a:solidFill>
                        </a:rPr>
                        <a:t> D</a:t>
                      </a:r>
                      <a:endParaRPr lang="uk-UA" sz="11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100" b="0" dirty="0" smtClean="0">
                          <a:solidFill>
                            <a:schemeClr val="tx1"/>
                          </a:solidFill>
                        </a:rPr>
                        <a:t>А. Бері-бері (ураження нервової системи)</a:t>
                      </a:r>
                      <a:endParaRPr lang="uk-UA" sz="11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4200249"/>
                  </a:ext>
                </a:extLst>
              </a:tr>
              <a:tr h="220717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2.</a:t>
                      </a:r>
                      <a:r>
                        <a:rPr lang="en-US" sz="1100" baseline="0" dirty="0" smtClean="0"/>
                        <a:t> A</a:t>
                      </a:r>
                      <a:endParaRPr lang="uk-UA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100" b="0" dirty="0" smtClean="0">
                          <a:solidFill>
                            <a:schemeClr val="tx1"/>
                          </a:solidFill>
                        </a:rPr>
                        <a:t>Б.</a:t>
                      </a:r>
                      <a:r>
                        <a:rPr lang="uk-UA" sz="1100" b="0" baseline="0" dirty="0" smtClean="0">
                          <a:solidFill>
                            <a:schemeClr val="tx1"/>
                          </a:solidFill>
                        </a:rPr>
                        <a:t> Цинга (порушення синтезу білків)</a:t>
                      </a:r>
                      <a:endParaRPr lang="uk-UA" sz="11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6493462"/>
                  </a:ext>
                </a:extLst>
              </a:tr>
              <a:tr h="118445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3.</a:t>
                      </a:r>
                      <a:r>
                        <a:rPr lang="en-US" sz="1100" baseline="0" dirty="0" smtClean="0"/>
                        <a:t> B1</a:t>
                      </a:r>
                      <a:endParaRPr lang="uk-UA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100" b="0" dirty="0" smtClean="0">
                          <a:solidFill>
                            <a:schemeClr val="tx1"/>
                          </a:solidFill>
                        </a:rPr>
                        <a:t>В. Рахіт (порушення розвитку кісток)</a:t>
                      </a:r>
                      <a:endParaRPr lang="uk-UA" sz="11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7651611"/>
                  </a:ext>
                </a:extLst>
              </a:tr>
              <a:tr h="293343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4. C</a:t>
                      </a:r>
                      <a:endParaRPr lang="uk-UA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100" b="0" dirty="0" smtClean="0">
                          <a:solidFill>
                            <a:schemeClr val="tx1"/>
                          </a:solidFill>
                        </a:rPr>
                        <a:t>Г. Куряча сліпота (порушення зору)</a:t>
                      </a:r>
                      <a:endParaRPr lang="uk-UA" sz="11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3042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34746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5962" y="582175"/>
            <a:ext cx="3850785" cy="4457415"/>
          </a:xfrm>
          <a:prstGeom prst="rect">
            <a:avLst/>
          </a:prstGeom>
        </p:spPr>
      </p:pic>
      <p:sp>
        <p:nvSpPr>
          <p:cNvPr id="3" name="Google Shape;98;p16"/>
          <p:cNvSpPr txBox="1"/>
          <p:nvPr/>
        </p:nvSpPr>
        <p:spPr>
          <a:xfrm>
            <a:off x="1828800" y="48549"/>
            <a:ext cx="6296891" cy="3846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uk-UA" sz="1300" dirty="0">
                <a:solidFill>
                  <a:srgbClr val="0070C0"/>
                </a:solidFill>
                <a:latin typeface="Comic Sans MS" pitchFamily="66" charset="0"/>
              </a:rPr>
              <a:t>§ 28. </a:t>
            </a:r>
            <a:r>
              <a:rPr lang="uk-UA" sz="1300" cap="all" dirty="0">
                <a:solidFill>
                  <a:srgbClr val="0070C0"/>
                </a:solidFill>
                <a:latin typeface="Comic Sans MS" pitchFamily="66" charset="0"/>
              </a:rPr>
              <a:t>Анаболізм і катаболізм – метаболізм. вітаміни</a:t>
            </a:r>
            <a:endParaRPr lang="uk-UA" sz="1300" cap="all" dirty="0">
              <a:solidFill>
                <a:schemeClr val="accent1">
                  <a:lumMod val="75000"/>
                </a:schemeClr>
              </a:solidFill>
              <a:latin typeface="Comic Sans MS" pitchFamily="66" charset="0"/>
              <a:ea typeface="Alegreya"/>
              <a:cs typeface="Alegreya"/>
              <a:sym typeface="Alegreya"/>
            </a:endParaRPr>
          </a:p>
        </p:txBody>
      </p:sp>
      <p:cxnSp>
        <p:nvCxnSpPr>
          <p:cNvPr id="4" name="Google Shape;100;p16"/>
          <p:cNvCxnSpPr/>
          <p:nvPr/>
        </p:nvCxnSpPr>
        <p:spPr>
          <a:xfrm rot="10800000" flipH="1">
            <a:off x="1828800" y="427539"/>
            <a:ext cx="6203700" cy="5700"/>
          </a:xfrm>
          <a:prstGeom prst="straightConnector1">
            <a:avLst/>
          </a:prstGeom>
          <a:noFill/>
          <a:ln w="19050" cap="flat" cmpd="sng">
            <a:solidFill>
              <a:srgbClr val="257BBE"/>
            </a:solidFill>
            <a:prstDash val="solid"/>
            <a:round/>
            <a:headEnd type="diamond" w="med" len="med"/>
            <a:tailEnd type="diamond" w="med" len="med"/>
          </a:ln>
        </p:spPr>
      </p:cxnSp>
      <p:sp>
        <p:nvSpPr>
          <p:cNvPr id="6" name="TextBox 5"/>
          <p:cNvSpPr txBox="1"/>
          <p:nvPr/>
        </p:nvSpPr>
        <p:spPr>
          <a:xfrm>
            <a:off x="5112327" y="4135582"/>
            <a:ext cx="343939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>
                <a:solidFill>
                  <a:srgbClr val="339933"/>
                </a:solidFill>
                <a:latin typeface="Comic Sans MS" panose="030F0702030302020204" pitchFamily="66" charset="0"/>
              </a:rPr>
              <a:t>Створіть </a:t>
            </a:r>
            <a:r>
              <a:rPr lang="uk-UA" b="1" dirty="0">
                <a:solidFill>
                  <a:srgbClr val="339933"/>
                </a:solidFill>
                <a:latin typeface="Comic Sans MS" panose="030F0702030302020204" pitchFamily="66" charset="0"/>
              </a:rPr>
              <a:t>буклет-пам’ятку</a:t>
            </a:r>
            <a:r>
              <a:rPr lang="uk-UA" dirty="0">
                <a:solidFill>
                  <a:srgbClr val="339933"/>
                </a:solidFill>
                <a:latin typeface="Comic Sans MS" panose="030F0702030302020204" pitchFamily="66" charset="0"/>
              </a:rPr>
              <a:t> «Вживай вітаміни – збережи здоров’я», використовуючи таблицю</a:t>
            </a:r>
            <a:endParaRPr lang="ru-RU" dirty="0">
              <a:solidFill>
                <a:srgbClr val="339933"/>
              </a:solidFill>
              <a:latin typeface="Comic Sans MS" panose="030F0702030302020204" pitchFamily="66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7968" y="812228"/>
            <a:ext cx="3333750" cy="272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80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0" name="Google Shape;100;p16"/>
          <p:cNvCxnSpPr/>
          <p:nvPr/>
        </p:nvCxnSpPr>
        <p:spPr>
          <a:xfrm rot="10800000" flipH="1">
            <a:off x="1828800" y="427539"/>
            <a:ext cx="6203700" cy="5700"/>
          </a:xfrm>
          <a:prstGeom prst="straightConnector1">
            <a:avLst/>
          </a:prstGeom>
          <a:noFill/>
          <a:ln w="19050" cap="flat" cmpd="sng">
            <a:solidFill>
              <a:srgbClr val="257BBE"/>
            </a:solidFill>
            <a:prstDash val="solid"/>
            <a:round/>
            <a:headEnd type="diamond" w="med" len="med"/>
            <a:tailEnd type="diamond" w="med" len="med"/>
          </a:ln>
        </p:spPr>
      </p:cxnSp>
      <p:sp>
        <p:nvSpPr>
          <p:cNvPr id="8" name="Google Shape;230;p27"/>
          <p:cNvSpPr txBox="1"/>
          <p:nvPr/>
        </p:nvSpPr>
        <p:spPr>
          <a:xfrm>
            <a:off x="1000318" y="882613"/>
            <a:ext cx="4987500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1800" b="1" dirty="0">
                <a:solidFill>
                  <a:srgbClr val="38761D"/>
                </a:solidFill>
                <a:latin typeface="Alegreya"/>
                <a:ea typeface="Alegreya"/>
                <a:cs typeface="Alegreya"/>
                <a:sym typeface="Alegreya"/>
              </a:rPr>
              <a:t>ДОМАШНЄ ЗАВДАННЯ</a:t>
            </a:r>
          </a:p>
        </p:txBody>
      </p:sp>
      <p:pic>
        <p:nvPicPr>
          <p:cNvPr id="10" name="Google Shape;233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2231" y="837693"/>
            <a:ext cx="638175" cy="638175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Скругленный прямоугольник 12"/>
          <p:cNvSpPr/>
          <p:nvPr/>
        </p:nvSpPr>
        <p:spPr>
          <a:xfrm>
            <a:off x="212774" y="1617670"/>
            <a:ext cx="3767846" cy="1154349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" sz="2000" b="1" dirty="0">
                <a:solidFill>
                  <a:schemeClr val="accent1">
                    <a:lumMod val="75000"/>
                  </a:schemeClr>
                </a:solidFill>
                <a:latin typeface="Alegreya"/>
                <a:ea typeface="Alegreya"/>
                <a:cs typeface="Alegreya"/>
                <a:sym typeface="Alegreya"/>
              </a:rPr>
              <a:t>О</a:t>
            </a:r>
            <a:r>
              <a:rPr lang="uk" b="1" dirty="0">
                <a:solidFill>
                  <a:schemeClr val="accent1">
                    <a:lumMod val="75000"/>
                  </a:schemeClr>
                </a:solidFill>
                <a:latin typeface="Alegreya"/>
                <a:ea typeface="Alegreya"/>
                <a:cs typeface="Alegreya"/>
                <a:sym typeface="Alegreya"/>
              </a:rPr>
              <a:t>ПРАЦЮЙТЕ</a:t>
            </a:r>
            <a:r>
              <a:rPr lang="uk" b="1" dirty="0">
                <a:solidFill>
                  <a:schemeClr val="tx1"/>
                </a:solidFill>
                <a:latin typeface="Alegreya"/>
                <a:ea typeface="Alegreya"/>
                <a:cs typeface="Alegreya"/>
                <a:sym typeface="Alegreya"/>
              </a:rPr>
              <a:t>  </a:t>
            </a:r>
            <a:r>
              <a:rPr lang="uk" b="1" dirty="0">
                <a:solidFill>
                  <a:schemeClr val="accent1">
                    <a:lumMod val="75000"/>
                  </a:schemeClr>
                </a:solidFill>
                <a:latin typeface="Alegreya"/>
                <a:ea typeface="Alegreya"/>
                <a:cs typeface="Alegreya"/>
                <a:sym typeface="Alegreya"/>
              </a:rPr>
              <a:t>ПАРАГРАФ </a:t>
            </a:r>
            <a:r>
              <a:rPr lang="uk" sz="2800" b="1" dirty="0">
                <a:solidFill>
                  <a:schemeClr val="accent1">
                    <a:lumMod val="75000"/>
                  </a:schemeClr>
                </a:solidFill>
                <a:latin typeface="Alegreya"/>
                <a:ea typeface="Alegreya"/>
                <a:cs typeface="Alegreya"/>
                <a:sym typeface="Alegreya"/>
              </a:rPr>
              <a:t>28</a:t>
            </a:r>
            <a:endParaRPr lang="ru-RU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Google Shape;230;p27"/>
          <p:cNvSpPr txBox="1"/>
          <p:nvPr/>
        </p:nvSpPr>
        <p:spPr>
          <a:xfrm>
            <a:off x="992534" y="2948391"/>
            <a:ext cx="4987500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1800" b="1" dirty="0">
                <a:solidFill>
                  <a:srgbClr val="38761D"/>
                </a:solidFill>
                <a:latin typeface="Alegreya"/>
                <a:ea typeface="Alegreya"/>
                <a:cs typeface="Alegreya"/>
                <a:sym typeface="Alegreya"/>
              </a:rPr>
              <a:t>ЗАПАМ’ЯТАЙТЕ КРАЩЕ</a:t>
            </a:r>
          </a:p>
        </p:txBody>
      </p:sp>
      <p:sp>
        <p:nvSpPr>
          <p:cNvPr id="14" name="Google Shape;98;p16"/>
          <p:cNvSpPr txBox="1"/>
          <p:nvPr/>
        </p:nvSpPr>
        <p:spPr>
          <a:xfrm>
            <a:off x="1828800" y="50912"/>
            <a:ext cx="6296891" cy="3846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uk-UA" sz="1300" dirty="0">
                <a:solidFill>
                  <a:srgbClr val="0070C0"/>
                </a:solidFill>
                <a:latin typeface="Comic Sans MS" pitchFamily="66" charset="0"/>
              </a:rPr>
              <a:t>§ 28. </a:t>
            </a:r>
            <a:r>
              <a:rPr lang="uk-UA" sz="1300" cap="all" dirty="0">
                <a:solidFill>
                  <a:srgbClr val="0070C0"/>
                </a:solidFill>
                <a:latin typeface="Comic Sans MS" pitchFamily="66" charset="0"/>
              </a:rPr>
              <a:t>Анаболізм і катаболізм – метаболізм. вітаміни</a:t>
            </a:r>
            <a:endParaRPr lang="uk-UA" sz="1300" cap="all" dirty="0">
              <a:solidFill>
                <a:schemeClr val="accent1">
                  <a:lumMod val="75000"/>
                </a:schemeClr>
              </a:solidFill>
              <a:latin typeface="Comic Sans MS" pitchFamily="66" charset="0"/>
              <a:ea typeface="Alegreya"/>
              <a:cs typeface="Alegreya"/>
              <a:sym typeface="Alegreya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92534" y="3380803"/>
            <a:ext cx="27044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>
                <a:hlinkClick r:id="rId4"/>
              </a:rPr>
              <a:t>Вітаміни, їх роль в обміні речовин і енергії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992534" y="4081835"/>
            <a:ext cx="354616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5"/>
              </a:rPr>
              <a:t>https://wordwall.net/uk/resource/29311574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25266" y="2305085"/>
            <a:ext cx="2896467" cy="241372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992534" y="4434113"/>
            <a:ext cx="354616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7"/>
              </a:rPr>
              <a:t>https://wordwall.net/uk/resource/27758727</a:t>
            </a:r>
            <a:endParaRPr lang="ru-RU" dirty="0"/>
          </a:p>
        </p:txBody>
      </p:sp>
      <p:sp>
        <p:nvSpPr>
          <p:cNvPr id="7" name="Прямокутник 6"/>
          <p:cNvSpPr/>
          <p:nvPr/>
        </p:nvSpPr>
        <p:spPr>
          <a:xfrm>
            <a:off x="4210657" y="1113430"/>
            <a:ext cx="18473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uk-UA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49" y="3410026"/>
            <a:ext cx="539969" cy="53996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3408" y="4090535"/>
            <a:ext cx="593850" cy="598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3814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230;p27"/>
          <p:cNvSpPr txBox="1"/>
          <p:nvPr/>
        </p:nvSpPr>
        <p:spPr>
          <a:xfrm>
            <a:off x="920406" y="837693"/>
            <a:ext cx="4987500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b="1" dirty="0">
                <a:solidFill>
                  <a:srgbClr val="38761D"/>
                </a:solidFill>
                <a:latin typeface="+mn-lt"/>
                <a:ea typeface="Alegreya"/>
                <a:cs typeface="Alegreya"/>
                <a:sym typeface="Alegreya"/>
              </a:rPr>
              <a:t>ВИКОРИСТАНІ ДЖЕРЕЛА</a:t>
            </a:r>
            <a:endParaRPr lang="uk" sz="1800" b="1" dirty="0">
              <a:solidFill>
                <a:srgbClr val="38761D"/>
              </a:solidFill>
              <a:latin typeface="+mn-lt"/>
              <a:ea typeface="Alegreya"/>
              <a:cs typeface="Alegreya"/>
              <a:sym typeface="Alegreya"/>
            </a:endParaRPr>
          </a:p>
        </p:txBody>
      </p:sp>
      <p:sp>
        <p:nvSpPr>
          <p:cNvPr id="7" name="Прямокутник 6"/>
          <p:cNvSpPr/>
          <p:nvPr/>
        </p:nvSpPr>
        <p:spPr>
          <a:xfrm>
            <a:off x="264220" y="1362710"/>
            <a:ext cx="629987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>
                <a:latin typeface="+mn-lt"/>
              </a:rPr>
              <a:t>ДУБ СТУДІО. Як працюють вітаміни? - </a:t>
            </a:r>
            <a:r>
              <a:rPr lang="uk-UA" dirty="0" err="1">
                <a:latin typeface="+mn-lt"/>
              </a:rPr>
              <a:t>Джіні</a:t>
            </a:r>
            <a:r>
              <a:rPr lang="uk-UA" dirty="0">
                <a:latin typeface="+mn-lt"/>
              </a:rPr>
              <a:t> </a:t>
            </a:r>
            <a:r>
              <a:rPr lang="uk-UA" dirty="0" err="1">
                <a:latin typeface="+mn-lt"/>
              </a:rPr>
              <a:t>Трінь</a:t>
            </a:r>
            <a:r>
              <a:rPr lang="uk-UA" dirty="0">
                <a:latin typeface="+mn-lt"/>
              </a:rPr>
              <a:t> </a:t>
            </a:r>
            <a:r>
              <a:rPr lang="uk-UA" dirty="0" err="1">
                <a:latin typeface="+mn-lt"/>
              </a:rPr>
              <a:t>Нгуєн</a:t>
            </a:r>
            <a:r>
              <a:rPr lang="uk-UA" dirty="0">
                <a:latin typeface="+mn-lt"/>
              </a:rPr>
              <a:t>, 2023. </a:t>
            </a:r>
            <a:r>
              <a:rPr lang="en-US" i="1" dirty="0">
                <a:latin typeface="+mn-lt"/>
              </a:rPr>
              <a:t>YouTube</a:t>
            </a:r>
            <a:r>
              <a:rPr lang="en-US" dirty="0">
                <a:latin typeface="+mn-lt"/>
              </a:rPr>
              <a:t>. URL: </a:t>
            </a:r>
            <a:r>
              <a:rPr lang="en-US" dirty="0">
                <a:latin typeface="+mn-lt"/>
                <a:hlinkClick r:id="rId3"/>
              </a:rPr>
              <a:t>https://www.youtube.com/watch?v=I11ftvOuuSw</a:t>
            </a:r>
            <a:endParaRPr lang="uk-UA" dirty="0">
              <a:latin typeface="+mn-lt"/>
            </a:endParaRPr>
          </a:p>
          <a:p>
            <a:endParaRPr lang="uk-UA" dirty="0">
              <a:latin typeface="+mn-lt"/>
            </a:endParaRPr>
          </a:p>
          <a:p>
            <a:r>
              <a:rPr lang="en-US" dirty="0" err="1"/>
              <a:t>BioLogos</a:t>
            </a:r>
            <a:r>
              <a:rPr lang="en-US" dirty="0"/>
              <a:t>. </a:t>
            </a:r>
            <a:r>
              <a:rPr lang="uk-UA" dirty="0"/>
              <a:t>Вітаміни, їх роль в обміні речовин та енергії, 2023. </a:t>
            </a:r>
            <a:r>
              <a:rPr lang="en-US" i="1" dirty="0"/>
              <a:t>YouTube</a:t>
            </a:r>
            <a:r>
              <a:rPr lang="en-US" dirty="0"/>
              <a:t>. URL: </a:t>
            </a:r>
            <a:r>
              <a:rPr lang="en-US" dirty="0">
                <a:hlinkClick r:id="rId4"/>
              </a:rPr>
              <a:t>https://www.youtube.com/watch?v=oUqdvSYEcZM</a:t>
            </a:r>
            <a:r>
              <a:rPr lang="en-US" dirty="0"/>
              <a:t> </a:t>
            </a:r>
            <a:endParaRPr lang="uk-UA" dirty="0"/>
          </a:p>
        </p:txBody>
      </p:sp>
      <p:cxnSp>
        <p:nvCxnSpPr>
          <p:cNvPr id="9" name="Google Shape;100;p16"/>
          <p:cNvCxnSpPr/>
          <p:nvPr/>
        </p:nvCxnSpPr>
        <p:spPr>
          <a:xfrm rot="10800000" flipH="1">
            <a:off x="1828800" y="427539"/>
            <a:ext cx="6203700" cy="5700"/>
          </a:xfrm>
          <a:prstGeom prst="straightConnector1">
            <a:avLst/>
          </a:prstGeom>
          <a:noFill/>
          <a:ln w="19050" cap="flat" cmpd="sng">
            <a:solidFill>
              <a:srgbClr val="257BBE"/>
            </a:solidFill>
            <a:prstDash val="solid"/>
            <a:round/>
            <a:headEnd type="diamond" w="med" len="med"/>
            <a:tailEnd type="diamond" w="med" len="med"/>
          </a:ln>
        </p:spPr>
      </p:cxnSp>
      <p:sp>
        <p:nvSpPr>
          <p:cNvPr id="12" name="Google Shape;98;p16"/>
          <p:cNvSpPr txBox="1"/>
          <p:nvPr/>
        </p:nvSpPr>
        <p:spPr>
          <a:xfrm>
            <a:off x="1828800" y="50912"/>
            <a:ext cx="6296891" cy="3846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uk-UA" sz="1300" dirty="0">
                <a:solidFill>
                  <a:srgbClr val="0070C0"/>
                </a:solidFill>
                <a:latin typeface="Comic Sans MS" pitchFamily="66" charset="0"/>
              </a:rPr>
              <a:t>§ 28. </a:t>
            </a:r>
            <a:r>
              <a:rPr lang="uk-UA" sz="1300" cap="all" dirty="0">
                <a:solidFill>
                  <a:srgbClr val="0070C0"/>
                </a:solidFill>
                <a:latin typeface="Comic Sans MS" pitchFamily="66" charset="0"/>
              </a:rPr>
              <a:t>Анаболізм і катаболізм – метаболізм. вітаміни</a:t>
            </a:r>
            <a:endParaRPr lang="uk-UA" sz="1300" cap="all" dirty="0">
              <a:solidFill>
                <a:schemeClr val="accent1">
                  <a:lumMod val="75000"/>
                </a:schemeClr>
              </a:solidFill>
              <a:latin typeface="Comic Sans MS" pitchFamily="66" charset="0"/>
              <a:ea typeface="Alegreya"/>
              <a:cs typeface="Alegreya"/>
              <a:sym typeface="Alegreya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375" y="625352"/>
            <a:ext cx="603031" cy="603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5578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98;p16"/>
          <p:cNvSpPr txBox="1"/>
          <p:nvPr/>
        </p:nvSpPr>
        <p:spPr>
          <a:xfrm>
            <a:off x="1828800" y="48549"/>
            <a:ext cx="6296891" cy="3846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uk-UA" sz="1300" dirty="0">
                <a:solidFill>
                  <a:srgbClr val="0070C0"/>
                </a:solidFill>
                <a:latin typeface="Comic Sans MS" pitchFamily="66" charset="0"/>
              </a:rPr>
              <a:t>§ 28. </a:t>
            </a:r>
            <a:r>
              <a:rPr lang="uk-UA" sz="1300" cap="all" dirty="0">
                <a:solidFill>
                  <a:srgbClr val="0070C0"/>
                </a:solidFill>
                <a:latin typeface="Comic Sans MS" pitchFamily="66" charset="0"/>
              </a:rPr>
              <a:t>Анаболізм і катаболізм – метаболізм. вітаміни</a:t>
            </a:r>
            <a:endParaRPr lang="uk-UA" sz="1300" cap="all" dirty="0">
              <a:solidFill>
                <a:schemeClr val="accent1">
                  <a:lumMod val="75000"/>
                </a:schemeClr>
              </a:solidFill>
              <a:latin typeface="Comic Sans MS" pitchFamily="66" charset="0"/>
              <a:ea typeface="Alegreya"/>
              <a:cs typeface="Alegreya"/>
              <a:sym typeface="Alegreya"/>
            </a:endParaRPr>
          </a:p>
        </p:txBody>
      </p:sp>
      <p:cxnSp>
        <p:nvCxnSpPr>
          <p:cNvPr id="3" name="Google Shape;100;p16"/>
          <p:cNvCxnSpPr/>
          <p:nvPr/>
        </p:nvCxnSpPr>
        <p:spPr>
          <a:xfrm rot="10800000" flipH="1">
            <a:off x="1828800" y="427539"/>
            <a:ext cx="6203700" cy="5700"/>
          </a:xfrm>
          <a:prstGeom prst="straightConnector1">
            <a:avLst/>
          </a:prstGeom>
          <a:noFill/>
          <a:ln w="19050" cap="flat" cmpd="sng">
            <a:solidFill>
              <a:srgbClr val="257BBE"/>
            </a:solidFill>
            <a:prstDash val="solid"/>
            <a:round/>
            <a:headEnd type="diamond" w="med" len="med"/>
            <a:tailEnd type="diamond" w="med" len="med"/>
          </a:ln>
        </p:spPr>
      </p:cxnSp>
      <p:sp>
        <p:nvSpPr>
          <p:cNvPr id="4" name="Google Shape;99;p16"/>
          <p:cNvSpPr txBox="1"/>
          <p:nvPr/>
        </p:nvSpPr>
        <p:spPr>
          <a:xfrm>
            <a:off x="1746299" y="350374"/>
            <a:ext cx="6461892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uk-UA" sz="1800" b="1" dirty="0">
                <a:solidFill>
                  <a:srgbClr val="339933"/>
                </a:solidFill>
                <a:latin typeface="Alegreya" charset="0"/>
                <a:ea typeface="Alegreya"/>
              </a:rPr>
              <a:t>Обмін речовин</a:t>
            </a:r>
            <a:endParaRPr lang="uk-UA" sz="2400" b="1" dirty="0">
              <a:solidFill>
                <a:srgbClr val="339933"/>
              </a:solidFill>
              <a:latin typeface="Alegreya" charset="0"/>
              <a:ea typeface="Alegreya"/>
              <a:cs typeface="Alegreya"/>
              <a:sym typeface="Alegreya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4404198"/>
            <a:ext cx="719847" cy="739302"/>
          </a:xfrm>
          <a:prstGeom prst="rect">
            <a:avLst/>
          </a:prstGeom>
          <a:solidFill>
            <a:srgbClr val="66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800" b="1" dirty="0">
                <a:solidFill>
                  <a:schemeClr val="tx1"/>
                </a:solidFill>
              </a:rPr>
              <a:t>Підручник</a:t>
            </a:r>
            <a:endParaRPr lang="uk-UA" sz="1200" b="1" dirty="0">
              <a:solidFill>
                <a:schemeClr val="tx1"/>
              </a:solidFill>
            </a:endParaRPr>
          </a:p>
          <a:p>
            <a:pPr algn="ctr"/>
            <a:r>
              <a:rPr lang="uk-UA" sz="800" b="1" dirty="0">
                <a:solidFill>
                  <a:schemeClr val="tx1"/>
                </a:solidFill>
              </a:rPr>
              <a:t>сторінка</a:t>
            </a:r>
          </a:p>
          <a:p>
            <a:pPr algn="ctr"/>
            <a:r>
              <a:rPr lang="uk-UA" sz="1800" b="1" dirty="0">
                <a:solidFill>
                  <a:schemeClr val="tx1"/>
                </a:solidFill>
              </a:rPr>
              <a:t>118</a:t>
            </a:r>
            <a:endParaRPr lang="ru-RU" sz="1800" b="1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05245" y="806045"/>
            <a:ext cx="4073237" cy="138499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accent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dirty="0" err="1">
                <a:solidFill>
                  <a:schemeClr val="tx1"/>
                </a:solidFill>
                <a:latin typeface="Comic Sans MS" panose="030F0702030302020204" pitchFamily="66" charset="0"/>
              </a:rPr>
              <a:t>Організм</a:t>
            </a:r>
            <a:r>
              <a:rPr lang="ru-RU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Comic Sans MS" panose="030F0702030302020204" pitchFamily="66" charset="0"/>
              </a:rPr>
              <a:t>людини</a:t>
            </a:r>
            <a:r>
              <a:rPr lang="ru-RU" dirty="0">
                <a:solidFill>
                  <a:schemeClr val="tx1"/>
                </a:solidFill>
                <a:latin typeface="Comic Sans MS" panose="030F0702030302020204" pitchFamily="66" charset="0"/>
              </a:rPr>
              <a:t>, як й </a:t>
            </a:r>
            <a:r>
              <a:rPr lang="ru-RU" dirty="0" err="1">
                <a:solidFill>
                  <a:schemeClr val="tx1"/>
                </a:solidFill>
                <a:latin typeface="Comic Sans MS" panose="030F0702030302020204" pitchFamily="66" charset="0"/>
              </a:rPr>
              <a:t>інші</a:t>
            </a:r>
            <a:r>
              <a:rPr lang="ru-RU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Comic Sans MS" panose="030F0702030302020204" pitchFamily="66" charset="0"/>
              </a:rPr>
              <a:t>біологічні</a:t>
            </a:r>
            <a:r>
              <a:rPr lang="ru-RU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Comic Sans MS" panose="030F0702030302020204" pitchFamily="66" charset="0"/>
              </a:rPr>
              <a:t>системи</a:t>
            </a:r>
            <a:r>
              <a:rPr lang="ru-RU" dirty="0">
                <a:solidFill>
                  <a:schemeClr val="tx1"/>
                </a:solidFill>
                <a:latin typeface="Comic Sans MS" panose="030F0702030302020204" pitchFamily="66" charset="0"/>
              </a:rPr>
              <a:t>, є </a:t>
            </a:r>
            <a:r>
              <a:rPr lang="ru-RU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відкритою</a:t>
            </a:r>
            <a:r>
              <a:rPr lang="ru-RU" b="1" dirty="0">
                <a:solidFill>
                  <a:schemeClr val="tx1"/>
                </a:solidFill>
                <a:latin typeface="Comic Sans MS" panose="030F0702030302020204" pitchFamily="66" charset="0"/>
              </a:rPr>
              <a:t> системою</a:t>
            </a:r>
            <a:r>
              <a:rPr lang="ru-RU" dirty="0">
                <a:solidFill>
                  <a:schemeClr val="tx1"/>
                </a:solidFill>
                <a:latin typeface="Comic Sans MS" panose="030F0702030302020204" pitchFamily="66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Comic Sans MS" panose="030F0702030302020204" pitchFamily="66" charset="0"/>
              </a:rPr>
              <a:t>існування</a:t>
            </a:r>
            <a:r>
              <a:rPr lang="ru-RU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Comic Sans MS" panose="030F0702030302020204" pitchFamily="66" charset="0"/>
              </a:rPr>
              <a:t>якої</a:t>
            </a:r>
            <a:r>
              <a:rPr lang="ru-RU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Comic Sans MS" panose="030F0702030302020204" pitchFamily="66" charset="0"/>
              </a:rPr>
              <a:t>залежить</a:t>
            </a:r>
            <a:r>
              <a:rPr lang="ru-RU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Comic Sans MS" panose="030F0702030302020204" pitchFamily="66" charset="0"/>
              </a:rPr>
              <a:t>від</a:t>
            </a:r>
            <a:r>
              <a:rPr lang="ru-RU" dirty="0">
                <a:solidFill>
                  <a:schemeClr val="tx1"/>
                </a:solidFill>
                <a:latin typeface="Comic Sans MS" panose="030F0702030302020204" pitchFamily="66" charset="0"/>
              </a:rPr>
              <a:t> нормального </a:t>
            </a:r>
            <a:r>
              <a:rPr lang="ru-RU" dirty="0" err="1">
                <a:solidFill>
                  <a:schemeClr val="tx1"/>
                </a:solidFill>
                <a:latin typeface="Comic Sans MS" panose="030F0702030302020204" pitchFamily="66" charset="0"/>
              </a:rPr>
              <a:t>перебігу</a:t>
            </a:r>
            <a:r>
              <a:rPr lang="ru-RU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Comic Sans MS" panose="030F0702030302020204" pitchFamily="66" charset="0"/>
              </a:rPr>
              <a:t>обміну</a:t>
            </a:r>
            <a:r>
              <a:rPr lang="ru-RU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Comic Sans MS" panose="030F0702030302020204" pitchFamily="66" charset="0"/>
              </a:rPr>
              <a:t>речовин</a:t>
            </a:r>
            <a:r>
              <a:rPr lang="ru-RU" dirty="0">
                <a:solidFill>
                  <a:schemeClr val="tx1"/>
                </a:solidFill>
                <a:latin typeface="Comic Sans MS" panose="030F0702030302020204" pitchFamily="66" charset="0"/>
              </a:rPr>
              <a:t>. </a:t>
            </a:r>
            <a:r>
              <a:rPr lang="ru-RU" dirty="0" err="1">
                <a:solidFill>
                  <a:schemeClr val="tx1"/>
                </a:solidFill>
                <a:latin typeface="Comic Sans MS" panose="030F0702030302020204" pitchFamily="66" charset="0"/>
              </a:rPr>
              <a:t>Ці</a:t>
            </a:r>
            <a:r>
              <a:rPr lang="ru-RU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Comic Sans MS" panose="030F0702030302020204" pitchFamily="66" charset="0"/>
              </a:rPr>
              <a:t>процеси</a:t>
            </a:r>
            <a:r>
              <a:rPr lang="ru-RU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Comic Sans MS" panose="030F0702030302020204" pitchFamily="66" charset="0"/>
              </a:rPr>
              <a:t>ще</a:t>
            </a:r>
            <a:r>
              <a:rPr lang="ru-RU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Comic Sans MS" panose="030F0702030302020204" pitchFamily="66" charset="0"/>
              </a:rPr>
              <a:t>називають</a:t>
            </a:r>
            <a:endParaRPr lang="ru-RU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ru-RU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метаболізмом</a:t>
            </a:r>
            <a:r>
              <a:rPr lang="ru-RU" dirty="0">
                <a:solidFill>
                  <a:schemeClr val="tx1"/>
                </a:solidFill>
                <a:latin typeface="Comic Sans MS" panose="030F0702030302020204" pitchFamily="66" charset="0"/>
              </a:rPr>
              <a:t> (</a:t>
            </a:r>
            <a:r>
              <a:rPr lang="ru-RU" dirty="0" err="1">
                <a:solidFill>
                  <a:schemeClr val="tx1"/>
                </a:solidFill>
                <a:latin typeface="Comic Sans MS" panose="030F0702030302020204" pitchFamily="66" charset="0"/>
              </a:rPr>
              <a:t>від</a:t>
            </a:r>
            <a:r>
              <a:rPr lang="ru-RU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Comic Sans MS" panose="030F0702030302020204" pitchFamily="66" charset="0"/>
              </a:rPr>
              <a:t>грец</a:t>
            </a:r>
            <a:r>
              <a:rPr lang="ru-RU" dirty="0">
                <a:solidFill>
                  <a:schemeClr val="tx1"/>
                </a:solidFill>
                <a:latin typeface="Comic Sans MS" panose="030F0702030302020204" pitchFamily="66" charset="0"/>
              </a:rPr>
              <a:t>. </a:t>
            </a:r>
            <a:r>
              <a:rPr lang="ru-RU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метаболе</a:t>
            </a:r>
            <a:r>
              <a:rPr lang="ru-RU" dirty="0">
                <a:solidFill>
                  <a:schemeClr val="tx1"/>
                </a:solidFill>
                <a:latin typeface="Comic Sans MS" panose="030F0702030302020204" pitchFamily="66" charset="0"/>
              </a:rPr>
              <a:t> – </a:t>
            </a:r>
            <a:r>
              <a:rPr lang="ru-RU" dirty="0" err="1">
                <a:solidFill>
                  <a:schemeClr val="tx1"/>
                </a:solidFill>
                <a:latin typeface="Comic Sans MS" panose="030F0702030302020204" pitchFamily="66" charset="0"/>
              </a:rPr>
              <a:t>перетворення</a:t>
            </a:r>
            <a:r>
              <a:rPr lang="ru-RU" dirty="0">
                <a:solidFill>
                  <a:schemeClr val="tx1"/>
                </a:solidFill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821538" y="795654"/>
            <a:ext cx="3803073" cy="1384995"/>
          </a:xfrm>
          <a:prstGeom prst="rect">
            <a:avLst/>
          </a:prstGeom>
          <a:solidFill>
            <a:srgbClr val="F2DBFD"/>
          </a:solidFill>
          <a:ln w="19050">
            <a:solidFill>
              <a:schemeClr val="accent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Comic Sans MS" panose="030F0702030302020204" pitchFamily="66" charset="0"/>
              </a:rPr>
              <a:t>У </a:t>
            </a:r>
            <a:r>
              <a:rPr lang="ru-RU" dirty="0" err="1">
                <a:latin typeface="Comic Sans MS" panose="030F0702030302020204" pitchFamily="66" charset="0"/>
              </a:rPr>
              <a:t>процесах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метаболізму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нашого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організму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беруть</a:t>
            </a:r>
            <a:r>
              <a:rPr lang="ru-RU" dirty="0">
                <a:latin typeface="Comic Sans MS" panose="030F0702030302020204" pitchFamily="66" charset="0"/>
              </a:rPr>
              <a:t> участь </a:t>
            </a:r>
            <a:r>
              <a:rPr lang="ru-RU" dirty="0" err="1">
                <a:latin typeface="Comic Sans MS" panose="030F0702030302020204" pitchFamily="66" charset="0"/>
              </a:rPr>
              <a:t>різні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типи</a:t>
            </a:r>
            <a:r>
              <a:rPr lang="ru-RU" dirty="0">
                <a:latin typeface="Comic Sans MS" panose="030F0702030302020204" pitchFamily="66" charset="0"/>
              </a:rPr>
              <a:t> сполук: як </a:t>
            </a:r>
            <a:r>
              <a:rPr lang="ru-RU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органічні</a:t>
            </a:r>
            <a:r>
              <a:rPr lang="ru-RU" dirty="0">
                <a:latin typeface="Comic Sans MS" panose="030F0702030302020204" pitchFamily="66" charset="0"/>
              </a:rPr>
              <a:t> (</a:t>
            </a:r>
            <a:r>
              <a:rPr lang="ru-RU" b="1" dirty="0" err="1">
                <a:latin typeface="Comic Sans MS" panose="030F0702030302020204" pitchFamily="66" charset="0"/>
              </a:rPr>
              <a:t>білки</a:t>
            </a:r>
            <a:r>
              <a:rPr lang="ru-RU" b="1" dirty="0">
                <a:latin typeface="Comic Sans MS" panose="030F0702030302020204" pitchFamily="66" charset="0"/>
              </a:rPr>
              <a:t>, </a:t>
            </a:r>
            <a:r>
              <a:rPr lang="ru-RU" b="1" dirty="0" err="1">
                <a:latin typeface="Comic Sans MS" panose="030F0702030302020204" pitchFamily="66" charset="0"/>
              </a:rPr>
              <a:t>жири</a:t>
            </a:r>
            <a:r>
              <a:rPr lang="ru-RU" b="1" dirty="0">
                <a:latin typeface="Comic Sans MS" panose="030F0702030302020204" pitchFamily="66" charset="0"/>
              </a:rPr>
              <a:t>, </a:t>
            </a:r>
            <a:r>
              <a:rPr lang="ru-RU" b="1" dirty="0" err="1">
                <a:latin typeface="Comic Sans MS" panose="030F0702030302020204" pitchFamily="66" charset="0"/>
              </a:rPr>
              <a:t>вуглеводи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тощо</a:t>
            </a:r>
            <a:r>
              <a:rPr lang="ru-RU" dirty="0">
                <a:latin typeface="Comic Sans MS" panose="030F0702030302020204" pitchFamily="66" charset="0"/>
              </a:rPr>
              <a:t>), так і </a:t>
            </a:r>
            <a:r>
              <a:rPr lang="ru-RU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неорганічні</a:t>
            </a:r>
            <a:endParaRPr lang="ru-RU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ru-RU" dirty="0">
                <a:latin typeface="Comic Sans MS" panose="030F0702030302020204" pitchFamily="66" charset="0"/>
              </a:rPr>
              <a:t>(</a:t>
            </a:r>
            <a:r>
              <a:rPr lang="ru-RU" b="1" dirty="0" err="1">
                <a:latin typeface="Comic Sans MS" panose="030F0702030302020204" pitchFamily="66" charset="0"/>
              </a:rPr>
              <a:t>неорганічні</a:t>
            </a:r>
            <a:r>
              <a:rPr lang="ru-RU" b="1" dirty="0">
                <a:latin typeface="Comic Sans MS" panose="030F0702030302020204" pitchFamily="66" charset="0"/>
              </a:rPr>
              <a:t> </a:t>
            </a:r>
            <a:r>
              <a:rPr lang="ru-RU" b="1" dirty="0" err="1">
                <a:latin typeface="Comic Sans MS" panose="030F0702030302020204" pitchFamily="66" charset="0"/>
              </a:rPr>
              <a:t>кислоти</a:t>
            </a:r>
            <a:r>
              <a:rPr lang="ru-RU" b="1" dirty="0">
                <a:latin typeface="Comic Sans MS" panose="030F0702030302020204" pitchFamily="66" charset="0"/>
              </a:rPr>
              <a:t>, </a:t>
            </a:r>
            <a:r>
              <a:rPr lang="ru-RU" b="1" dirty="0" err="1">
                <a:latin typeface="Comic Sans MS" panose="030F0702030302020204" pitchFamily="66" charset="0"/>
              </a:rPr>
              <a:t>солі</a:t>
            </a:r>
            <a:r>
              <a:rPr lang="ru-RU" b="1" dirty="0">
                <a:latin typeface="Comic Sans MS" panose="030F0702030302020204" pitchFamily="66" charset="0"/>
              </a:rPr>
              <a:t>, </a:t>
            </a:r>
            <a:r>
              <a:rPr lang="ru-RU" b="1" dirty="0" err="1">
                <a:latin typeface="Comic Sans MS" panose="030F0702030302020204" pitchFamily="66" charset="0"/>
              </a:rPr>
              <a:t>кисень</a:t>
            </a:r>
            <a:r>
              <a:rPr lang="ru-RU" b="1" dirty="0">
                <a:latin typeface="Comic Sans MS" panose="030F0702030302020204" pitchFamily="66" charset="0"/>
              </a:rPr>
              <a:t>, </a:t>
            </a:r>
            <a:r>
              <a:rPr lang="ru-RU" b="1" dirty="0" err="1">
                <a:latin typeface="Comic Sans MS" panose="030F0702030302020204" pitchFamily="66" charset="0"/>
              </a:rPr>
              <a:t>вуглекислий</a:t>
            </a:r>
            <a:r>
              <a:rPr lang="ru-RU" b="1" dirty="0">
                <a:latin typeface="Comic Sans MS" panose="030F0702030302020204" pitchFamily="66" charset="0"/>
              </a:rPr>
              <a:t> газ, вода </a:t>
            </a:r>
            <a:r>
              <a:rPr lang="ru-RU" dirty="0">
                <a:latin typeface="Comic Sans MS" panose="030F0702030302020204" pitchFamily="66" charset="0"/>
              </a:rPr>
              <a:t>та </a:t>
            </a:r>
            <a:r>
              <a:rPr lang="ru-RU" dirty="0" err="1">
                <a:latin typeface="Comic Sans MS" panose="030F0702030302020204" pitchFamily="66" charset="0"/>
              </a:rPr>
              <a:t>ін</a:t>
            </a:r>
            <a:r>
              <a:rPr lang="ru-RU" dirty="0">
                <a:latin typeface="Comic Sans MS" panose="030F0702030302020204" pitchFamily="66" charset="0"/>
              </a:rPr>
              <a:t>.)</a:t>
            </a:r>
            <a:endParaRPr lang="ru-RU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15636" y="2320918"/>
            <a:ext cx="4073237" cy="2031325"/>
          </a:xfrm>
          <a:prstGeom prst="rect">
            <a:avLst/>
          </a:prstGeom>
          <a:solidFill>
            <a:schemeClr val="accent2">
              <a:lumMod val="10000"/>
              <a:lumOff val="90000"/>
            </a:schemeClr>
          </a:solidFill>
          <a:ln w="19050">
            <a:solidFill>
              <a:schemeClr val="accent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err="1">
                <a:latin typeface="Comic Sans MS" panose="030F0702030302020204" pitchFamily="66" charset="0"/>
              </a:rPr>
              <a:t>Процеси</a:t>
            </a:r>
            <a:r>
              <a:rPr lang="ru-RU" b="1" dirty="0">
                <a:latin typeface="Comic Sans MS" panose="030F0702030302020204" pitchFamily="66" charset="0"/>
              </a:rPr>
              <a:t> </a:t>
            </a:r>
            <a:r>
              <a:rPr lang="ru-RU" b="1" dirty="0" err="1">
                <a:latin typeface="Comic Sans MS" panose="030F0702030302020204" pitchFamily="66" charset="0"/>
              </a:rPr>
              <a:t>метаболізму</a:t>
            </a:r>
            <a:r>
              <a:rPr lang="ru-RU" b="1" dirty="0">
                <a:latin typeface="Comic Sans MS" panose="030F0702030302020204" pitchFamily="66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забезпечують</a:t>
            </a:r>
            <a:r>
              <a:rPr lang="ru-RU" b="1" dirty="0">
                <a:solidFill>
                  <a:schemeClr val="tx1"/>
                </a:solidFill>
                <a:latin typeface="Comic Sans MS" panose="030F0702030302020204" pitchFamily="66" charset="0"/>
              </a:rPr>
              <a:t>:</a:t>
            </a:r>
            <a:r>
              <a:rPr lang="ru-RU" b="1" dirty="0">
                <a:latin typeface="Comic Sans MS" panose="030F0702030302020204" pitchFamily="66" charset="0"/>
              </a:rPr>
              <a:t>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dirty="0" err="1">
                <a:latin typeface="Comic Sans MS" panose="030F0702030302020204" pitchFamily="66" charset="0"/>
              </a:rPr>
              <a:t>різні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види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діяльності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організму</a:t>
            </a:r>
            <a:r>
              <a:rPr lang="ru-RU" dirty="0">
                <a:latin typeface="Comic Sans MS" panose="030F0702030302020204" pitchFamily="66" charset="0"/>
              </a:rPr>
              <a:t>,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dirty="0" err="1">
                <a:latin typeface="Comic Sans MS" panose="030F0702030302020204" pitchFamily="66" charset="0"/>
              </a:rPr>
              <a:t>ріст</a:t>
            </a:r>
            <a:r>
              <a:rPr lang="ru-RU" dirty="0">
                <a:latin typeface="Comic Sans MS" panose="030F0702030302020204" pitchFamily="66" charset="0"/>
              </a:rPr>
              <a:t> і </a:t>
            </a:r>
            <a:r>
              <a:rPr lang="ru-RU" dirty="0" err="1">
                <a:latin typeface="Comic Sans MS" panose="030F0702030302020204" pitchFamily="66" charset="0"/>
              </a:rPr>
              <a:t>розвиток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організму</a:t>
            </a:r>
            <a:r>
              <a:rPr lang="ru-RU" dirty="0">
                <a:latin typeface="Comic Sans MS" panose="030F0702030302020204" pitchFamily="66" charset="0"/>
              </a:rPr>
              <a:t>,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dirty="0" err="1">
                <a:latin typeface="Comic Sans MS" panose="030F0702030302020204" pitchFamily="66" charset="0"/>
              </a:rPr>
              <a:t>дають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змогу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реагувати</a:t>
            </a:r>
            <a:r>
              <a:rPr lang="ru-RU" dirty="0">
                <a:latin typeface="Comic Sans MS" panose="030F0702030302020204" pitchFamily="66" charset="0"/>
              </a:rPr>
              <a:t> на </a:t>
            </a:r>
            <a:r>
              <a:rPr lang="ru-RU" dirty="0" err="1">
                <a:latin typeface="Comic Sans MS" panose="030F0702030302020204" pitchFamily="66" charset="0"/>
              </a:rPr>
              <a:t>подразники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зовнішнього</a:t>
            </a:r>
            <a:r>
              <a:rPr lang="ru-RU" dirty="0">
                <a:latin typeface="Comic Sans MS" panose="030F0702030302020204" pitchFamily="66" charset="0"/>
              </a:rPr>
              <a:t> та </a:t>
            </a:r>
            <a:r>
              <a:rPr lang="ru-RU" dirty="0" err="1">
                <a:latin typeface="Comic Sans MS" panose="030F0702030302020204" pitchFamily="66" charset="0"/>
              </a:rPr>
              <a:t>внутрішнього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середовища</a:t>
            </a:r>
            <a:r>
              <a:rPr lang="ru-RU" dirty="0">
                <a:latin typeface="Comic Sans MS" panose="030F0702030302020204" pitchFamily="66" charset="0"/>
              </a:rPr>
              <a:t>.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dirty="0" err="1">
                <a:latin typeface="Comic Sans MS" panose="030F0702030302020204" pitchFamily="66" charset="0"/>
              </a:rPr>
              <a:t>завдяки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метаболізму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структури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організму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постійно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оновлюються</a:t>
            </a:r>
            <a:r>
              <a:rPr lang="ru-RU" dirty="0">
                <a:latin typeface="Comic Sans MS" panose="030F0702030302020204" pitchFamily="66" charset="0"/>
              </a:rPr>
              <a:t>, 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dirty="0" err="1">
                <a:latin typeface="Comic Sans MS" panose="030F0702030302020204" pitchFamily="66" charset="0"/>
              </a:rPr>
              <a:t>підтримується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динамічна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сталість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його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внутрішнього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середовища</a:t>
            </a:r>
            <a:r>
              <a:rPr lang="ru-RU" dirty="0">
                <a:latin typeface="Comic Sans MS" panose="030F0702030302020204" pitchFamily="66" charset="0"/>
              </a:rPr>
              <a:t> – </a:t>
            </a:r>
            <a:r>
              <a:rPr lang="ru-RU" b="1" dirty="0">
                <a:solidFill>
                  <a:srgbClr val="FF0000"/>
                </a:solidFill>
                <a:latin typeface="Comic Sans MS" panose="030F0702030302020204" pitchFamily="66" charset="0"/>
              </a:rPr>
              <a:t>гомеостаз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821538" y="2320918"/>
            <a:ext cx="3803073" cy="160043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accent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Метаболізм</a:t>
            </a:r>
            <a:r>
              <a:rPr lang="ru-RU" dirty="0">
                <a:latin typeface="Comic Sans MS" panose="030F0702030302020204" pitchFamily="66" charset="0"/>
              </a:rPr>
              <a:t> – </a:t>
            </a:r>
            <a:r>
              <a:rPr lang="ru-RU" dirty="0" err="1">
                <a:latin typeface="Comic Sans MS" panose="030F0702030302020204" pitchFamily="66" charset="0"/>
              </a:rPr>
              <a:t>складний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ланцюг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біохімічних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перетворень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різноманітних</a:t>
            </a:r>
            <a:r>
              <a:rPr lang="ru-RU" dirty="0">
                <a:latin typeface="Comic Sans MS" panose="030F0702030302020204" pitchFamily="66" charset="0"/>
              </a:rPr>
              <a:t> сполук в </a:t>
            </a:r>
            <a:r>
              <a:rPr lang="ru-RU" dirty="0" err="1">
                <a:latin typeface="Comic Sans MS" panose="030F0702030302020204" pitchFamily="66" charset="0"/>
              </a:rPr>
              <a:t>організмі</a:t>
            </a:r>
            <a:r>
              <a:rPr lang="ru-RU" dirty="0">
                <a:latin typeface="Comic Sans MS" panose="030F0702030302020204" pitchFamily="66" charset="0"/>
              </a:rPr>
              <a:t>, </a:t>
            </a:r>
            <a:r>
              <a:rPr lang="ru-RU" dirty="0" err="1">
                <a:latin typeface="Comic Sans MS" panose="030F0702030302020204" pitchFamily="66" charset="0"/>
              </a:rPr>
              <a:t>починаючи</a:t>
            </a:r>
            <a:r>
              <a:rPr lang="ru-RU" dirty="0">
                <a:latin typeface="Comic Sans MS" panose="030F0702030302020204" pitchFamily="66" charset="0"/>
              </a:rPr>
              <a:t> з моменту </a:t>
            </a:r>
            <a:r>
              <a:rPr lang="ru-RU" dirty="0" err="1">
                <a:latin typeface="Comic Sans MS" panose="030F0702030302020204" pitchFamily="66" charset="0"/>
              </a:rPr>
              <a:t>потрапляння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їх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із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зовнішнього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середовища</a:t>
            </a:r>
            <a:r>
              <a:rPr lang="ru-RU" dirty="0">
                <a:latin typeface="Comic Sans MS" panose="030F0702030302020204" pitchFamily="66" charset="0"/>
              </a:rPr>
              <a:t> й </a:t>
            </a:r>
            <a:r>
              <a:rPr lang="ru-RU" dirty="0" err="1">
                <a:latin typeface="Comic Sans MS" panose="030F0702030302020204" pitchFamily="66" charset="0"/>
              </a:rPr>
              <a:t>завершуючи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видаленням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назовні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кінцевих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продуктів</a:t>
            </a:r>
            <a:r>
              <a:rPr lang="ru-RU" dirty="0">
                <a:latin typeface="Comic Sans MS" panose="030F0702030302020204" pitchFamily="66" charset="0"/>
              </a:rPr>
              <a:t>, </a:t>
            </a:r>
            <a:r>
              <a:rPr lang="ru-RU" dirty="0" err="1">
                <a:latin typeface="Comic Sans MS" panose="030F0702030302020204" pitchFamily="66" charset="0"/>
              </a:rPr>
              <a:t>які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утворилися</a:t>
            </a:r>
            <a:r>
              <a:rPr lang="ru-RU" dirty="0">
                <a:latin typeface="Comic Sans MS" panose="030F0702030302020204" pitchFamily="66" charset="0"/>
              </a:rPr>
              <a:t> в </a:t>
            </a:r>
            <a:r>
              <a:rPr lang="ru-RU" dirty="0" err="1">
                <a:latin typeface="Comic Sans MS" panose="030F0702030302020204" pitchFamily="66" charset="0"/>
              </a:rPr>
              <a:t>процесі</a:t>
            </a:r>
            <a:r>
              <a:rPr lang="ru-RU" dirty="0">
                <a:latin typeface="Comic Sans MS" panose="030F0702030302020204" pitchFamily="66" charset="0"/>
              </a:rPr>
              <a:t> таких </a:t>
            </a:r>
            <a:r>
              <a:rPr lang="ru-RU" dirty="0" err="1">
                <a:latin typeface="Comic Sans MS" panose="030F0702030302020204" pitchFamily="66" charset="0"/>
              </a:rPr>
              <a:t>перетворень</a:t>
            </a:r>
            <a:endParaRPr lang="ru-RU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96926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98;p16"/>
          <p:cNvSpPr txBox="1"/>
          <p:nvPr/>
        </p:nvSpPr>
        <p:spPr>
          <a:xfrm>
            <a:off x="1828800" y="48549"/>
            <a:ext cx="6296891" cy="3846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uk-UA" sz="1300" dirty="0">
                <a:solidFill>
                  <a:srgbClr val="0070C0"/>
                </a:solidFill>
                <a:latin typeface="Comic Sans MS" pitchFamily="66" charset="0"/>
              </a:rPr>
              <a:t>§ 28. </a:t>
            </a:r>
            <a:r>
              <a:rPr lang="uk-UA" sz="1300" cap="all" dirty="0">
                <a:solidFill>
                  <a:srgbClr val="0070C0"/>
                </a:solidFill>
                <a:latin typeface="Comic Sans MS" pitchFamily="66" charset="0"/>
              </a:rPr>
              <a:t>Анаболізм і катаболізм – метаболізм. вітаміни</a:t>
            </a:r>
            <a:endParaRPr lang="uk-UA" sz="1300" cap="all" dirty="0">
              <a:solidFill>
                <a:schemeClr val="accent1">
                  <a:lumMod val="75000"/>
                </a:schemeClr>
              </a:solidFill>
              <a:latin typeface="Comic Sans MS" pitchFamily="66" charset="0"/>
              <a:ea typeface="Alegreya"/>
              <a:cs typeface="Alegreya"/>
              <a:sym typeface="Alegreya"/>
            </a:endParaRPr>
          </a:p>
        </p:txBody>
      </p:sp>
      <p:cxnSp>
        <p:nvCxnSpPr>
          <p:cNvPr id="3" name="Google Shape;100;p16"/>
          <p:cNvCxnSpPr/>
          <p:nvPr/>
        </p:nvCxnSpPr>
        <p:spPr>
          <a:xfrm rot="10800000" flipH="1">
            <a:off x="1828800" y="427539"/>
            <a:ext cx="6203700" cy="5700"/>
          </a:xfrm>
          <a:prstGeom prst="straightConnector1">
            <a:avLst/>
          </a:prstGeom>
          <a:noFill/>
          <a:ln w="19050" cap="flat" cmpd="sng">
            <a:solidFill>
              <a:srgbClr val="257BBE"/>
            </a:solidFill>
            <a:prstDash val="solid"/>
            <a:round/>
            <a:headEnd type="diamond" w="med" len="med"/>
            <a:tailEnd type="diamond" w="med" len="med"/>
          </a:ln>
        </p:spPr>
      </p:cxnSp>
      <p:sp>
        <p:nvSpPr>
          <p:cNvPr id="4" name="Google Shape;99;p16"/>
          <p:cNvSpPr txBox="1"/>
          <p:nvPr/>
        </p:nvSpPr>
        <p:spPr>
          <a:xfrm>
            <a:off x="1746299" y="350374"/>
            <a:ext cx="6461892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uk-UA" sz="1800" b="1" dirty="0">
                <a:solidFill>
                  <a:srgbClr val="339933"/>
                </a:solidFill>
                <a:latin typeface="Alegreya" charset="0"/>
                <a:ea typeface="Alegreya"/>
              </a:rPr>
              <a:t>Обмін речовин</a:t>
            </a:r>
            <a:endParaRPr lang="uk-UA" sz="2400" b="1" dirty="0">
              <a:solidFill>
                <a:srgbClr val="339933"/>
              </a:solidFill>
              <a:latin typeface="Alegreya" charset="0"/>
              <a:ea typeface="Alegreya"/>
              <a:cs typeface="Alegreya"/>
              <a:sym typeface="Alegreya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4404198"/>
            <a:ext cx="719847" cy="739302"/>
          </a:xfrm>
          <a:prstGeom prst="rect">
            <a:avLst/>
          </a:prstGeom>
          <a:solidFill>
            <a:srgbClr val="66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800" b="1" dirty="0">
                <a:solidFill>
                  <a:schemeClr val="tx1"/>
                </a:solidFill>
              </a:rPr>
              <a:t>Підручник</a:t>
            </a:r>
            <a:endParaRPr lang="uk-UA" sz="1200" b="1" dirty="0">
              <a:solidFill>
                <a:schemeClr val="tx1"/>
              </a:solidFill>
            </a:endParaRPr>
          </a:p>
          <a:p>
            <a:pPr algn="ctr"/>
            <a:r>
              <a:rPr lang="uk-UA" sz="800" b="1" dirty="0">
                <a:solidFill>
                  <a:schemeClr val="tx1"/>
                </a:solidFill>
              </a:rPr>
              <a:t>сторінка</a:t>
            </a:r>
          </a:p>
          <a:p>
            <a:pPr algn="ctr"/>
            <a:r>
              <a:rPr lang="uk-UA" sz="1800" b="1" dirty="0">
                <a:solidFill>
                  <a:schemeClr val="tx1"/>
                </a:solidFill>
              </a:rPr>
              <a:t>119</a:t>
            </a:r>
            <a:endParaRPr lang="ru-RU" sz="1800" b="1" dirty="0">
              <a:solidFill>
                <a:schemeClr val="tx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922" y="812009"/>
            <a:ext cx="8420395" cy="336815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59922" y="3656947"/>
            <a:ext cx="209222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Схема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обміну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речовин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в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організмі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людини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17658" y="4512239"/>
            <a:ext cx="59783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Які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саме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речовини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людина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отримує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з 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навколишнього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середовища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безпосередньо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, а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які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– з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харчовими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продуктами?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5084" y="4542211"/>
            <a:ext cx="427337" cy="446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7592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98;p16"/>
          <p:cNvSpPr txBox="1"/>
          <p:nvPr/>
        </p:nvSpPr>
        <p:spPr>
          <a:xfrm>
            <a:off x="1828800" y="48549"/>
            <a:ext cx="6296891" cy="3846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uk-UA" sz="1300" dirty="0">
                <a:solidFill>
                  <a:srgbClr val="0070C0"/>
                </a:solidFill>
                <a:latin typeface="Comic Sans MS" pitchFamily="66" charset="0"/>
              </a:rPr>
              <a:t>§ 28. </a:t>
            </a:r>
            <a:r>
              <a:rPr lang="uk-UA" sz="1300" cap="all" dirty="0">
                <a:solidFill>
                  <a:srgbClr val="0070C0"/>
                </a:solidFill>
                <a:latin typeface="Comic Sans MS" pitchFamily="66" charset="0"/>
              </a:rPr>
              <a:t>Анаболізм і катаболізм – метаболізм. вітаміни</a:t>
            </a:r>
            <a:endParaRPr lang="uk-UA" sz="1300" cap="all" dirty="0">
              <a:solidFill>
                <a:schemeClr val="accent1">
                  <a:lumMod val="75000"/>
                </a:schemeClr>
              </a:solidFill>
              <a:latin typeface="Comic Sans MS" pitchFamily="66" charset="0"/>
              <a:ea typeface="Alegreya"/>
              <a:cs typeface="Alegreya"/>
              <a:sym typeface="Alegreya"/>
            </a:endParaRPr>
          </a:p>
        </p:txBody>
      </p:sp>
      <p:cxnSp>
        <p:nvCxnSpPr>
          <p:cNvPr id="3" name="Google Shape;100;p16"/>
          <p:cNvCxnSpPr/>
          <p:nvPr/>
        </p:nvCxnSpPr>
        <p:spPr>
          <a:xfrm rot="10800000" flipH="1">
            <a:off x="1828800" y="427539"/>
            <a:ext cx="6203700" cy="5700"/>
          </a:xfrm>
          <a:prstGeom prst="straightConnector1">
            <a:avLst/>
          </a:prstGeom>
          <a:noFill/>
          <a:ln w="19050" cap="flat" cmpd="sng">
            <a:solidFill>
              <a:srgbClr val="257BBE"/>
            </a:solidFill>
            <a:prstDash val="solid"/>
            <a:round/>
            <a:headEnd type="diamond" w="med" len="med"/>
            <a:tailEnd type="diamond" w="med" len="med"/>
          </a:ln>
        </p:spPr>
      </p:cxnSp>
      <p:sp>
        <p:nvSpPr>
          <p:cNvPr id="4" name="Google Shape;99;p16"/>
          <p:cNvSpPr txBox="1"/>
          <p:nvPr/>
        </p:nvSpPr>
        <p:spPr>
          <a:xfrm>
            <a:off x="1663799" y="368724"/>
            <a:ext cx="6461892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uk-UA" sz="1800" b="1" dirty="0">
                <a:solidFill>
                  <a:srgbClr val="339933"/>
                </a:solidFill>
                <a:latin typeface="Alegreya" charset="0"/>
                <a:ea typeface="Alegreya"/>
              </a:rPr>
              <a:t>Обмін речовин - </a:t>
            </a:r>
            <a:r>
              <a:rPr lang="uk-UA" sz="1800" b="1" cap="all" dirty="0">
                <a:solidFill>
                  <a:srgbClr val="339933"/>
                </a:solidFill>
                <a:latin typeface="Alegreya" charset="0"/>
                <a:ea typeface="Alegreya"/>
              </a:rPr>
              <a:t>метаболізм</a:t>
            </a:r>
            <a:endParaRPr lang="uk-UA" sz="2400" b="1" cap="all" dirty="0">
              <a:solidFill>
                <a:srgbClr val="339933"/>
              </a:solidFill>
              <a:latin typeface="Alegreya" charset="0"/>
              <a:ea typeface="Alegreya"/>
              <a:cs typeface="Alegreya"/>
              <a:sym typeface="Alegreya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4404198"/>
            <a:ext cx="719847" cy="739302"/>
          </a:xfrm>
          <a:prstGeom prst="rect">
            <a:avLst/>
          </a:prstGeom>
          <a:solidFill>
            <a:srgbClr val="66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800" b="1" dirty="0">
                <a:solidFill>
                  <a:schemeClr val="tx1"/>
                </a:solidFill>
              </a:rPr>
              <a:t>Підручник</a:t>
            </a:r>
            <a:endParaRPr lang="uk-UA" sz="1200" b="1" dirty="0">
              <a:solidFill>
                <a:schemeClr val="tx1"/>
              </a:solidFill>
            </a:endParaRPr>
          </a:p>
          <a:p>
            <a:pPr algn="ctr"/>
            <a:r>
              <a:rPr lang="uk-UA" sz="800" b="1" dirty="0">
                <a:solidFill>
                  <a:schemeClr val="tx1"/>
                </a:solidFill>
              </a:rPr>
              <a:t>сторінка</a:t>
            </a:r>
          </a:p>
          <a:p>
            <a:pPr algn="ctr"/>
            <a:r>
              <a:rPr lang="uk-UA" sz="1800" b="1" dirty="0">
                <a:solidFill>
                  <a:schemeClr val="tx1"/>
                </a:solidFill>
              </a:rPr>
              <a:t>119</a:t>
            </a:r>
            <a:endParaRPr lang="ru-RU" sz="1800" b="1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26807" y="765842"/>
            <a:ext cx="1787669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accent1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uk-UA" b="1" dirty="0">
                <a:solidFill>
                  <a:schemeClr val="accent4">
                    <a:lumMod val="75000"/>
                  </a:schemeClr>
                </a:solidFill>
              </a:rPr>
              <a:t>КАТАБОЛІЗМ, або</a:t>
            </a:r>
          </a:p>
          <a:p>
            <a:pPr algn="ctr"/>
            <a:r>
              <a:rPr lang="uk-UA" b="1" dirty="0">
                <a:solidFill>
                  <a:schemeClr val="accent4">
                    <a:lumMod val="75000"/>
                  </a:schemeClr>
                </a:solidFill>
              </a:rPr>
              <a:t>ДИСИМІЛЯЦІЯ</a:t>
            </a:r>
            <a:endParaRPr lang="ru-RU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16627" y="765842"/>
            <a:ext cx="1699504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accent1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uk-UA" b="1" dirty="0">
                <a:solidFill>
                  <a:schemeClr val="accent4">
                    <a:lumMod val="75000"/>
                  </a:schemeClr>
                </a:solidFill>
              </a:rPr>
              <a:t>АНАБОЛІЗМ, або</a:t>
            </a:r>
          </a:p>
          <a:p>
            <a:pPr algn="ctr"/>
            <a:r>
              <a:rPr lang="uk-UA" b="1" dirty="0">
                <a:solidFill>
                  <a:schemeClr val="accent4">
                    <a:lumMod val="75000"/>
                  </a:schemeClr>
                </a:solidFill>
              </a:rPr>
              <a:t>АСИМІЛЯЦІЯ</a:t>
            </a:r>
            <a:endParaRPr lang="ru-RU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47110" y="1347740"/>
            <a:ext cx="3852585" cy="7386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marL="285750" indent="-285750"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ru-RU" dirty="0" err="1">
                <a:latin typeface="Comic Sans MS" panose="030F0702030302020204" pitchFamily="66" charset="0"/>
              </a:rPr>
              <a:t>розщеп­лення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складних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органічних</a:t>
            </a:r>
            <a:r>
              <a:rPr lang="ru-RU" dirty="0">
                <a:latin typeface="Comic Sans MS" panose="030F0702030302020204" pitchFamily="66" charset="0"/>
              </a:rPr>
              <a:t> сполук до </a:t>
            </a:r>
            <a:r>
              <a:rPr lang="ru-RU" dirty="0" err="1">
                <a:latin typeface="Comic Sans MS" panose="030F0702030302020204" pitchFamily="66" charset="0"/>
              </a:rPr>
              <a:t>простіших</a:t>
            </a:r>
            <a:endParaRPr lang="ru-RU" dirty="0">
              <a:latin typeface="Comic Sans MS" panose="030F0702030302020204" pitchFamily="66" charset="0"/>
            </a:endParaRPr>
          </a:p>
          <a:p>
            <a:pPr marL="285750" indent="-285750"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ru-RU" dirty="0" err="1">
                <a:latin typeface="Comic Sans MS" panose="030F0702030302020204" pitchFamily="66" charset="0"/>
              </a:rPr>
              <a:t>звільняється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потрібна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організму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енергія</a:t>
            </a:r>
            <a:endParaRPr lang="ru-RU" dirty="0">
              <a:latin typeface="Comic Sans MS" panose="030F0702030302020204" pitchFamily="66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051712" y="1348824"/>
            <a:ext cx="3364924" cy="7386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marL="285750" indent="-285750"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ru-RU" dirty="0" err="1">
                <a:latin typeface="Comic Sans MS" panose="030F0702030302020204" pitchFamily="66" charset="0"/>
              </a:rPr>
              <a:t>утворення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складніших</a:t>
            </a:r>
            <a:r>
              <a:rPr lang="ru-RU" dirty="0">
                <a:latin typeface="Comic Sans MS" panose="030F0702030302020204" pitchFamily="66" charset="0"/>
              </a:rPr>
              <a:t> сполук з </a:t>
            </a:r>
            <a:r>
              <a:rPr lang="ru-RU" dirty="0" err="1">
                <a:latin typeface="Comic Sans MS" panose="030F0702030302020204" pitchFamily="66" charset="0"/>
              </a:rPr>
              <a:t>простих</a:t>
            </a:r>
            <a:endParaRPr lang="ru-RU" dirty="0">
              <a:latin typeface="Comic Sans MS" panose="030F0702030302020204" pitchFamily="66" charset="0"/>
            </a:endParaRPr>
          </a:p>
          <a:p>
            <a:pPr marL="285750" indent="-285750"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ru-RU" dirty="0" err="1">
                <a:latin typeface="Comic Sans MS" panose="030F0702030302020204" pitchFamily="66" charset="0"/>
              </a:rPr>
              <a:t>відбуваються</a:t>
            </a:r>
            <a:r>
              <a:rPr lang="ru-RU" dirty="0">
                <a:latin typeface="Comic Sans MS" panose="030F0702030302020204" pitchFamily="66" charset="0"/>
              </a:rPr>
              <a:t> з </a:t>
            </a:r>
            <a:r>
              <a:rPr lang="ru-RU" dirty="0" err="1">
                <a:latin typeface="Comic Sans MS" panose="030F0702030302020204" pitchFamily="66" charset="0"/>
              </a:rPr>
              <a:t>витратами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енергії</a:t>
            </a:r>
            <a:endParaRPr lang="ru-RU" dirty="0">
              <a:latin typeface="Comic Sans MS" panose="030F0702030302020204" pitchFamily="66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906883" y="2168032"/>
            <a:ext cx="7696789" cy="2677656"/>
          </a:xfrm>
          <a:prstGeom prst="rect">
            <a:avLst/>
          </a:prstGeom>
          <a:solidFill>
            <a:srgbClr val="ECF3FE"/>
          </a:solidFill>
        </p:spPr>
        <p:txBody>
          <a:bodyPr wrap="square">
            <a:spAutoFit/>
          </a:bodyPr>
          <a:lstStyle/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ru-RU" dirty="0" err="1">
                <a:latin typeface="Comic Sans MS" panose="030F0702030302020204" pitchFamily="66" charset="0"/>
              </a:rPr>
              <a:t>Організм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людини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здатний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запасати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певні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речовини</a:t>
            </a:r>
            <a:r>
              <a:rPr lang="ru-RU" dirty="0">
                <a:latin typeface="Comic Sans MS" panose="030F0702030302020204" pitchFamily="66" charset="0"/>
              </a:rPr>
              <a:t> і, </a:t>
            </a:r>
            <a:r>
              <a:rPr lang="ru-RU" dirty="0" err="1">
                <a:latin typeface="Comic Sans MS" panose="030F0702030302020204" pitchFamily="66" charset="0"/>
              </a:rPr>
              <a:t>відповідно</a:t>
            </a:r>
            <a:r>
              <a:rPr lang="ru-RU" dirty="0">
                <a:latin typeface="Comic Sans MS" panose="030F0702030302020204" pitchFamily="66" charset="0"/>
              </a:rPr>
              <a:t>, </a:t>
            </a:r>
            <a:r>
              <a:rPr lang="ru-RU" dirty="0" err="1">
                <a:latin typeface="Comic Sans MS" panose="030F0702030302020204" pitchFamily="66" charset="0"/>
              </a:rPr>
              <a:t>накопичену</a:t>
            </a:r>
            <a:r>
              <a:rPr lang="ru-RU" dirty="0">
                <a:latin typeface="Comic Sans MS" panose="030F0702030302020204" pitchFamily="66" charset="0"/>
              </a:rPr>
              <a:t> в них </a:t>
            </a:r>
            <a:r>
              <a:rPr lang="ru-RU" dirty="0" err="1">
                <a:latin typeface="Comic Sans MS" panose="030F0702030302020204" pitchFamily="66" charset="0"/>
              </a:rPr>
              <a:t>енергію</a:t>
            </a:r>
            <a:endParaRPr lang="ru-RU" dirty="0">
              <a:latin typeface="Comic Sans MS" panose="030F0702030302020204" pitchFamily="66" charset="0"/>
            </a:endParaRP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ru-RU" dirty="0" err="1">
                <a:latin typeface="Comic Sans MS" panose="030F0702030302020204" pitchFamily="66" charset="0"/>
              </a:rPr>
              <a:t>Певна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кількість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жирів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запасається</a:t>
            </a:r>
            <a:r>
              <a:rPr lang="ru-RU" dirty="0">
                <a:latin typeface="Comic Sans MS" panose="030F0702030302020204" pitchFamily="66" charset="0"/>
              </a:rPr>
              <a:t> в </a:t>
            </a:r>
            <a:r>
              <a:rPr lang="ru-RU" dirty="0" err="1">
                <a:latin typeface="Comic Sans MS" panose="030F0702030302020204" pitchFamily="66" charset="0"/>
              </a:rPr>
              <a:t>підшкірній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жировій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клітковині</a:t>
            </a:r>
            <a:r>
              <a:rPr lang="ru-RU" dirty="0">
                <a:latin typeface="Comic Sans MS" panose="030F0702030302020204" pitchFamily="66" charset="0"/>
              </a:rPr>
              <a:t>, сальнику </a:t>
            </a:r>
            <a:r>
              <a:rPr lang="ru-RU" dirty="0" err="1">
                <a:latin typeface="Comic Sans MS" panose="030F0702030302020204" pitchFamily="66" charset="0"/>
              </a:rPr>
              <a:t>тощо</a:t>
            </a:r>
            <a:r>
              <a:rPr lang="ru-RU" dirty="0">
                <a:latin typeface="Comic Sans MS" panose="030F0702030302020204" pitchFamily="66" charset="0"/>
              </a:rPr>
              <a:t>, а </a:t>
            </a:r>
            <a:r>
              <a:rPr lang="ru-RU" dirty="0" err="1">
                <a:latin typeface="Comic Sans MS" panose="030F0702030302020204" pitchFamily="66" charset="0"/>
              </a:rPr>
              <a:t>вуглеводів</a:t>
            </a:r>
            <a:r>
              <a:rPr lang="ru-RU" dirty="0">
                <a:latin typeface="Comic Sans MS" panose="030F0702030302020204" pitchFamily="66" charset="0"/>
              </a:rPr>
              <a:t> (у </a:t>
            </a:r>
            <a:r>
              <a:rPr lang="ru-RU" dirty="0" err="1">
                <a:latin typeface="Comic Sans MS" panose="030F0702030302020204" pitchFamily="66" charset="0"/>
              </a:rPr>
              <a:t>вигляді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глікогену</a:t>
            </a:r>
            <a:r>
              <a:rPr lang="ru-RU" dirty="0">
                <a:latin typeface="Comic Sans MS" panose="030F0702030302020204" pitchFamily="66" charset="0"/>
              </a:rPr>
              <a:t>) – </a:t>
            </a:r>
            <a:r>
              <a:rPr lang="ru-RU" dirty="0" err="1">
                <a:latin typeface="Comic Sans MS" panose="030F0702030302020204" pitchFamily="66" charset="0"/>
              </a:rPr>
              <a:t>насамперед</a:t>
            </a:r>
            <a:r>
              <a:rPr lang="ru-RU" dirty="0">
                <a:latin typeface="Comic Sans MS" panose="030F0702030302020204" pitchFamily="66" charset="0"/>
              </a:rPr>
              <a:t> у </a:t>
            </a:r>
            <a:r>
              <a:rPr lang="ru-RU" dirty="0" err="1">
                <a:latin typeface="Comic Sans MS" panose="030F0702030302020204" pitchFamily="66" charset="0"/>
              </a:rPr>
              <a:t>клітинах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печінки</a:t>
            </a:r>
            <a:r>
              <a:rPr lang="ru-RU" dirty="0">
                <a:latin typeface="Comic Sans MS" panose="030F0702030302020204" pitchFamily="66" charset="0"/>
              </a:rPr>
              <a:t> та </a:t>
            </a:r>
            <a:r>
              <a:rPr lang="ru-RU" dirty="0" err="1">
                <a:latin typeface="Comic Sans MS" panose="030F0702030302020204" pitchFamily="66" charset="0"/>
              </a:rPr>
              <a:t>м’язів</a:t>
            </a:r>
            <a:endParaRPr lang="ru-RU" dirty="0">
              <a:latin typeface="Comic Sans MS" panose="030F0702030302020204" pitchFamily="66" charset="0"/>
            </a:endParaRP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ru-RU" dirty="0" err="1">
                <a:latin typeface="Comic Sans MS" panose="030F0702030302020204" pitchFamily="66" charset="0"/>
              </a:rPr>
              <a:t>Необхідна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організмові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енергія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вивільняється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внаслідок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окиснення</a:t>
            </a:r>
            <a:r>
              <a:rPr lang="ru-RU" dirty="0">
                <a:latin typeface="Comic Sans MS" panose="030F0702030302020204" pitchFamily="66" charset="0"/>
              </a:rPr>
              <a:t> (</a:t>
            </a:r>
            <a:r>
              <a:rPr lang="ru-RU" dirty="0" err="1">
                <a:latin typeface="Comic Sans MS" panose="030F0702030302020204" pitchFamily="66" charset="0"/>
              </a:rPr>
              <a:t>білки</a:t>
            </a:r>
            <a:r>
              <a:rPr lang="ru-RU" dirty="0">
                <a:latin typeface="Comic Sans MS" panose="030F0702030302020204" pitchFamily="66" charset="0"/>
              </a:rPr>
              <a:t>, </a:t>
            </a:r>
            <a:r>
              <a:rPr lang="ru-RU" dirty="0" err="1">
                <a:latin typeface="Comic Sans MS" panose="030F0702030302020204" pitchFamily="66" charset="0"/>
              </a:rPr>
              <a:t>жири</a:t>
            </a:r>
            <a:r>
              <a:rPr lang="ru-RU" dirty="0">
                <a:latin typeface="Comic Sans MS" panose="030F0702030302020204" pitchFamily="66" charset="0"/>
              </a:rPr>
              <a:t>, </a:t>
            </a:r>
            <a:r>
              <a:rPr lang="ru-RU" dirty="0" err="1">
                <a:latin typeface="Comic Sans MS" panose="030F0702030302020204" pitchFamily="66" charset="0"/>
              </a:rPr>
              <a:t>вуглеводи</a:t>
            </a:r>
            <a:r>
              <a:rPr lang="ru-RU" dirty="0">
                <a:latin typeface="Comic Sans MS" panose="030F0702030302020204" pitchFamily="66" charset="0"/>
              </a:rPr>
              <a:t>) </a:t>
            </a:r>
            <a:r>
              <a:rPr lang="ru-RU" dirty="0" err="1">
                <a:latin typeface="Comic Sans MS" panose="030F0702030302020204" pitchFamily="66" charset="0"/>
              </a:rPr>
              <a:t>чи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безкисневого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розщеплення</a:t>
            </a:r>
            <a:r>
              <a:rPr lang="ru-RU" dirty="0">
                <a:latin typeface="Comic Sans MS" panose="030F0702030302020204" pitchFamily="66" charset="0"/>
              </a:rPr>
              <a:t> (</a:t>
            </a:r>
            <a:r>
              <a:rPr lang="ru-RU" dirty="0" err="1">
                <a:latin typeface="Comic Sans MS" panose="030F0702030302020204" pitchFamily="66" charset="0"/>
              </a:rPr>
              <a:t>вуглеводи</a:t>
            </a:r>
            <a:r>
              <a:rPr lang="ru-RU" dirty="0">
                <a:latin typeface="Comic Sans MS" panose="030F0702030302020204" pitchFamily="66" charset="0"/>
              </a:rPr>
              <a:t>) </a:t>
            </a:r>
            <a:r>
              <a:rPr lang="ru-RU" dirty="0" err="1">
                <a:latin typeface="Comic Sans MS" panose="030F0702030302020204" pitchFamily="66" charset="0"/>
              </a:rPr>
              <a:t>органічних</a:t>
            </a:r>
            <a:r>
              <a:rPr lang="ru-RU" dirty="0">
                <a:latin typeface="Comic Sans MS" panose="030F0702030302020204" pitchFamily="66" charset="0"/>
              </a:rPr>
              <a:t> сполук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ru-RU" dirty="0">
                <a:latin typeface="Comic Sans MS" panose="030F0702030302020204" pitchFamily="66" charset="0"/>
              </a:rPr>
              <a:t>У </a:t>
            </a:r>
            <a:r>
              <a:rPr lang="ru-RU" dirty="0" err="1">
                <a:latin typeface="Comic Sans MS" panose="030F0702030302020204" pitchFamily="66" charset="0"/>
              </a:rPr>
              <a:t>харчових</a:t>
            </a:r>
            <a:r>
              <a:rPr lang="ru-RU" dirty="0">
                <a:latin typeface="Comic Sans MS" panose="030F0702030302020204" pitchFamily="66" charset="0"/>
              </a:rPr>
              <a:t> продуктах </a:t>
            </a:r>
            <a:r>
              <a:rPr lang="ru-RU" dirty="0" err="1">
                <a:latin typeface="Comic Sans MS" panose="030F0702030302020204" pitchFamily="66" charset="0"/>
              </a:rPr>
              <a:t>обов’язково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повинні</a:t>
            </a:r>
            <a:r>
              <a:rPr lang="ru-RU" dirty="0">
                <a:latin typeface="Comic Sans MS" panose="030F0702030302020204" pitchFamily="66" charset="0"/>
              </a:rPr>
              <a:t> бути </a:t>
            </a:r>
            <a:r>
              <a:rPr lang="ru-RU" dirty="0" err="1">
                <a:latin typeface="Comic Sans MS" panose="030F0702030302020204" pitchFamily="66" charset="0"/>
              </a:rPr>
              <a:t>присутні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білки</a:t>
            </a:r>
            <a:r>
              <a:rPr lang="ru-RU" dirty="0">
                <a:latin typeface="Comic Sans MS" panose="030F0702030302020204" pitchFamily="66" charset="0"/>
              </a:rPr>
              <a:t>, </a:t>
            </a:r>
            <a:r>
              <a:rPr lang="ru-RU" dirty="0" err="1">
                <a:latin typeface="Comic Sans MS" panose="030F0702030302020204" pitchFamily="66" charset="0"/>
              </a:rPr>
              <a:t>насамперед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тваринного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походження</a:t>
            </a:r>
            <a:endParaRPr lang="ru-RU" dirty="0">
              <a:latin typeface="Comic Sans MS" panose="030F0702030302020204" pitchFamily="66" charset="0"/>
            </a:endParaRP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ru-RU" dirty="0">
                <a:latin typeface="Comic Sans MS" panose="030F0702030302020204" pitchFamily="66" charset="0"/>
              </a:rPr>
              <a:t>Для </a:t>
            </a:r>
            <a:r>
              <a:rPr lang="ru-RU" dirty="0" err="1">
                <a:latin typeface="Comic Sans MS" panose="030F0702030302020204" pitchFamily="66" charset="0"/>
              </a:rPr>
              <a:t>повноцінної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життєдіяльності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організму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людини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потрібно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енергії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приблизно</a:t>
            </a:r>
            <a:r>
              <a:rPr lang="ru-RU" dirty="0">
                <a:latin typeface="Comic Sans MS" panose="030F0702030302020204" pitchFamily="66" charset="0"/>
              </a:rPr>
              <a:t> 10500 кДж на добу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ru-RU" dirty="0" err="1">
                <a:latin typeface="Comic Sans MS" panose="030F0702030302020204" pitchFamily="66" charset="0"/>
              </a:rPr>
              <a:t>Обмін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речовин</a:t>
            </a:r>
            <a:r>
              <a:rPr lang="ru-RU" dirty="0">
                <a:latin typeface="Comic Sans MS" panose="030F0702030302020204" pitchFamily="66" charset="0"/>
              </a:rPr>
              <a:t> і </a:t>
            </a:r>
            <a:r>
              <a:rPr lang="ru-RU" dirty="0" err="1">
                <a:latin typeface="Comic Sans MS" panose="030F0702030302020204" pitchFamily="66" charset="0"/>
              </a:rPr>
              <a:t>перетворення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енергії</a:t>
            </a:r>
            <a:r>
              <a:rPr lang="ru-RU" dirty="0">
                <a:latin typeface="Comic Sans MS" panose="030F0702030302020204" pitchFamily="66" charset="0"/>
              </a:rPr>
              <a:t> в </a:t>
            </a:r>
            <a:r>
              <a:rPr lang="ru-RU" dirty="0" err="1">
                <a:latin typeface="Comic Sans MS" panose="030F0702030302020204" pitchFamily="66" charset="0"/>
              </a:rPr>
              <a:t>організмі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людини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регулюють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нервова</a:t>
            </a:r>
            <a:r>
              <a:rPr lang="ru-RU" dirty="0">
                <a:latin typeface="Comic Sans MS" panose="030F0702030302020204" pitchFamily="66" charset="0"/>
              </a:rPr>
              <a:t> та </a:t>
            </a:r>
            <a:r>
              <a:rPr lang="ru-RU" dirty="0" err="1">
                <a:latin typeface="Comic Sans MS" panose="030F0702030302020204" pitchFamily="66" charset="0"/>
              </a:rPr>
              <a:t>ендокринна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системи</a:t>
            </a:r>
            <a:endParaRPr lang="ru-RU" dirty="0">
              <a:latin typeface="Comic Sans MS" panose="030F0702030302020204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98727" y="4835723"/>
            <a:ext cx="48205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Охарактеризуйте таблицю 28.1 у підручнику на с. 120.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12" name="Google Shape;58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321542" y="4778652"/>
            <a:ext cx="340784" cy="3648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527989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98;p16"/>
          <p:cNvSpPr txBox="1"/>
          <p:nvPr/>
        </p:nvSpPr>
        <p:spPr>
          <a:xfrm>
            <a:off x="1828800" y="48549"/>
            <a:ext cx="6296891" cy="3846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uk-UA" sz="1300" dirty="0">
                <a:solidFill>
                  <a:srgbClr val="0070C0"/>
                </a:solidFill>
                <a:latin typeface="Comic Sans MS" pitchFamily="66" charset="0"/>
              </a:rPr>
              <a:t>§ 28. </a:t>
            </a:r>
            <a:r>
              <a:rPr lang="uk-UA" sz="1300" cap="all" dirty="0">
                <a:solidFill>
                  <a:srgbClr val="0070C0"/>
                </a:solidFill>
                <a:latin typeface="Comic Sans MS" pitchFamily="66" charset="0"/>
              </a:rPr>
              <a:t>Анаболізм і катаболізм – метаболізм. вітаміни</a:t>
            </a:r>
            <a:endParaRPr lang="uk-UA" sz="1300" cap="all" dirty="0">
              <a:solidFill>
                <a:schemeClr val="accent1">
                  <a:lumMod val="75000"/>
                </a:schemeClr>
              </a:solidFill>
              <a:latin typeface="Comic Sans MS" pitchFamily="66" charset="0"/>
              <a:ea typeface="Alegreya"/>
              <a:cs typeface="Alegreya"/>
              <a:sym typeface="Alegreya"/>
            </a:endParaRPr>
          </a:p>
        </p:txBody>
      </p:sp>
      <p:cxnSp>
        <p:nvCxnSpPr>
          <p:cNvPr id="3" name="Google Shape;100;p16"/>
          <p:cNvCxnSpPr/>
          <p:nvPr/>
        </p:nvCxnSpPr>
        <p:spPr>
          <a:xfrm rot="10800000" flipH="1">
            <a:off x="1828800" y="427539"/>
            <a:ext cx="6203700" cy="5700"/>
          </a:xfrm>
          <a:prstGeom prst="straightConnector1">
            <a:avLst/>
          </a:prstGeom>
          <a:noFill/>
          <a:ln w="19050" cap="flat" cmpd="sng">
            <a:solidFill>
              <a:srgbClr val="257BBE"/>
            </a:solidFill>
            <a:prstDash val="solid"/>
            <a:round/>
            <a:headEnd type="diamond" w="med" len="med"/>
            <a:tailEnd type="diamond" w="med" len="med"/>
          </a:ln>
        </p:spPr>
      </p:cxnSp>
      <p:sp>
        <p:nvSpPr>
          <p:cNvPr id="4" name="Google Shape;99;p16"/>
          <p:cNvSpPr txBox="1"/>
          <p:nvPr/>
        </p:nvSpPr>
        <p:spPr>
          <a:xfrm>
            <a:off x="1746299" y="350374"/>
            <a:ext cx="6461892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uk-UA" sz="1800" b="1" dirty="0">
                <a:solidFill>
                  <a:srgbClr val="339933"/>
                </a:solidFill>
                <a:latin typeface="Alegreya" charset="0"/>
                <a:ea typeface="Alegreya"/>
              </a:rPr>
              <a:t>Вітаміни</a:t>
            </a:r>
            <a:endParaRPr lang="uk-UA" sz="2400" b="1" dirty="0">
              <a:solidFill>
                <a:srgbClr val="339933"/>
              </a:solidFill>
              <a:latin typeface="Alegreya" charset="0"/>
              <a:ea typeface="Alegreya"/>
              <a:cs typeface="Alegreya"/>
              <a:sym typeface="Alegreya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4404198"/>
            <a:ext cx="719847" cy="739302"/>
          </a:xfrm>
          <a:prstGeom prst="rect">
            <a:avLst/>
          </a:prstGeom>
          <a:solidFill>
            <a:srgbClr val="66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800" b="1" dirty="0">
                <a:solidFill>
                  <a:schemeClr val="tx1"/>
                </a:solidFill>
              </a:rPr>
              <a:t>Підручник</a:t>
            </a:r>
            <a:endParaRPr lang="uk-UA" sz="1200" b="1" dirty="0">
              <a:solidFill>
                <a:schemeClr val="tx1"/>
              </a:solidFill>
            </a:endParaRPr>
          </a:p>
          <a:p>
            <a:pPr algn="ctr"/>
            <a:r>
              <a:rPr lang="uk-UA" sz="800" b="1" dirty="0">
                <a:solidFill>
                  <a:schemeClr val="tx1"/>
                </a:solidFill>
              </a:rPr>
              <a:t>сторінка</a:t>
            </a:r>
          </a:p>
          <a:p>
            <a:pPr algn="ctr"/>
            <a:r>
              <a:rPr lang="uk-UA" sz="1800" b="1" dirty="0">
                <a:solidFill>
                  <a:schemeClr val="tx1"/>
                </a:solidFill>
              </a:rPr>
              <a:t>119</a:t>
            </a:r>
            <a:endParaRPr lang="ru-RU" sz="1800" b="1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56312" y="956129"/>
            <a:ext cx="88998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>
                <a:hlinkClick r:id="rId2"/>
              </a:rPr>
              <a:t>Вітаміни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49383" y="1531182"/>
            <a:ext cx="4582390" cy="2462213"/>
          </a:xfrm>
          <a:prstGeom prst="rect">
            <a:avLst/>
          </a:prstGeom>
          <a:solidFill>
            <a:schemeClr val="tx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uk-UA" b="1" dirty="0">
                <a:latin typeface="Comic Sans MS" panose="030F0702030302020204" pitchFamily="66" charset="0"/>
              </a:rPr>
              <a:t>Подивіться відео і дайте відповіді на запитання</a:t>
            </a:r>
            <a:r>
              <a:rPr lang="uk-UA" dirty="0">
                <a:latin typeface="Comic Sans MS" panose="030F0702030302020204" pitchFamily="66" charset="0"/>
              </a:rPr>
              <a:t>:</a:t>
            </a:r>
          </a:p>
          <a:p>
            <a:pPr marL="342900" indent="-342900">
              <a:buAutoNum type="arabicPeriod"/>
            </a:pPr>
            <a:r>
              <a:rPr lang="uk-UA" dirty="0">
                <a:latin typeface="Comic Sans MS" panose="030F0702030302020204" pitchFamily="66" charset="0"/>
              </a:rPr>
              <a:t>Що таке вітаміни?</a:t>
            </a:r>
          </a:p>
          <a:p>
            <a:pPr marL="342900" indent="-342900">
              <a:buAutoNum type="arabicPeriod"/>
            </a:pPr>
            <a:r>
              <a:rPr lang="uk-UA" dirty="0">
                <a:latin typeface="Comic Sans MS" panose="030F0702030302020204" pitchFamily="66" charset="0"/>
              </a:rPr>
              <a:t>Як називають вітаміни?</a:t>
            </a:r>
          </a:p>
          <a:p>
            <a:pPr marL="342900" indent="-342900">
              <a:buAutoNum type="arabicPeriod"/>
            </a:pPr>
            <a:r>
              <a:rPr lang="uk-UA" dirty="0">
                <a:latin typeface="Comic Sans MS" panose="030F0702030302020204" pitchFamily="66" charset="0"/>
              </a:rPr>
              <a:t>На які типи поділяють вітаміни?</a:t>
            </a:r>
          </a:p>
          <a:p>
            <a:pPr marL="342900" indent="-342900">
              <a:buAutoNum type="arabicPeriod"/>
            </a:pPr>
            <a:r>
              <a:rPr lang="uk-UA" dirty="0">
                <a:latin typeface="Comic Sans MS" panose="030F0702030302020204" pitchFamily="66" charset="0"/>
              </a:rPr>
              <a:t>Що таке протеїни?</a:t>
            </a:r>
          </a:p>
          <a:p>
            <a:pPr marL="342900" indent="-342900">
              <a:buAutoNum type="arabicPeriod"/>
            </a:pPr>
            <a:r>
              <a:rPr lang="uk-UA" dirty="0">
                <a:latin typeface="Comic Sans MS" panose="030F0702030302020204" pitchFamily="66" charset="0"/>
              </a:rPr>
              <a:t>Як вітаміни виводяться з організму?</a:t>
            </a:r>
          </a:p>
          <a:p>
            <a:pPr marL="342900" indent="-342900">
              <a:buAutoNum type="arabicPeriod"/>
            </a:pPr>
            <a:r>
              <a:rPr lang="uk-UA" dirty="0">
                <a:latin typeface="Comic Sans MS" panose="030F0702030302020204" pitchFamily="66" charset="0"/>
              </a:rPr>
              <a:t>Чим відрізняються жиророзчинні і водорозчинні вітаміни?</a:t>
            </a:r>
          </a:p>
          <a:p>
            <a:pPr marL="342900" indent="-342900">
              <a:buAutoNum type="arabicPeriod"/>
            </a:pPr>
            <a:r>
              <a:rPr lang="uk-UA" dirty="0">
                <a:latin typeface="Comic Sans MS" panose="030F0702030302020204" pitchFamily="66" charset="0"/>
              </a:rPr>
              <a:t>Яку роботу виконують вітаміни?</a:t>
            </a:r>
          </a:p>
          <a:p>
            <a:pPr marL="342900" indent="-342900">
              <a:buAutoNum type="arabicPeriod"/>
            </a:pPr>
            <a:r>
              <a:rPr lang="uk-UA" dirty="0">
                <a:latin typeface="Comic Sans MS" panose="030F0702030302020204" pitchFamily="66" charset="0"/>
              </a:rPr>
              <a:t>Яке значення вітамінів?</a:t>
            </a:r>
          </a:p>
          <a:p>
            <a:r>
              <a:rPr lang="uk-UA" b="1" dirty="0">
                <a:latin typeface="Comic Sans MS" panose="030F0702030302020204" pitchFamily="66" charset="0"/>
              </a:rPr>
              <a:t>Заповніть табличку:</a:t>
            </a:r>
            <a:endParaRPr lang="ru-RU" b="1" dirty="0">
              <a:latin typeface="Comic Sans MS" panose="030F0702030302020204" pitchFamily="66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2692941"/>
              </p:ext>
            </p:extLst>
          </p:nvPr>
        </p:nvGraphicFramePr>
        <p:xfrm>
          <a:off x="4977245" y="2552350"/>
          <a:ext cx="3920836" cy="2346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3094">
                  <a:extLst>
                    <a:ext uri="{9D8B030D-6E8A-4147-A177-3AD203B41FA5}">
                      <a16:colId xmlns:a16="http://schemas.microsoft.com/office/drawing/2014/main" val="3814410265"/>
                    </a:ext>
                  </a:extLst>
                </a:gridCol>
                <a:gridCol w="2907742">
                  <a:extLst>
                    <a:ext uri="{9D8B030D-6E8A-4147-A177-3AD203B41FA5}">
                      <a16:colId xmlns:a16="http://schemas.microsoft.com/office/drawing/2014/main" val="63333816"/>
                    </a:ext>
                  </a:extLst>
                </a:gridCol>
              </a:tblGrid>
              <a:tr h="308783">
                <a:tc>
                  <a:txBody>
                    <a:bodyPr/>
                    <a:lstStyle/>
                    <a:p>
                      <a:pPr algn="ctr"/>
                      <a:r>
                        <a:rPr lang="uk-UA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Назва вітаміну</a:t>
                      </a:r>
                      <a:endParaRPr lang="ru-RU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Захворювання, що виникає  за нестачі</a:t>
                      </a:r>
                      <a:endParaRPr lang="ru-RU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3064940"/>
                  </a:ext>
                </a:extLst>
              </a:tr>
              <a:tr h="220992">
                <a:tc>
                  <a:txBody>
                    <a:bodyPr/>
                    <a:lstStyle/>
                    <a:p>
                      <a:pPr algn="ctr"/>
                      <a:r>
                        <a:rPr lang="uk-UA" dirty="0">
                          <a:latin typeface="Comic Sans MS" panose="030F0702030302020204" pitchFamily="66" charset="0"/>
                        </a:rPr>
                        <a:t>А</a:t>
                      </a:r>
                      <a:endParaRPr lang="ru-RU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8953286"/>
                  </a:ext>
                </a:extLst>
              </a:tr>
              <a:tr h="220992">
                <a:tc>
                  <a:txBody>
                    <a:bodyPr/>
                    <a:lstStyle/>
                    <a:p>
                      <a:pPr algn="ctr"/>
                      <a:r>
                        <a:rPr lang="uk-UA" dirty="0">
                          <a:latin typeface="Comic Sans MS" panose="030F0702030302020204" pitchFamily="66" charset="0"/>
                        </a:rPr>
                        <a:t>В</a:t>
                      </a:r>
                      <a:endParaRPr lang="ru-RU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1999438"/>
                  </a:ext>
                </a:extLst>
              </a:tr>
              <a:tr h="220992">
                <a:tc>
                  <a:txBody>
                    <a:bodyPr/>
                    <a:lstStyle/>
                    <a:p>
                      <a:pPr algn="ctr"/>
                      <a:r>
                        <a:rPr lang="uk-UA" dirty="0">
                          <a:latin typeface="Comic Sans MS" panose="030F0702030302020204" pitchFamily="66" charset="0"/>
                        </a:rPr>
                        <a:t>С </a:t>
                      </a:r>
                      <a:endParaRPr lang="ru-RU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3571765"/>
                  </a:ext>
                </a:extLst>
              </a:tr>
              <a:tr h="220992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mic Sans MS" panose="030F0702030302020204" pitchFamily="66" charset="0"/>
                        </a:rPr>
                        <a:t>D</a:t>
                      </a:r>
                      <a:endParaRPr lang="ru-RU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7806502"/>
                  </a:ext>
                </a:extLst>
              </a:tr>
              <a:tr h="220992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mic Sans MS" panose="030F0702030302020204" pitchFamily="66" charset="0"/>
                        </a:rPr>
                        <a:t>E</a:t>
                      </a:r>
                      <a:endParaRPr lang="ru-RU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1949098"/>
                  </a:ext>
                </a:extLst>
              </a:tr>
              <a:tr h="220992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mic Sans MS" panose="030F0702030302020204" pitchFamily="66" charset="0"/>
                        </a:rPr>
                        <a:t>K</a:t>
                      </a:r>
                      <a:endParaRPr lang="ru-RU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6296862"/>
                  </a:ext>
                </a:extLst>
              </a:tr>
            </a:tbl>
          </a:graphicData>
        </a:graphic>
      </p:graphicFrame>
      <p:sp>
        <p:nvSpPr>
          <p:cNvPr id="9" name="Стрелка вправо 8"/>
          <p:cNvSpPr/>
          <p:nvPr/>
        </p:nvSpPr>
        <p:spPr>
          <a:xfrm>
            <a:off x="2296391" y="3725830"/>
            <a:ext cx="2327564" cy="2007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82" y="824521"/>
            <a:ext cx="562541" cy="562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7395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98;p16"/>
          <p:cNvSpPr txBox="1"/>
          <p:nvPr/>
        </p:nvSpPr>
        <p:spPr>
          <a:xfrm>
            <a:off x="1828800" y="48549"/>
            <a:ext cx="6296891" cy="3846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uk-UA" sz="1300" dirty="0">
                <a:solidFill>
                  <a:srgbClr val="0070C0"/>
                </a:solidFill>
                <a:latin typeface="Comic Sans MS" pitchFamily="66" charset="0"/>
              </a:rPr>
              <a:t>§ 28. </a:t>
            </a:r>
            <a:r>
              <a:rPr lang="uk-UA" sz="1300" cap="all" dirty="0">
                <a:solidFill>
                  <a:srgbClr val="0070C0"/>
                </a:solidFill>
                <a:latin typeface="Comic Sans MS" pitchFamily="66" charset="0"/>
              </a:rPr>
              <a:t>Анаболізм і катаболізм – метаболізм. вітаміни</a:t>
            </a:r>
            <a:endParaRPr lang="uk-UA" sz="1300" cap="all" dirty="0">
              <a:solidFill>
                <a:schemeClr val="accent1">
                  <a:lumMod val="75000"/>
                </a:schemeClr>
              </a:solidFill>
              <a:latin typeface="Comic Sans MS" pitchFamily="66" charset="0"/>
              <a:ea typeface="Alegreya"/>
              <a:cs typeface="Alegreya"/>
              <a:sym typeface="Alegreya"/>
            </a:endParaRPr>
          </a:p>
        </p:txBody>
      </p:sp>
      <p:cxnSp>
        <p:nvCxnSpPr>
          <p:cNvPr id="3" name="Google Shape;100;p16"/>
          <p:cNvCxnSpPr/>
          <p:nvPr/>
        </p:nvCxnSpPr>
        <p:spPr>
          <a:xfrm rot="10800000" flipH="1">
            <a:off x="1828800" y="427539"/>
            <a:ext cx="6203700" cy="5700"/>
          </a:xfrm>
          <a:prstGeom prst="straightConnector1">
            <a:avLst/>
          </a:prstGeom>
          <a:noFill/>
          <a:ln w="19050" cap="flat" cmpd="sng">
            <a:solidFill>
              <a:srgbClr val="257BBE"/>
            </a:solidFill>
            <a:prstDash val="solid"/>
            <a:round/>
            <a:headEnd type="diamond" w="med" len="med"/>
            <a:tailEnd type="diamond" w="med" len="med"/>
          </a:ln>
        </p:spPr>
      </p:cxnSp>
      <p:sp>
        <p:nvSpPr>
          <p:cNvPr id="4" name="Google Shape;99;p16"/>
          <p:cNvSpPr txBox="1"/>
          <p:nvPr/>
        </p:nvSpPr>
        <p:spPr>
          <a:xfrm>
            <a:off x="1746299" y="350374"/>
            <a:ext cx="6461892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uk-UA" sz="1800" b="1" dirty="0">
                <a:solidFill>
                  <a:srgbClr val="339933"/>
                </a:solidFill>
                <a:latin typeface="Alegreya" charset="0"/>
                <a:ea typeface="Alegreya"/>
              </a:rPr>
              <a:t>Вітаміни</a:t>
            </a:r>
            <a:endParaRPr lang="uk-UA" sz="2400" b="1" dirty="0">
              <a:solidFill>
                <a:srgbClr val="339933"/>
              </a:solidFill>
              <a:latin typeface="Alegreya" charset="0"/>
              <a:ea typeface="Alegreya"/>
              <a:cs typeface="Alegreya"/>
              <a:sym typeface="Alegreya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4404198"/>
            <a:ext cx="719847" cy="739302"/>
          </a:xfrm>
          <a:prstGeom prst="rect">
            <a:avLst/>
          </a:prstGeom>
          <a:solidFill>
            <a:srgbClr val="66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800" b="1" dirty="0">
                <a:solidFill>
                  <a:schemeClr val="tx1"/>
                </a:solidFill>
              </a:rPr>
              <a:t>Підручник</a:t>
            </a:r>
            <a:endParaRPr lang="uk-UA" sz="1200" b="1" dirty="0">
              <a:solidFill>
                <a:schemeClr val="tx1"/>
              </a:solidFill>
            </a:endParaRPr>
          </a:p>
          <a:p>
            <a:pPr algn="ctr"/>
            <a:r>
              <a:rPr lang="uk-UA" sz="800" b="1" dirty="0">
                <a:solidFill>
                  <a:schemeClr val="tx1"/>
                </a:solidFill>
              </a:rPr>
              <a:t>сторінка</a:t>
            </a:r>
          </a:p>
          <a:p>
            <a:pPr algn="ctr"/>
            <a:r>
              <a:rPr lang="uk-UA" sz="1800" b="1" dirty="0">
                <a:solidFill>
                  <a:schemeClr val="tx1"/>
                </a:solidFill>
              </a:rPr>
              <a:t>120</a:t>
            </a:r>
            <a:endParaRPr lang="ru-RU" sz="1800" b="1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9923" y="1347655"/>
            <a:ext cx="4873336" cy="267765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rgbClr val="339933"/>
            </a:solidFill>
            <a:prstDash val="dash"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dirty="0" err="1">
                <a:latin typeface="Comic Sans MS" panose="030F0702030302020204" pitchFamily="66" charset="0"/>
              </a:rPr>
              <a:t>Назву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b="1" dirty="0">
                <a:solidFill>
                  <a:srgbClr val="FF0000"/>
                </a:solidFill>
                <a:latin typeface="Comic Sans MS" panose="030F0702030302020204" pitchFamily="66" charset="0"/>
              </a:rPr>
              <a:t>«</a:t>
            </a:r>
            <a:r>
              <a:rPr lang="ru-RU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вітаміни</a:t>
            </a:r>
            <a:r>
              <a:rPr lang="ru-RU" b="1" dirty="0">
                <a:solidFill>
                  <a:srgbClr val="FF0000"/>
                </a:solidFill>
                <a:latin typeface="Comic Sans MS" panose="030F0702030302020204" pitchFamily="66" charset="0"/>
              </a:rPr>
              <a:t>» </a:t>
            </a:r>
            <a:r>
              <a:rPr lang="ru-RU" dirty="0">
                <a:latin typeface="Comic Sans MS" panose="030F0702030302020204" pitchFamily="66" charset="0"/>
              </a:rPr>
              <a:t>(</a:t>
            </a:r>
            <a:r>
              <a:rPr lang="ru-RU" dirty="0" err="1">
                <a:latin typeface="Comic Sans MS" panose="030F0702030302020204" pitchFamily="66" charset="0"/>
              </a:rPr>
              <a:t>від</a:t>
            </a:r>
            <a:r>
              <a:rPr lang="ru-RU" dirty="0">
                <a:latin typeface="Comic Sans MS" panose="030F0702030302020204" pitchFamily="66" charset="0"/>
              </a:rPr>
              <a:t> лат. </a:t>
            </a:r>
            <a:r>
              <a:rPr lang="ru-RU" b="1" dirty="0" err="1">
                <a:latin typeface="Comic Sans MS" panose="030F0702030302020204" pitchFamily="66" charset="0"/>
              </a:rPr>
              <a:t>віта</a:t>
            </a:r>
            <a:r>
              <a:rPr lang="ru-RU" dirty="0">
                <a:latin typeface="Comic Sans MS" panose="030F0702030302020204" pitchFamily="66" charset="0"/>
              </a:rPr>
              <a:t> – </a:t>
            </a:r>
            <a:r>
              <a:rPr lang="ru-RU" dirty="0" err="1">
                <a:latin typeface="Comic Sans MS" panose="030F0702030302020204" pitchFamily="66" charset="0"/>
              </a:rPr>
              <a:t>життя</a:t>
            </a:r>
            <a:r>
              <a:rPr lang="ru-RU" dirty="0">
                <a:latin typeface="Comic Sans MS" panose="030F0702030302020204" pitchFamily="66" charset="0"/>
              </a:rPr>
              <a:t> та </a:t>
            </a:r>
            <a:r>
              <a:rPr lang="ru-RU" b="1" dirty="0" err="1">
                <a:latin typeface="Comic Sans MS" panose="030F0702030302020204" pitchFamily="66" charset="0"/>
              </a:rPr>
              <a:t>аміни</a:t>
            </a:r>
            <a:r>
              <a:rPr lang="ru-RU" dirty="0">
                <a:latin typeface="Comic Sans MS" panose="030F0702030302020204" pitchFamily="66" charset="0"/>
              </a:rPr>
              <a:t> – </a:t>
            </a:r>
            <a:r>
              <a:rPr lang="ru-RU" dirty="0" err="1">
                <a:latin typeface="Comic Sans MS" panose="030F0702030302020204" pitchFamily="66" charset="0"/>
              </a:rPr>
              <a:t>речовини</a:t>
            </a:r>
            <a:r>
              <a:rPr lang="ru-RU" dirty="0">
                <a:latin typeface="Comic Sans MS" panose="030F0702030302020204" pitchFamily="66" charset="0"/>
              </a:rPr>
              <a:t>, </a:t>
            </a:r>
            <a:r>
              <a:rPr lang="ru-RU" dirty="0" err="1">
                <a:latin typeface="Comic Sans MS" panose="030F0702030302020204" pitchFamily="66" charset="0"/>
              </a:rPr>
              <a:t>що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містять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аміногрупу</a:t>
            </a:r>
            <a:r>
              <a:rPr lang="ru-RU" dirty="0">
                <a:latin typeface="Comic Sans MS" panose="030F0702030302020204" pitchFamily="66" charset="0"/>
              </a:rPr>
              <a:t> (–</a:t>
            </a:r>
            <a:r>
              <a:rPr lang="en-US" dirty="0">
                <a:latin typeface="Comic Sans MS" panose="030F0702030302020204" pitchFamily="66" charset="0"/>
              </a:rPr>
              <a:t>NH 2 )) </a:t>
            </a:r>
            <a:r>
              <a:rPr lang="ru-RU" dirty="0" err="1">
                <a:latin typeface="Comic Sans MS" panose="030F0702030302020204" pitchFamily="66" charset="0"/>
              </a:rPr>
              <a:t>запропонував</a:t>
            </a:r>
            <a:r>
              <a:rPr lang="ru-RU" dirty="0">
                <a:latin typeface="Comic Sans MS" panose="030F0702030302020204" pitchFamily="66" charset="0"/>
              </a:rPr>
              <a:t> 1911 р. </a:t>
            </a:r>
            <a:r>
              <a:rPr lang="ru-RU" dirty="0" err="1">
                <a:latin typeface="Comic Sans MS" panose="030F0702030302020204" pitchFamily="66" charset="0"/>
              </a:rPr>
              <a:t>польський</a:t>
            </a:r>
            <a:r>
              <a:rPr lang="ru-RU" dirty="0">
                <a:latin typeface="Comic Sans MS" panose="030F0702030302020204" pitchFamily="66" charset="0"/>
              </a:rPr>
              <a:t> учений </a:t>
            </a:r>
            <a:r>
              <a:rPr lang="ru-RU" dirty="0">
                <a:solidFill>
                  <a:srgbClr val="FF0000"/>
                </a:solidFill>
                <a:latin typeface="Comic Sans MS" panose="030F0702030302020204" pitchFamily="66" charset="0"/>
              </a:rPr>
              <a:t>Казимир </a:t>
            </a:r>
            <a:r>
              <a:rPr lang="ru-RU" dirty="0" err="1">
                <a:solidFill>
                  <a:srgbClr val="FF0000"/>
                </a:solidFill>
                <a:latin typeface="Comic Sans MS" panose="030F0702030302020204" pitchFamily="66" charset="0"/>
              </a:rPr>
              <a:t>Функ</a:t>
            </a:r>
            <a:r>
              <a:rPr lang="ru-RU" dirty="0">
                <a:latin typeface="Comic Sans MS" panose="030F0702030302020204" pitchFamily="66" charset="0"/>
              </a:rPr>
              <a:t>. </a:t>
            </a:r>
            <a:r>
              <a:rPr lang="ru-RU" dirty="0" err="1">
                <a:latin typeface="Comic Sans MS" panose="030F0702030302020204" pitchFamily="66" charset="0"/>
              </a:rPr>
              <a:t>Він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розробив</a:t>
            </a:r>
            <a:r>
              <a:rPr lang="ru-RU" dirty="0">
                <a:latin typeface="Comic Sans MS" panose="030F0702030302020204" pitchFamily="66" charset="0"/>
              </a:rPr>
              <a:t> препарат, </a:t>
            </a:r>
            <a:r>
              <a:rPr lang="ru-RU" dirty="0" err="1">
                <a:latin typeface="Comic Sans MS" panose="030F0702030302020204" pitchFamily="66" charset="0"/>
              </a:rPr>
              <a:t>незначна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кількість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якого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виліковувала</a:t>
            </a:r>
            <a:r>
              <a:rPr lang="ru-RU" dirty="0">
                <a:latin typeface="Comic Sans MS" panose="030F0702030302020204" pitchFamily="66" charset="0"/>
              </a:rPr>
              <a:t> хворобу </a:t>
            </a:r>
            <a:r>
              <a:rPr lang="ru-RU" dirty="0" err="1">
                <a:latin typeface="Comic Sans MS" panose="030F0702030302020204" pitchFamily="66" charset="0"/>
              </a:rPr>
              <a:t>бері-бері</a:t>
            </a:r>
            <a:r>
              <a:rPr lang="ru-RU" dirty="0">
                <a:latin typeface="Comic Sans MS" panose="030F0702030302020204" pitchFamily="66" charset="0"/>
              </a:rPr>
              <a:t>. К. Функ </a:t>
            </a:r>
            <a:r>
              <a:rPr lang="ru-RU" dirty="0" err="1">
                <a:latin typeface="Comic Sans MS" panose="030F0702030302020204" pitchFamily="66" charset="0"/>
              </a:rPr>
              <a:t>висловив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припущення</a:t>
            </a:r>
            <a:r>
              <a:rPr lang="ru-RU" dirty="0">
                <a:latin typeface="Comic Sans MS" panose="030F0702030302020204" pitchFamily="66" charset="0"/>
              </a:rPr>
              <a:t>, </a:t>
            </a:r>
            <a:r>
              <a:rPr lang="ru-RU" dirty="0" err="1">
                <a:latin typeface="Comic Sans MS" panose="030F0702030302020204" pitchFamily="66" charset="0"/>
              </a:rPr>
              <a:t>що</a:t>
            </a:r>
            <a:r>
              <a:rPr lang="ru-RU" dirty="0">
                <a:latin typeface="Comic Sans MS" panose="030F0702030302020204" pitchFamily="66" charset="0"/>
              </a:rPr>
              <a:t> й </a:t>
            </a:r>
            <a:r>
              <a:rPr lang="ru-RU" dirty="0" err="1">
                <a:latin typeface="Comic Sans MS" panose="030F0702030302020204" pitchFamily="66" charset="0"/>
              </a:rPr>
              <a:t>інші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хвороби</a:t>
            </a:r>
            <a:r>
              <a:rPr lang="ru-RU" dirty="0">
                <a:latin typeface="Comic Sans MS" panose="030F0702030302020204" pitchFamily="66" charset="0"/>
              </a:rPr>
              <a:t>, як-от скорбут (цинга), </a:t>
            </a:r>
            <a:r>
              <a:rPr lang="ru-RU" dirty="0" err="1">
                <a:latin typeface="Comic Sans MS" panose="030F0702030302020204" pitchFamily="66" charset="0"/>
              </a:rPr>
              <a:t>рахіт</a:t>
            </a:r>
            <a:r>
              <a:rPr lang="ru-RU" dirty="0">
                <a:latin typeface="Comic Sans MS" panose="030F0702030302020204" pitchFamily="66" charset="0"/>
              </a:rPr>
              <a:t>, також </a:t>
            </a:r>
            <a:r>
              <a:rPr lang="ru-RU" dirty="0" err="1">
                <a:latin typeface="Comic Sans MS" panose="030F0702030302020204" pitchFamily="66" charset="0"/>
              </a:rPr>
              <a:t>можуть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спричинюватися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нестачею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певних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речовин</a:t>
            </a:r>
            <a:r>
              <a:rPr lang="ru-RU" dirty="0">
                <a:latin typeface="Comic Sans MS" panose="030F0702030302020204" pitchFamily="66" charset="0"/>
              </a:rPr>
              <a:t> у </a:t>
            </a:r>
            <a:r>
              <a:rPr lang="ru-RU" dirty="0" err="1">
                <a:latin typeface="Comic Sans MS" panose="030F0702030302020204" pitchFamily="66" charset="0"/>
              </a:rPr>
              <a:t>харчовому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раціоні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людини</a:t>
            </a:r>
            <a:r>
              <a:rPr lang="ru-RU" dirty="0">
                <a:latin typeface="Comic Sans MS" panose="030F0702030302020204" pitchFamily="66" charset="0"/>
              </a:rPr>
              <a:t>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0474" y="1450478"/>
            <a:ext cx="2455284" cy="25330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6484643" y="4142588"/>
            <a:ext cx="14093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Казимир </a:t>
            </a:r>
            <a:r>
              <a:rPr lang="uk-UA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Функ</a:t>
            </a:r>
            <a:endParaRPr lang="uk-UA" b="1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algn="ctr"/>
            <a:r>
              <a:rPr lang="uk-UA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1884–1967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55679" y="968768"/>
            <a:ext cx="1549941" cy="473412"/>
          </a:xfrm>
          <a:prstGeom prst="roundRect">
            <a:avLst>
              <a:gd name="adj" fmla="val 45206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419D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4325464" y="1039878"/>
            <a:ext cx="13035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cap="small" dirty="0">
                <a:solidFill>
                  <a:srgbClr val="419D59"/>
                </a:solidFill>
              </a:rPr>
              <a:t>Цікаво знати</a:t>
            </a:r>
            <a:endParaRPr lang="ru-RU" b="1" cap="small" dirty="0">
              <a:solidFill>
                <a:srgbClr val="419D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465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98;p16"/>
          <p:cNvSpPr txBox="1"/>
          <p:nvPr/>
        </p:nvSpPr>
        <p:spPr>
          <a:xfrm>
            <a:off x="1828800" y="48549"/>
            <a:ext cx="6296891" cy="3846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uk-UA" sz="1300" dirty="0">
                <a:solidFill>
                  <a:srgbClr val="0070C0"/>
                </a:solidFill>
                <a:latin typeface="Comic Sans MS" pitchFamily="66" charset="0"/>
              </a:rPr>
              <a:t>§ 28. </a:t>
            </a:r>
            <a:r>
              <a:rPr lang="uk-UA" sz="1300" cap="all" dirty="0">
                <a:solidFill>
                  <a:srgbClr val="0070C0"/>
                </a:solidFill>
                <a:latin typeface="Comic Sans MS" pitchFamily="66" charset="0"/>
              </a:rPr>
              <a:t>Анаболізм і катаболізм – метаболізм. вітаміни</a:t>
            </a:r>
            <a:endParaRPr lang="uk-UA" sz="1300" cap="all" dirty="0">
              <a:solidFill>
                <a:schemeClr val="accent1">
                  <a:lumMod val="75000"/>
                </a:schemeClr>
              </a:solidFill>
              <a:latin typeface="Comic Sans MS" pitchFamily="66" charset="0"/>
              <a:ea typeface="Alegreya"/>
              <a:cs typeface="Alegreya"/>
              <a:sym typeface="Alegreya"/>
            </a:endParaRPr>
          </a:p>
        </p:txBody>
      </p:sp>
      <p:cxnSp>
        <p:nvCxnSpPr>
          <p:cNvPr id="3" name="Google Shape;100;p16"/>
          <p:cNvCxnSpPr/>
          <p:nvPr/>
        </p:nvCxnSpPr>
        <p:spPr>
          <a:xfrm rot="10800000" flipH="1">
            <a:off x="1828800" y="427539"/>
            <a:ext cx="6203700" cy="5700"/>
          </a:xfrm>
          <a:prstGeom prst="straightConnector1">
            <a:avLst/>
          </a:prstGeom>
          <a:noFill/>
          <a:ln w="19050" cap="flat" cmpd="sng">
            <a:solidFill>
              <a:srgbClr val="257BBE"/>
            </a:solidFill>
            <a:prstDash val="solid"/>
            <a:round/>
            <a:headEnd type="diamond" w="med" len="med"/>
            <a:tailEnd type="diamond" w="med" len="med"/>
          </a:ln>
        </p:spPr>
      </p:cxnSp>
      <p:sp>
        <p:nvSpPr>
          <p:cNvPr id="4" name="Google Shape;99;p16"/>
          <p:cNvSpPr txBox="1"/>
          <p:nvPr/>
        </p:nvSpPr>
        <p:spPr>
          <a:xfrm>
            <a:off x="1746299" y="350374"/>
            <a:ext cx="6461892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uk-UA" sz="1800" b="1" dirty="0">
                <a:solidFill>
                  <a:srgbClr val="339933"/>
                </a:solidFill>
                <a:latin typeface="Alegreya" charset="0"/>
                <a:ea typeface="Alegreya"/>
              </a:rPr>
              <a:t>Вітаміни </a:t>
            </a:r>
            <a:endParaRPr lang="uk-UA" sz="2400" b="1" dirty="0">
              <a:solidFill>
                <a:srgbClr val="339933"/>
              </a:solidFill>
              <a:latin typeface="Alegreya" charset="0"/>
              <a:ea typeface="Alegreya"/>
              <a:cs typeface="Alegreya"/>
              <a:sym typeface="Alegreya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4404198"/>
            <a:ext cx="719847" cy="739302"/>
          </a:xfrm>
          <a:prstGeom prst="rect">
            <a:avLst/>
          </a:prstGeom>
          <a:solidFill>
            <a:srgbClr val="66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800" b="1" dirty="0">
                <a:solidFill>
                  <a:schemeClr val="tx1"/>
                </a:solidFill>
              </a:rPr>
              <a:t>Підручник</a:t>
            </a:r>
            <a:endParaRPr lang="uk-UA" sz="1200" b="1" dirty="0">
              <a:solidFill>
                <a:schemeClr val="tx1"/>
              </a:solidFill>
            </a:endParaRPr>
          </a:p>
          <a:p>
            <a:pPr algn="ctr"/>
            <a:r>
              <a:rPr lang="uk-UA" sz="800" b="1" dirty="0">
                <a:solidFill>
                  <a:schemeClr val="tx1"/>
                </a:solidFill>
              </a:rPr>
              <a:t>сторінка</a:t>
            </a:r>
          </a:p>
          <a:p>
            <a:pPr algn="ctr"/>
            <a:r>
              <a:rPr lang="uk-UA" sz="1800" b="1" dirty="0">
                <a:solidFill>
                  <a:schemeClr val="tx1"/>
                </a:solidFill>
              </a:rPr>
              <a:t>120</a:t>
            </a:r>
            <a:endParaRPr lang="ru-RU" sz="1800" b="1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12330" y="968768"/>
            <a:ext cx="4572000" cy="364715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rgbClr val="339933"/>
            </a:solidFill>
            <a:prstDash val="dash"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dirty="0" err="1">
                <a:latin typeface="Comic Sans MS" panose="030F0702030302020204" pitchFamily="66" charset="0"/>
              </a:rPr>
              <a:t>Американський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біохімік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Comic Sans MS" panose="030F0702030302020204" pitchFamily="66" charset="0"/>
              </a:rPr>
              <a:t>Елмер</a:t>
            </a:r>
            <a:r>
              <a:rPr lang="ru-RU" dirty="0">
                <a:solidFill>
                  <a:srgbClr val="FF0000"/>
                </a:solidFill>
                <a:latin typeface="Comic Sans MS" panose="030F0702030302020204" pitchFamily="66" charset="0"/>
              </a:rPr>
              <a:t> Вернер </a:t>
            </a:r>
            <a:r>
              <a:rPr lang="ru-RU" dirty="0" err="1">
                <a:solidFill>
                  <a:srgbClr val="FF0000"/>
                </a:solidFill>
                <a:latin typeface="Comic Sans MS" panose="030F0702030302020204" pitchFamily="66" charset="0"/>
              </a:rPr>
              <a:t>Макколлум</a:t>
            </a:r>
            <a:r>
              <a:rPr lang="ru-RU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ru-RU" dirty="0">
                <a:latin typeface="Comic Sans MS" panose="030F0702030302020204" pitchFamily="66" charset="0"/>
              </a:rPr>
              <a:t>у 1913 р. </a:t>
            </a:r>
            <a:r>
              <a:rPr lang="ru-RU" dirty="0" err="1">
                <a:latin typeface="Comic Sans MS" panose="030F0702030302020204" pitchFamily="66" charset="0"/>
              </a:rPr>
              <a:t>запропонував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позначати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вітаміни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літерами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латинського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алфавіту</a:t>
            </a:r>
            <a:r>
              <a:rPr lang="ru-RU" dirty="0">
                <a:latin typeface="Comic Sans MS" panose="030F0702030302020204" pitchFamily="66" charset="0"/>
              </a:rPr>
              <a:t>: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А, В, С,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D </a:t>
            </a:r>
            <a:r>
              <a:rPr lang="ru-RU" dirty="0" err="1">
                <a:latin typeface="Comic Sans MS" panose="030F0702030302020204" pitchFamily="66" charset="0"/>
              </a:rPr>
              <a:t>тощо</a:t>
            </a:r>
            <a:r>
              <a:rPr lang="ru-RU" dirty="0">
                <a:latin typeface="Comic Sans MS" panose="030F0702030302020204" pitchFamily="66" charset="0"/>
              </a:rPr>
              <a:t>. У 1922 р. </a:t>
            </a:r>
            <a:r>
              <a:rPr lang="ru-RU" dirty="0" err="1">
                <a:latin typeface="Comic Sans MS" panose="030F0702030302020204" pitchFamily="66" charset="0"/>
              </a:rPr>
              <a:t>він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відкрив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вітаміни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D </a:t>
            </a:r>
            <a:r>
              <a:rPr lang="ru-RU" dirty="0">
                <a:solidFill>
                  <a:schemeClr val="tx1"/>
                </a:solidFill>
                <a:latin typeface="Comic Sans MS" panose="030F0702030302020204" pitchFamily="66" charset="0"/>
              </a:rPr>
              <a:t>і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Е</a:t>
            </a:r>
            <a:r>
              <a:rPr lang="ru-RU" dirty="0">
                <a:latin typeface="Comic Sans MS" panose="030F0702030302020204" pitchFamily="66" charset="0"/>
              </a:rPr>
              <a:t>. </a:t>
            </a:r>
          </a:p>
          <a:p>
            <a:pPr algn="ctr">
              <a:lnSpc>
                <a:spcPct val="150000"/>
              </a:lnSpc>
            </a:pPr>
            <a:r>
              <a:rPr lang="ru-RU" dirty="0" err="1">
                <a:solidFill>
                  <a:srgbClr val="FF0000"/>
                </a:solidFill>
                <a:latin typeface="Comic Sans MS" panose="030F0702030302020204" pitchFamily="66" charset="0"/>
              </a:rPr>
              <a:t>Сучасна</a:t>
            </a:r>
            <a:r>
              <a:rPr lang="ru-RU" dirty="0">
                <a:solidFill>
                  <a:srgbClr val="FF0000"/>
                </a:solidFill>
                <a:latin typeface="Comic Sans MS" panose="030F0702030302020204" pitchFamily="66" charset="0"/>
              </a:rPr>
              <a:t> номенклатура </a:t>
            </a:r>
            <a:r>
              <a:rPr lang="ru-RU" dirty="0" err="1">
                <a:solidFill>
                  <a:srgbClr val="FF0000"/>
                </a:solidFill>
                <a:latin typeface="Comic Sans MS" panose="030F0702030302020204" pitchFamily="66" charset="0"/>
              </a:rPr>
              <a:t>вітамінів</a:t>
            </a:r>
            <a:r>
              <a:rPr lang="ru-RU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була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прийнята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Міжнародним</a:t>
            </a:r>
            <a:r>
              <a:rPr lang="ru-RU" dirty="0">
                <a:latin typeface="Comic Sans MS" panose="030F0702030302020204" pitchFamily="66" charset="0"/>
              </a:rPr>
              <a:t> союзом </a:t>
            </a:r>
            <a:r>
              <a:rPr lang="ru-RU" dirty="0" err="1">
                <a:latin typeface="Comic Sans MS" panose="030F0702030302020204" pitchFamily="66" charset="0"/>
              </a:rPr>
              <a:t>фундаментальної</a:t>
            </a:r>
            <a:r>
              <a:rPr lang="ru-RU" dirty="0">
                <a:latin typeface="Comic Sans MS" panose="030F0702030302020204" pitchFamily="66" charset="0"/>
              </a:rPr>
              <a:t> та </a:t>
            </a:r>
            <a:r>
              <a:rPr lang="ru-RU" dirty="0" err="1">
                <a:latin typeface="Comic Sans MS" panose="030F0702030302020204" pitchFamily="66" charset="0"/>
              </a:rPr>
              <a:t>прикладної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хімії</a:t>
            </a:r>
            <a:r>
              <a:rPr lang="ru-RU" dirty="0">
                <a:latin typeface="Comic Sans MS" panose="030F0702030302020204" pitchFamily="66" charset="0"/>
              </a:rPr>
              <a:t> (</a:t>
            </a:r>
            <a:r>
              <a:rPr lang="en-US" dirty="0">
                <a:latin typeface="Comic Sans MS" panose="030F0702030302020204" pitchFamily="66" charset="0"/>
              </a:rPr>
              <a:t>IUPAC) </a:t>
            </a:r>
            <a:r>
              <a:rPr lang="ru-RU" dirty="0">
                <a:latin typeface="Comic Sans MS" panose="030F0702030302020204" pitchFamily="66" charset="0"/>
              </a:rPr>
              <a:t>у 1956 р., вона </a:t>
            </a:r>
            <a:r>
              <a:rPr lang="ru-RU" dirty="0" err="1">
                <a:latin typeface="Comic Sans MS" panose="030F0702030302020204" pitchFamily="66" charset="0"/>
              </a:rPr>
              <a:t>відображає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хімічну</a:t>
            </a:r>
            <a:r>
              <a:rPr lang="ru-RU" dirty="0">
                <a:latin typeface="Comic Sans MS" panose="030F0702030302020204" pitchFamily="66" charset="0"/>
              </a:rPr>
              <a:t> структуру </a:t>
            </a:r>
            <a:r>
              <a:rPr lang="ru-RU" dirty="0" err="1">
                <a:latin typeface="Comic Sans MS" panose="030F0702030302020204" pitchFamily="66" charset="0"/>
              </a:rPr>
              <a:t>цих</a:t>
            </a:r>
            <a:r>
              <a:rPr lang="ru-RU" dirty="0">
                <a:latin typeface="Comic Sans MS" panose="030F0702030302020204" pitchFamily="66" charset="0"/>
              </a:rPr>
              <a:t> сполук. </a:t>
            </a:r>
            <a:r>
              <a:rPr lang="ru-RU" dirty="0" err="1">
                <a:latin typeface="Comic Sans MS" panose="030F0702030302020204" pitchFamily="66" charset="0"/>
              </a:rPr>
              <a:t>Назви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вітамінів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також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пов’язані</a:t>
            </a:r>
            <a:r>
              <a:rPr lang="ru-RU" dirty="0">
                <a:latin typeface="Comic Sans MS" panose="030F0702030302020204" pitchFamily="66" charset="0"/>
              </a:rPr>
              <a:t> і з </a:t>
            </a:r>
            <a:r>
              <a:rPr lang="ru-RU" dirty="0" err="1">
                <a:latin typeface="Comic Sans MS" panose="030F0702030302020204" pitchFamily="66" charset="0"/>
              </a:rPr>
              <a:t>їхньою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фізіологічною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дією</a:t>
            </a:r>
            <a:r>
              <a:rPr lang="ru-RU" dirty="0">
                <a:latin typeface="Comic Sans MS" panose="030F0702030302020204" pitchFamily="66" charset="0"/>
              </a:rPr>
              <a:t>. </a:t>
            </a:r>
            <a:r>
              <a:rPr lang="ru-RU" dirty="0" err="1">
                <a:latin typeface="Comic Sans MS" panose="030F0702030302020204" pitchFamily="66" charset="0"/>
              </a:rPr>
              <a:t>Вважають</a:t>
            </a:r>
            <a:r>
              <a:rPr lang="ru-RU" dirty="0">
                <a:latin typeface="Comic Sans MS" panose="030F0702030302020204" pitchFamily="66" charset="0"/>
              </a:rPr>
              <a:t>, </a:t>
            </a:r>
            <a:r>
              <a:rPr lang="ru-RU" dirty="0" err="1">
                <a:latin typeface="Comic Sans MS" panose="030F0702030302020204" pitchFamily="66" charset="0"/>
              </a:rPr>
              <a:t>що</a:t>
            </a:r>
            <a:r>
              <a:rPr lang="ru-RU" dirty="0">
                <a:latin typeface="Comic Sans MS" panose="030F0702030302020204" pitchFamily="66" charset="0"/>
              </a:rPr>
              <a:t> для </a:t>
            </a:r>
            <a:r>
              <a:rPr lang="ru-RU" dirty="0" err="1">
                <a:latin typeface="Comic Sans MS" panose="030F0702030302020204" pitchFamily="66" charset="0"/>
              </a:rPr>
              <a:t>організму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людини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важливими</a:t>
            </a:r>
            <a:r>
              <a:rPr lang="ru-RU" dirty="0">
                <a:latin typeface="Comic Sans MS" panose="030F0702030302020204" pitchFamily="66" charset="0"/>
              </a:rPr>
              <a:t> є 13 </a:t>
            </a:r>
            <a:r>
              <a:rPr lang="ru-RU" dirty="0" err="1">
                <a:latin typeface="Comic Sans MS" panose="030F0702030302020204" pitchFamily="66" charset="0"/>
              </a:rPr>
              <a:t>вітамінів</a:t>
            </a:r>
            <a:r>
              <a:rPr lang="ru-RU" dirty="0"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96358" y="599816"/>
            <a:ext cx="1549941" cy="473412"/>
          </a:xfrm>
          <a:prstGeom prst="roundRect">
            <a:avLst>
              <a:gd name="adj" fmla="val 45206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419D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307968" y="660991"/>
            <a:ext cx="13035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cap="small" dirty="0">
                <a:solidFill>
                  <a:srgbClr val="419D59"/>
                </a:solidFill>
              </a:rPr>
              <a:t>Цікаво знати</a:t>
            </a:r>
            <a:endParaRPr lang="ru-RU" b="1" cap="small" dirty="0">
              <a:solidFill>
                <a:srgbClr val="419D59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1809" y="1194581"/>
            <a:ext cx="2150052" cy="287043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5993546" y="4250309"/>
            <a:ext cx="25875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Елмер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Вернер </a:t>
            </a:r>
            <a:r>
              <a:rPr lang="ru-RU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Макколлум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</a:p>
          <a:p>
            <a:pPr algn="ctr"/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(1879–1967)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68102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98;p16"/>
          <p:cNvSpPr txBox="1"/>
          <p:nvPr/>
        </p:nvSpPr>
        <p:spPr>
          <a:xfrm>
            <a:off x="1828800" y="48549"/>
            <a:ext cx="6296891" cy="3846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uk-UA" sz="1300" dirty="0">
                <a:solidFill>
                  <a:srgbClr val="0070C0"/>
                </a:solidFill>
                <a:latin typeface="Comic Sans MS" pitchFamily="66" charset="0"/>
              </a:rPr>
              <a:t>§ 28. </a:t>
            </a:r>
            <a:r>
              <a:rPr lang="uk-UA" sz="1300" cap="all" dirty="0">
                <a:solidFill>
                  <a:srgbClr val="0070C0"/>
                </a:solidFill>
                <a:latin typeface="Comic Sans MS" pitchFamily="66" charset="0"/>
              </a:rPr>
              <a:t>Анаболізм і катаболізм – метаболізм. вітаміни</a:t>
            </a:r>
            <a:endParaRPr lang="uk-UA" sz="1300" cap="all" dirty="0">
              <a:solidFill>
                <a:schemeClr val="accent1">
                  <a:lumMod val="75000"/>
                </a:schemeClr>
              </a:solidFill>
              <a:latin typeface="Comic Sans MS" pitchFamily="66" charset="0"/>
              <a:ea typeface="Alegreya"/>
              <a:cs typeface="Alegreya"/>
              <a:sym typeface="Alegreya"/>
            </a:endParaRPr>
          </a:p>
        </p:txBody>
      </p:sp>
      <p:cxnSp>
        <p:nvCxnSpPr>
          <p:cNvPr id="3" name="Google Shape;100;p16"/>
          <p:cNvCxnSpPr/>
          <p:nvPr/>
        </p:nvCxnSpPr>
        <p:spPr>
          <a:xfrm rot="10800000" flipH="1">
            <a:off x="1828800" y="427539"/>
            <a:ext cx="6203700" cy="5700"/>
          </a:xfrm>
          <a:prstGeom prst="straightConnector1">
            <a:avLst/>
          </a:prstGeom>
          <a:noFill/>
          <a:ln w="19050" cap="flat" cmpd="sng">
            <a:solidFill>
              <a:srgbClr val="257BBE"/>
            </a:solidFill>
            <a:prstDash val="solid"/>
            <a:round/>
            <a:headEnd type="diamond" w="med" len="med"/>
            <a:tailEnd type="diamond" w="med" len="med"/>
          </a:ln>
        </p:spPr>
      </p:cxnSp>
      <p:sp>
        <p:nvSpPr>
          <p:cNvPr id="4" name="Google Shape;99;p16"/>
          <p:cNvSpPr txBox="1"/>
          <p:nvPr/>
        </p:nvSpPr>
        <p:spPr>
          <a:xfrm>
            <a:off x="1746299" y="350374"/>
            <a:ext cx="6461892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uk-UA" sz="1800" b="1" dirty="0">
                <a:solidFill>
                  <a:srgbClr val="339933"/>
                </a:solidFill>
                <a:latin typeface="Alegreya" charset="0"/>
                <a:ea typeface="Alegreya"/>
              </a:rPr>
              <a:t>Вітаміни </a:t>
            </a:r>
            <a:endParaRPr lang="uk-UA" sz="2400" b="1" dirty="0">
              <a:solidFill>
                <a:srgbClr val="339933"/>
              </a:solidFill>
              <a:latin typeface="Alegreya" charset="0"/>
              <a:ea typeface="Alegreya"/>
              <a:cs typeface="Alegreya"/>
              <a:sym typeface="Alegreya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4404198"/>
            <a:ext cx="719847" cy="739302"/>
          </a:xfrm>
          <a:prstGeom prst="rect">
            <a:avLst/>
          </a:prstGeom>
          <a:solidFill>
            <a:srgbClr val="66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800" b="1" dirty="0">
                <a:solidFill>
                  <a:schemeClr val="tx1"/>
                </a:solidFill>
              </a:rPr>
              <a:t>Підручник</a:t>
            </a:r>
            <a:endParaRPr lang="uk-UA" sz="1200" b="1" dirty="0">
              <a:solidFill>
                <a:schemeClr val="tx1"/>
              </a:solidFill>
            </a:endParaRPr>
          </a:p>
          <a:p>
            <a:pPr algn="ctr"/>
            <a:r>
              <a:rPr lang="uk-UA" sz="800" b="1" dirty="0">
                <a:solidFill>
                  <a:schemeClr val="tx1"/>
                </a:solidFill>
              </a:rPr>
              <a:t>сторінка</a:t>
            </a:r>
          </a:p>
          <a:p>
            <a:pPr algn="ctr"/>
            <a:r>
              <a:rPr lang="uk-UA" sz="1800" b="1" dirty="0">
                <a:solidFill>
                  <a:schemeClr val="tx1"/>
                </a:solidFill>
              </a:rPr>
              <a:t>121</a:t>
            </a:r>
            <a:endParaRPr lang="ru-RU" sz="1800" b="1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36418" y="965897"/>
            <a:ext cx="4831772" cy="332398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rgbClr val="339933"/>
            </a:solidFill>
            <a:prstDash val="dash"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dirty="0" err="1">
                <a:latin typeface="Comic Sans MS" panose="030F0702030302020204" pitchFamily="66" charset="0"/>
              </a:rPr>
              <a:t>Академік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Академії</a:t>
            </a:r>
            <a:r>
              <a:rPr lang="ru-RU" dirty="0">
                <a:latin typeface="Comic Sans MS" panose="030F0702030302020204" pitchFamily="66" charset="0"/>
              </a:rPr>
              <a:t> наук </a:t>
            </a:r>
            <a:r>
              <a:rPr lang="ru-RU" dirty="0" err="1">
                <a:latin typeface="Comic Sans MS" panose="030F0702030302020204" pitchFamily="66" charset="0"/>
              </a:rPr>
              <a:t>України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Comic Sans MS" panose="030F0702030302020204" pitchFamily="66" charset="0"/>
              </a:rPr>
              <a:t>Палладін</a:t>
            </a:r>
            <a:r>
              <a:rPr lang="ru-RU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Comic Sans MS" panose="030F0702030302020204" pitchFamily="66" charset="0"/>
              </a:rPr>
              <a:t>Олександр</a:t>
            </a:r>
            <a:r>
              <a:rPr lang="ru-RU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Comic Sans MS" panose="030F0702030302020204" pitchFamily="66" charset="0"/>
              </a:rPr>
              <a:t>Володимирович</a:t>
            </a:r>
            <a:r>
              <a:rPr lang="ru-RU" dirty="0">
                <a:latin typeface="Comic Sans MS" panose="030F0702030302020204" pitchFamily="66" charset="0"/>
              </a:rPr>
              <a:t>: </a:t>
            </a:r>
            <a:r>
              <a:rPr lang="ru-RU" dirty="0" err="1">
                <a:latin typeface="Comic Sans MS" panose="030F0702030302020204" pitchFamily="66" charset="0"/>
              </a:rPr>
              <a:t>видатний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український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біохімік</a:t>
            </a:r>
            <a:r>
              <a:rPr lang="ru-RU" dirty="0">
                <a:latin typeface="Comic Sans MS" panose="030F0702030302020204" pitchFamily="66" charset="0"/>
              </a:rPr>
              <a:t>, </a:t>
            </a:r>
            <a:r>
              <a:rPr lang="ru-RU" dirty="0" err="1">
                <a:latin typeface="Comic Sans MS" panose="030F0702030302020204" pitchFamily="66" charset="0"/>
              </a:rPr>
              <a:t>засновник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української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біохімічної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школи</a:t>
            </a:r>
            <a:r>
              <a:rPr lang="ru-RU" dirty="0">
                <a:latin typeface="Comic Sans MS" panose="030F0702030302020204" pitchFamily="66" charset="0"/>
              </a:rPr>
              <a:t>, з 1925 по 1970 </a:t>
            </a:r>
            <a:r>
              <a:rPr lang="ru-RU" dirty="0" err="1">
                <a:latin typeface="Comic Sans MS" panose="030F0702030302020204" pitchFamily="66" charset="0"/>
              </a:rPr>
              <a:t>рік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очолював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Інститут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біохімії</a:t>
            </a:r>
            <a:r>
              <a:rPr lang="ru-RU" dirty="0">
                <a:latin typeface="Comic Sans MS" panose="030F0702030302020204" pitchFamily="66" charset="0"/>
              </a:rPr>
              <a:t> НАН </a:t>
            </a:r>
            <a:r>
              <a:rPr lang="ru-RU" dirty="0" err="1">
                <a:latin typeface="Comic Sans MS" panose="030F0702030302020204" pitchFamily="66" charset="0"/>
              </a:rPr>
              <a:t>України</a:t>
            </a:r>
            <a:r>
              <a:rPr lang="ru-RU" dirty="0">
                <a:latin typeface="Comic Sans MS" panose="030F0702030302020204" pitchFamily="66" charset="0"/>
              </a:rPr>
              <a:t>, </a:t>
            </a:r>
            <a:r>
              <a:rPr lang="ru-RU" dirty="0" err="1">
                <a:latin typeface="Comic Sans MS" panose="030F0702030302020204" pitchFamily="66" charset="0"/>
              </a:rPr>
              <a:t>який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нині</a:t>
            </a:r>
            <a:r>
              <a:rPr lang="ru-RU" dirty="0">
                <a:latin typeface="Comic Sans MS" panose="030F0702030302020204" pitchFamily="66" charset="0"/>
              </a:rPr>
              <a:t> носить </a:t>
            </a:r>
            <a:r>
              <a:rPr lang="ru-RU" dirty="0" err="1">
                <a:latin typeface="Comic Sans MS" panose="030F0702030302020204" pitchFamily="66" charset="0"/>
              </a:rPr>
              <a:t>його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ім’я</a:t>
            </a:r>
            <a:r>
              <a:rPr lang="ru-RU" dirty="0">
                <a:latin typeface="Comic Sans MS" panose="030F0702030302020204" pitchFamily="66" charset="0"/>
              </a:rPr>
              <a:t>. За </a:t>
            </a:r>
            <a:r>
              <a:rPr lang="ru-RU" dirty="0" err="1">
                <a:latin typeface="Comic Sans MS" panose="030F0702030302020204" pitchFamily="66" charset="0"/>
              </a:rPr>
              <a:t>його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ініціативою</a:t>
            </a:r>
            <a:r>
              <a:rPr lang="ru-RU" dirty="0">
                <a:latin typeface="Comic Sans MS" panose="030F0702030302020204" pitchFamily="66" charset="0"/>
              </a:rPr>
              <a:t> в 1934 р. </a:t>
            </a:r>
            <a:r>
              <a:rPr lang="ru-RU" dirty="0" err="1">
                <a:latin typeface="Comic Sans MS" panose="030F0702030302020204" pitchFamily="66" charset="0"/>
              </a:rPr>
              <a:t>була</a:t>
            </a:r>
            <a:r>
              <a:rPr lang="ru-RU" dirty="0">
                <a:latin typeface="Comic Sans MS" panose="030F0702030302020204" pitchFamily="66" charset="0"/>
              </a:rPr>
              <a:t> створена кафедра </a:t>
            </a:r>
            <a:r>
              <a:rPr lang="ru-RU" dirty="0" err="1">
                <a:latin typeface="Comic Sans MS" panose="030F0702030302020204" pitchFamily="66" charset="0"/>
              </a:rPr>
              <a:t>біохімії</a:t>
            </a:r>
            <a:r>
              <a:rPr lang="ru-RU" dirty="0">
                <a:latin typeface="Comic Sans MS" panose="030F0702030302020204" pitchFamily="66" charset="0"/>
              </a:rPr>
              <a:t> при </a:t>
            </a:r>
            <a:r>
              <a:rPr lang="ru-RU" dirty="0" err="1">
                <a:latin typeface="Comic Sans MS" panose="030F0702030302020204" pitchFamily="66" charset="0"/>
              </a:rPr>
              <a:t>Київському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національному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університеті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імені</a:t>
            </a:r>
            <a:r>
              <a:rPr lang="ru-RU" dirty="0">
                <a:latin typeface="Comic Sans MS" panose="030F0702030302020204" pitchFamily="66" charset="0"/>
              </a:rPr>
              <a:t> Тараса </a:t>
            </a:r>
            <a:r>
              <a:rPr lang="ru-RU" dirty="0" err="1">
                <a:latin typeface="Comic Sans MS" panose="030F0702030302020204" pitchFamily="66" charset="0"/>
              </a:rPr>
              <a:t>Шевченка</a:t>
            </a:r>
            <a:r>
              <a:rPr lang="ru-RU" dirty="0">
                <a:latin typeface="Comic Sans MS" panose="030F0702030302020204" pitchFamily="66" charset="0"/>
              </a:rPr>
              <a:t>, </a:t>
            </a:r>
            <a:r>
              <a:rPr lang="ru-RU" dirty="0" err="1">
                <a:latin typeface="Comic Sans MS" panose="030F0702030302020204" pitchFamily="66" charset="0"/>
              </a:rPr>
              <a:t>якою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він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керував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упродовж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двох</a:t>
            </a:r>
            <a:endParaRPr lang="ru-RU" dirty="0">
              <a:latin typeface="Comic Sans MS" panose="030F0702030302020204" pitchFamily="66" charset="0"/>
            </a:endParaRPr>
          </a:p>
          <a:p>
            <a:pPr algn="ctr">
              <a:lnSpc>
                <a:spcPct val="150000"/>
              </a:lnSpc>
            </a:pPr>
            <a:r>
              <a:rPr lang="ru-RU" dirty="0" err="1">
                <a:latin typeface="Comic Sans MS" panose="030F0702030302020204" pitchFamily="66" charset="0"/>
              </a:rPr>
              <a:t>десятиріч</a:t>
            </a:r>
            <a:r>
              <a:rPr lang="ru-RU" dirty="0">
                <a:latin typeface="Comic Sans MS" panose="030F0702030302020204" pitchFamily="66" charset="0"/>
              </a:rPr>
              <a:t>. З 1946 по 1962 </a:t>
            </a:r>
            <a:r>
              <a:rPr lang="ru-RU" dirty="0" err="1">
                <a:latin typeface="Comic Sans MS" panose="030F0702030302020204" pitchFamily="66" charset="0"/>
              </a:rPr>
              <a:t>рік</a:t>
            </a:r>
            <a:r>
              <a:rPr lang="ru-RU" dirty="0">
                <a:latin typeface="Comic Sans MS" panose="030F0702030302020204" pitchFamily="66" charset="0"/>
              </a:rPr>
              <a:t> – президент </a:t>
            </a:r>
            <a:r>
              <a:rPr lang="ru-RU" dirty="0" err="1">
                <a:latin typeface="Comic Sans MS" panose="030F0702030302020204" pitchFamily="66" charset="0"/>
              </a:rPr>
              <a:t>Академії</a:t>
            </a:r>
            <a:r>
              <a:rPr lang="ru-RU" dirty="0">
                <a:latin typeface="Comic Sans MS" panose="030F0702030302020204" pitchFamily="66" charset="0"/>
              </a:rPr>
              <a:t> наук </a:t>
            </a:r>
            <a:r>
              <a:rPr lang="ru-RU" dirty="0" err="1">
                <a:latin typeface="Comic Sans MS" panose="030F0702030302020204" pitchFamily="66" charset="0"/>
              </a:rPr>
              <a:t>України</a:t>
            </a:r>
            <a:endParaRPr lang="ru-RU" dirty="0">
              <a:latin typeface="Comic Sans MS" panose="030F0702030302020204" pitchFamily="66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96358" y="599816"/>
            <a:ext cx="1549941" cy="473412"/>
          </a:xfrm>
          <a:prstGeom prst="roundRect">
            <a:avLst>
              <a:gd name="adj" fmla="val 45206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419D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359923" y="658120"/>
            <a:ext cx="13035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cap="small" dirty="0">
                <a:solidFill>
                  <a:srgbClr val="419D59"/>
                </a:solidFill>
              </a:rPr>
              <a:t>Цікаво знати</a:t>
            </a:r>
            <a:endParaRPr lang="ru-RU" b="1" cap="small" dirty="0">
              <a:solidFill>
                <a:srgbClr val="419D59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4777" y="965896"/>
            <a:ext cx="3179466" cy="33239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AutoShape 2" descr="Олександр Палладін – патріарх світової нейрохімії | Український інтерес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AutoShape 4" descr="Олександр Палладін – патріарх світової нейрохімії | Український інтерес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5468977" y="4289883"/>
            <a:ext cx="35413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Палладін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Олександр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Володимирович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algn="ctr"/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1885–1972</a:t>
            </a:r>
          </a:p>
        </p:txBody>
      </p:sp>
    </p:spTree>
    <p:extLst>
      <p:ext uri="{BB962C8B-B14F-4D97-AF65-F5344CB8AC3E}">
        <p14:creationId xmlns:p14="http://schemas.microsoft.com/office/powerpoint/2010/main" val="14136853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41664" y="735064"/>
            <a:ext cx="5517572" cy="4185761"/>
          </a:xfrm>
          <a:prstGeom prst="rect">
            <a:avLst/>
          </a:prstGeom>
          <a:solidFill>
            <a:schemeClr val="tx2"/>
          </a:solidFill>
        </p:spPr>
        <p:txBody>
          <a:bodyPr wrap="square">
            <a:spAutoFit/>
          </a:bodyPr>
          <a:lstStyle/>
          <a:p>
            <a:pPr marL="285750" indent="-285750">
              <a:buClr>
                <a:srgbClr val="339933"/>
              </a:buClr>
              <a:buFont typeface="Wingdings" panose="05000000000000000000" pitchFamily="2" charset="2"/>
              <a:buChar char="v"/>
            </a:pPr>
            <a:r>
              <a:rPr lang="ru-RU" b="1" dirty="0" err="1">
                <a:latin typeface="Comic Sans MS" panose="030F0702030302020204" pitchFamily="66" charset="0"/>
              </a:rPr>
              <a:t>добова</a:t>
            </a:r>
            <a:r>
              <a:rPr lang="ru-RU" b="1" dirty="0">
                <a:latin typeface="Comic Sans MS" panose="030F0702030302020204" pitchFamily="66" charset="0"/>
              </a:rPr>
              <a:t> потреба </a:t>
            </a:r>
            <a:r>
              <a:rPr lang="ru-RU" dirty="0">
                <a:latin typeface="Comic Sans MS" panose="030F0702030302020204" pitchFamily="66" charset="0"/>
              </a:rPr>
              <a:t>у </a:t>
            </a:r>
            <a:r>
              <a:rPr lang="ru-RU" dirty="0" err="1">
                <a:latin typeface="Comic Sans MS" panose="030F0702030302020204" pitchFamily="66" charset="0"/>
              </a:rPr>
              <a:t>вітамінах</a:t>
            </a:r>
            <a:r>
              <a:rPr lang="ru-RU" dirty="0">
                <a:latin typeface="Comic Sans MS" panose="030F0702030302020204" pitchFamily="66" charset="0"/>
              </a:rPr>
              <a:t> – </a:t>
            </a:r>
            <a:r>
              <a:rPr lang="ru-RU" dirty="0" err="1">
                <a:latin typeface="Comic Sans MS" panose="030F0702030302020204" pitchFamily="66" charset="0"/>
              </a:rPr>
              <a:t>лише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кілька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міліграмів</a:t>
            </a:r>
            <a:r>
              <a:rPr lang="ru-RU" dirty="0">
                <a:latin typeface="Comic Sans MS" panose="030F0702030302020204" pitchFamily="66" charset="0"/>
              </a:rPr>
              <a:t>, а то й </a:t>
            </a:r>
            <a:r>
              <a:rPr lang="ru-RU" dirty="0" err="1">
                <a:latin typeface="Comic Sans MS" panose="030F0702030302020204" pitchFamily="66" charset="0"/>
              </a:rPr>
              <a:t>мікрограмів</a:t>
            </a:r>
            <a:endParaRPr lang="ru-RU" dirty="0">
              <a:latin typeface="Comic Sans MS" panose="030F0702030302020204" pitchFamily="66" charset="0"/>
            </a:endParaRPr>
          </a:p>
          <a:p>
            <a:pPr marL="285750" indent="-285750">
              <a:buClr>
                <a:srgbClr val="339933"/>
              </a:buClr>
              <a:buFont typeface="Wingdings" panose="05000000000000000000" pitchFamily="2" charset="2"/>
              <a:buChar char="v"/>
            </a:pPr>
            <a:r>
              <a:rPr lang="ru-RU" dirty="0" err="1">
                <a:latin typeface="Comic Sans MS" panose="030F0702030302020204" pitchFamily="66" charset="0"/>
              </a:rPr>
              <a:t>віді­грають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надзвичайно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важливу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b="1" dirty="0">
                <a:latin typeface="Comic Sans MS" panose="030F0702030302020204" pitchFamily="66" charset="0"/>
              </a:rPr>
              <a:t>роль</a:t>
            </a:r>
            <a:r>
              <a:rPr lang="ru-RU" dirty="0">
                <a:latin typeface="Comic Sans MS" panose="030F0702030302020204" pitchFamily="66" charset="0"/>
              </a:rPr>
              <a:t> в </a:t>
            </a:r>
            <a:r>
              <a:rPr lang="ru-RU" dirty="0" err="1">
                <a:latin typeface="Comic Sans MS" panose="030F0702030302020204" pitchFamily="66" charset="0"/>
              </a:rPr>
              <a:t>обміні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речовин</a:t>
            </a:r>
            <a:r>
              <a:rPr lang="ru-RU" dirty="0">
                <a:latin typeface="Comic Sans MS" panose="030F0702030302020204" pitchFamily="66" charset="0"/>
              </a:rPr>
              <a:t> та </a:t>
            </a:r>
            <a:r>
              <a:rPr lang="ru-RU" dirty="0" err="1">
                <a:latin typeface="Comic Sans MS" panose="030F0702030302020204" pitchFamily="66" charset="0"/>
              </a:rPr>
              <a:t>перетворенні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енергії</a:t>
            </a:r>
            <a:endParaRPr lang="ru-RU" dirty="0">
              <a:latin typeface="Comic Sans MS" panose="030F0702030302020204" pitchFamily="66" charset="0"/>
            </a:endParaRPr>
          </a:p>
          <a:p>
            <a:pPr marL="285750" indent="-285750">
              <a:buClr>
                <a:srgbClr val="339933"/>
              </a:buClr>
              <a:buFont typeface="Wingdings" panose="05000000000000000000" pitchFamily="2" charset="2"/>
              <a:buChar char="v"/>
            </a:pPr>
            <a:r>
              <a:rPr lang="ru-RU" dirty="0" err="1">
                <a:latin typeface="Comic Sans MS" panose="030F0702030302020204" pitchFamily="66" charset="0"/>
              </a:rPr>
              <a:t>багато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вітамінів</a:t>
            </a:r>
            <a:r>
              <a:rPr lang="ru-RU" dirty="0">
                <a:latin typeface="Comic Sans MS" panose="030F0702030302020204" pitchFamily="66" charset="0"/>
              </a:rPr>
              <a:t> входить до складу </a:t>
            </a:r>
            <a:r>
              <a:rPr lang="ru-RU" dirty="0" err="1">
                <a:latin typeface="Comic Sans MS" panose="030F0702030302020204" pitchFamily="66" charset="0"/>
              </a:rPr>
              <a:t>ферментів</a:t>
            </a:r>
            <a:r>
              <a:rPr lang="ru-RU" dirty="0">
                <a:latin typeface="Comic Sans MS" panose="030F0702030302020204" pitchFamily="66" charset="0"/>
              </a:rPr>
              <a:t>, </a:t>
            </a:r>
            <a:r>
              <a:rPr lang="ru-RU" dirty="0" err="1">
                <a:latin typeface="Comic Sans MS" panose="030F0702030302020204" pitchFamily="66" charset="0"/>
              </a:rPr>
              <a:t>деякі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потрібні</a:t>
            </a:r>
            <a:r>
              <a:rPr lang="ru-RU" dirty="0">
                <a:latin typeface="Comic Sans MS" panose="030F0702030302020204" pitchFamily="66" charset="0"/>
              </a:rPr>
              <a:t> для </a:t>
            </a:r>
            <a:r>
              <a:rPr lang="ru-RU" dirty="0" err="1">
                <a:latin typeface="Comic Sans MS" panose="030F0702030302020204" pitchFamily="66" charset="0"/>
              </a:rPr>
              <a:t>утворення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гормонів</a:t>
            </a:r>
            <a:endParaRPr lang="ru-RU" dirty="0">
              <a:latin typeface="Comic Sans MS" panose="030F0702030302020204" pitchFamily="66" charset="0"/>
            </a:endParaRPr>
          </a:p>
          <a:p>
            <a:pPr marL="285750" indent="-285750">
              <a:buClr>
                <a:srgbClr val="339933"/>
              </a:buClr>
              <a:buFont typeface="Wingdings" panose="05000000000000000000" pitchFamily="2" charset="2"/>
              <a:buChar char="v"/>
            </a:pPr>
            <a:r>
              <a:rPr lang="ru-RU" dirty="0">
                <a:latin typeface="Comic Sans MS" panose="030F0702030302020204" pitchFamily="66" charset="0"/>
              </a:rPr>
              <a:t>за </a:t>
            </a:r>
            <a:r>
              <a:rPr lang="ru-RU" dirty="0" err="1">
                <a:latin typeface="Comic Sans MS" panose="030F0702030302020204" pitchFamily="66" charset="0"/>
              </a:rPr>
              <a:t>відсутності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вітамінів</a:t>
            </a:r>
            <a:r>
              <a:rPr lang="ru-RU" dirty="0">
                <a:latin typeface="Comic Sans MS" panose="030F0702030302020204" pitchFamily="66" charset="0"/>
              </a:rPr>
              <a:t> в </a:t>
            </a:r>
            <a:r>
              <a:rPr lang="ru-RU" dirty="0" err="1">
                <a:latin typeface="Comic Sans MS" panose="030F0702030302020204" pitchFamily="66" charset="0"/>
              </a:rPr>
              <a:t>організмі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виникають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захворювання</a:t>
            </a:r>
            <a:r>
              <a:rPr lang="ru-RU" dirty="0">
                <a:latin typeface="Comic Sans MS" panose="030F0702030302020204" pitchFamily="66" charset="0"/>
              </a:rPr>
              <a:t> – </a:t>
            </a:r>
            <a:r>
              <a:rPr lang="ru-RU" b="1" dirty="0" err="1">
                <a:latin typeface="Comic Sans MS" panose="030F0702030302020204" pitchFamily="66" charset="0"/>
              </a:rPr>
              <a:t>аві­тамінози</a:t>
            </a:r>
            <a:r>
              <a:rPr lang="ru-RU" dirty="0">
                <a:latin typeface="Comic Sans MS" panose="030F0702030302020204" pitchFamily="66" charset="0"/>
              </a:rPr>
              <a:t>, за </a:t>
            </a:r>
            <a:r>
              <a:rPr lang="ru-RU" dirty="0" err="1">
                <a:latin typeface="Comic Sans MS" panose="030F0702030302020204" pitchFamily="66" charset="0"/>
              </a:rPr>
              <a:t>їхньої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нестачі</a:t>
            </a:r>
            <a:r>
              <a:rPr lang="ru-RU" dirty="0">
                <a:latin typeface="Comic Sans MS" panose="030F0702030302020204" pitchFamily="66" charset="0"/>
              </a:rPr>
              <a:t> – </a:t>
            </a:r>
            <a:r>
              <a:rPr lang="ru-RU" b="1" dirty="0" err="1">
                <a:latin typeface="Comic Sans MS" panose="030F0702030302020204" pitchFamily="66" charset="0"/>
              </a:rPr>
              <a:t>гіповітамінози</a:t>
            </a:r>
            <a:endParaRPr lang="ru-RU" b="1" dirty="0">
              <a:latin typeface="Comic Sans MS" panose="030F0702030302020204" pitchFamily="66" charset="0"/>
            </a:endParaRPr>
          </a:p>
          <a:p>
            <a:pPr marL="285750" indent="-285750">
              <a:buClr>
                <a:srgbClr val="339933"/>
              </a:buClr>
              <a:buFont typeface="Wingdings" panose="05000000000000000000" pitchFamily="2" charset="2"/>
              <a:buChar char="v"/>
            </a:pPr>
            <a:r>
              <a:rPr lang="ru-RU" dirty="0">
                <a:latin typeface="Comic Sans MS" panose="030F0702030302020204" pitchFamily="66" charset="0"/>
              </a:rPr>
              <a:t>негативно на </a:t>
            </a:r>
            <a:r>
              <a:rPr lang="ru-RU" dirty="0" err="1">
                <a:latin typeface="Comic Sans MS" panose="030F0702030302020204" pitchFamily="66" charset="0"/>
              </a:rPr>
              <a:t>організм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людини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впливає</a:t>
            </a:r>
            <a:r>
              <a:rPr lang="ru-RU" dirty="0">
                <a:latin typeface="Comic Sans MS" panose="030F0702030302020204" pitchFamily="66" charset="0"/>
              </a:rPr>
              <a:t> і </a:t>
            </a:r>
            <a:r>
              <a:rPr lang="ru-RU" dirty="0" err="1">
                <a:latin typeface="Comic Sans MS" panose="030F0702030302020204" pitchFamily="66" charset="0"/>
              </a:rPr>
              <a:t>надлишок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умісту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вітамінів</a:t>
            </a:r>
            <a:r>
              <a:rPr lang="ru-RU" dirty="0">
                <a:latin typeface="Comic Sans MS" panose="030F0702030302020204" pitchFamily="66" charset="0"/>
              </a:rPr>
              <a:t> в </a:t>
            </a:r>
            <a:r>
              <a:rPr lang="ru-RU" dirty="0" err="1">
                <a:latin typeface="Comic Sans MS" panose="030F0702030302020204" pitchFamily="66" charset="0"/>
              </a:rPr>
              <a:t>організмі</a:t>
            </a:r>
            <a:r>
              <a:rPr lang="ru-RU" dirty="0">
                <a:latin typeface="Comic Sans MS" panose="030F0702030302020204" pitchFamily="66" charset="0"/>
              </a:rPr>
              <a:t> - </a:t>
            </a:r>
            <a:r>
              <a:rPr lang="ru-RU" b="1" dirty="0" err="1">
                <a:latin typeface="Comic Sans MS" panose="030F0702030302020204" pitchFamily="66" charset="0"/>
              </a:rPr>
              <a:t>гіпервітамі­нози</a:t>
            </a:r>
            <a:endParaRPr lang="ru-RU" b="1" dirty="0">
              <a:latin typeface="Comic Sans MS" panose="030F0702030302020204" pitchFamily="66" charset="0"/>
            </a:endParaRPr>
          </a:p>
          <a:p>
            <a:pPr marL="285750" indent="-285750">
              <a:buClr>
                <a:srgbClr val="339933"/>
              </a:buClr>
              <a:buFont typeface="Wingdings" panose="05000000000000000000" pitchFamily="2" charset="2"/>
              <a:buChar char="v"/>
            </a:pPr>
            <a:r>
              <a:rPr lang="ru-RU" dirty="0" err="1">
                <a:latin typeface="Comic Sans MS" panose="030F0702030302020204" pitchFamily="66" charset="0"/>
              </a:rPr>
              <a:t>Вітаміни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швидко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розкладаються</a:t>
            </a:r>
            <a:r>
              <a:rPr lang="ru-RU" dirty="0">
                <a:latin typeface="Comic Sans MS" panose="030F0702030302020204" pitchFamily="66" charset="0"/>
              </a:rPr>
              <a:t>, </a:t>
            </a:r>
            <a:r>
              <a:rPr lang="ru-RU" dirty="0" err="1">
                <a:latin typeface="Comic Sans MS" panose="030F0702030302020204" pitchFamily="66" charset="0"/>
              </a:rPr>
              <a:t>більшість</a:t>
            </a:r>
            <a:r>
              <a:rPr lang="ru-RU" dirty="0">
                <a:latin typeface="Comic Sans MS" panose="030F0702030302020204" pitchFamily="66" charset="0"/>
              </a:rPr>
              <a:t> з них не </a:t>
            </a:r>
            <a:r>
              <a:rPr lang="ru-RU" dirty="0" err="1">
                <a:latin typeface="Comic Sans MS" panose="030F0702030302020204" pitchFamily="66" charset="0"/>
              </a:rPr>
              <a:t>відкладається</a:t>
            </a:r>
            <a:r>
              <a:rPr lang="ru-RU" dirty="0">
                <a:latin typeface="Comic Sans MS" panose="030F0702030302020204" pitchFamily="66" charset="0"/>
              </a:rPr>
              <a:t> про запас і не </a:t>
            </a:r>
            <a:r>
              <a:rPr lang="ru-RU" dirty="0" err="1">
                <a:latin typeface="Comic Sans MS" panose="030F0702030302020204" pitchFamily="66" charset="0"/>
              </a:rPr>
              <a:t>синтезується</a:t>
            </a:r>
            <a:r>
              <a:rPr lang="ru-RU" dirty="0">
                <a:latin typeface="Comic Sans MS" panose="030F0702030302020204" pitchFamily="66" charset="0"/>
              </a:rPr>
              <a:t> в </a:t>
            </a:r>
            <a:r>
              <a:rPr lang="ru-RU" dirty="0" err="1">
                <a:latin typeface="Comic Sans MS" panose="030F0702030302020204" pitchFamily="66" charset="0"/>
              </a:rPr>
              <a:t>організмі</a:t>
            </a:r>
            <a:endParaRPr lang="ru-RU" dirty="0">
              <a:latin typeface="Comic Sans MS" panose="030F0702030302020204" pitchFamily="66" charset="0"/>
            </a:endParaRPr>
          </a:p>
          <a:p>
            <a:pPr marL="285750" indent="-285750">
              <a:buClr>
                <a:srgbClr val="339933"/>
              </a:buClr>
              <a:buFont typeface="Wingdings" panose="05000000000000000000" pitchFamily="2" charset="2"/>
              <a:buChar char="v"/>
            </a:pPr>
            <a:r>
              <a:rPr lang="ru-RU" dirty="0">
                <a:latin typeface="Comic Sans MS" panose="030F0702030302020204" pitchFamily="66" charset="0"/>
              </a:rPr>
              <a:t>головне </a:t>
            </a:r>
            <a:r>
              <a:rPr lang="ru-RU" b="1" dirty="0" err="1">
                <a:latin typeface="Comic Sans MS" panose="030F0702030302020204" pitchFamily="66" charset="0"/>
              </a:rPr>
              <a:t>джерело</a:t>
            </a:r>
            <a:r>
              <a:rPr lang="ru-RU" b="1" dirty="0">
                <a:latin typeface="Comic Sans MS" panose="030F0702030302020204" pitchFamily="66" charset="0"/>
              </a:rPr>
              <a:t> </a:t>
            </a:r>
            <a:r>
              <a:rPr lang="ru-RU" b="1" dirty="0" err="1">
                <a:latin typeface="Comic Sans MS" panose="030F0702030302020204" pitchFamily="66" charset="0"/>
              </a:rPr>
              <a:t>вітамінів</a:t>
            </a:r>
            <a:r>
              <a:rPr lang="ru-RU" b="1" dirty="0">
                <a:latin typeface="Comic Sans MS" panose="030F0702030302020204" pitchFamily="66" charset="0"/>
              </a:rPr>
              <a:t> </a:t>
            </a:r>
            <a:r>
              <a:rPr lang="ru-RU" dirty="0">
                <a:latin typeface="Comic Sans MS" panose="030F0702030302020204" pitchFamily="66" charset="0"/>
              </a:rPr>
              <a:t>– </a:t>
            </a:r>
            <a:r>
              <a:rPr lang="ru-RU" dirty="0" err="1">
                <a:latin typeface="Comic Sans MS" panose="030F0702030302020204" pitchFamily="66" charset="0"/>
              </a:rPr>
              <a:t>свіжі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фрукти</a:t>
            </a:r>
            <a:r>
              <a:rPr lang="ru-RU" dirty="0">
                <a:latin typeface="Comic Sans MS" panose="030F0702030302020204" pitchFamily="66" charset="0"/>
              </a:rPr>
              <a:t>, </a:t>
            </a:r>
            <a:r>
              <a:rPr lang="ru-RU" dirty="0" err="1">
                <a:latin typeface="Comic Sans MS" panose="030F0702030302020204" pitchFamily="66" charset="0"/>
              </a:rPr>
              <a:t>овочі</a:t>
            </a:r>
            <a:r>
              <a:rPr lang="ru-RU" dirty="0">
                <a:latin typeface="Comic Sans MS" panose="030F0702030302020204" pitchFamily="66" charset="0"/>
              </a:rPr>
              <a:t>, а </a:t>
            </a:r>
            <a:r>
              <a:rPr lang="ru-RU" dirty="0" err="1">
                <a:latin typeface="Comic Sans MS" panose="030F0702030302020204" pitchFamily="66" charset="0"/>
              </a:rPr>
              <a:t>також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продукти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тваринного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походження</a:t>
            </a:r>
            <a:r>
              <a:rPr lang="ru-RU" dirty="0">
                <a:latin typeface="Comic Sans MS" panose="030F0702030302020204" pitchFamily="66" charset="0"/>
              </a:rPr>
              <a:t>: </a:t>
            </a:r>
            <a:r>
              <a:rPr lang="ru-RU" dirty="0" err="1">
                <a:latin typeface="Comic Sans MS" panose="030F0702030302020204" pitchFamily="66" charset="0"/>
              </a:rPr>
              <a:t>вершкове</a:t>
            </a:r>
            <a:r>
              <a:rPr lang="ru-RU" dirty="0">
                <a:latin typeface="Comic Sans MS" panose="030F0702030302020204" pitchFamily="66" charset="0"/>
              </a:rPr>
              <a:t> масло, молоко, </a:t>
            </a:r>
            <a:r>
              <a:rPr lang="ru-RU" dirty="0" err="1">
                <a:latin typeface="Comic Sans MS" panose="030F0702030302020204" pitchFamily="66" charset="0"/>
              </a:rPr>
              <a:t>м’ясо</a:t>
            </a:r>
            <a:r>
              <a:rPr lang="ru-RU" dirty="0">
                <a:latin typeface="Comic Sans MS" panose="030F0702030302020204" pitchFamily="66" charset="0"/>
              </a:rPr>
              <a:t>, </a:t>
            </a:r>
            <a:r>
              <a:rPr lang="ru-RU" dirty="0" err="1">
                <a:latin typeface="Comic Sans MS" panose="030F0702030302020204" pitchFamily="66" charset="0"/>
              </a:rPr>
              <a:t>печінка</a:t>
            </a:r>
            <a:r>
              <a:rPr lang="ru-RU" dirty="0">
                <a:latin typeface="Comic Sans MS" panose="030F0702030302020204" pitchFamily="66" charset="0"/>
              </a:rPr>
              <a:t>, </a:t>
            </a:r>
            <a:r>
              <a:rPr lang="ru-RU" dirty="0" err="1">
                <a:latin typeface="Comic Sans MS" panose="030F0702030302020204" pitchFamily="66" charset="0"/>
              </a:rPr>
              <a:t>риба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тощо</a:t>
            </a:r>
            <a:endParaRPr lang="ru-RU" dirty="0">
              <a:latin typeface="Comic Sans MS" panose="030F0702030302020204" pitchFamily="66" charset="0"/>
            </a:endParaRPr>
          </a:p>
          <a:p>
            <a:pPr marL="285750" indent="-285750">
              <a:buClr>
                <a:srgbClr val="339933"/>
              </a:buClr>
              <a:buFont typeface="Wingdings" panose="05000000000000000000" pitchFamily="2" charset="2"/>
              <a:buChar char="v"/>
            </a:pPr>
            <a:r>
              <a:rPr lang="ru-RU" b="1" dirty="0" err="1">
                <a:latin typeface="Comic Sans MS" panose="030F0702030302020204" pitchFamily="66" charset="0"/>
              </a:rPr>
              <a:t>неправильне</a:t>
            </a:r>
            <a:r>
              <a:rPr lang="ru-RU" b="1" dirty="0">
                <a:latin typeface="Comic Sans MS" panose="030F0702030302020204" pitchFamily="66" charset="0"/>
              </a:rPr>
              <a:t> </a:t>
            </a:r>
            <a:r>
              <a:rPr lang="ru-RU" b="1" dirty="0" err="1">
                <a:latin typeface="Comic Sans MS" panose="030F0702030302020204" pitchFamily="66" charset="0"/>
              </a:rPr>
              <a:t>зберігання</a:t>
            </a:r>
            <a:r>
              <a:rPr lang="ru-RU" b="1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або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кулінарна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обробка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продуктів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харчування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призводять</a:t>
            </a:r>
            <a:r>
              <a:rPr lang="ru-RU" dirty="0">
                <a:latin typeface="Comic Sans MS" panose="030F0702030302020204" pitchFamily="66" charset="0"/>
              </a:rPr>
              <a:t> до </a:t>
            </a:r>
            <a:r>
              <a:rPr lang="ru-RU" dirty="0" err="1">
                <a:latin typeface="Comic Sans MS" panose="030F0702030302020204" pitchFamily="66" charset="0"/>
              </a:rPr>
              <a:t>руйнування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більшості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вітамінів</a:t>
            </a:r>
            <a:endParaRPr lang="ru-RU" dirty="0">
              <a:latin typeface="Comic Sans MS" panose="030F0702030302020204" pitchFamily="66" charset="0"/>
            </a:endParaRPr>
          </a:p>
          <a:p>
            <a:pPr marL="285750" indent="-285750">
              <a:buClr>
                <a:srgbClr val="339933"/>
              </a:buClr>
              <a:buFont typeface="Wingdings" panose="05000000000000000000" pitchFamily="2" charset="2"/>
              <a:buChar char="v"/>
            </a:pPr>
            <a:r>
              <a:rPr lang="uk-UA" dirty="0">
                <a:latin typeface="Comic Sans MS" panose="030F0702030302020204" pitchFamily="66" charset="0"/>
              </a:rPr>
              <a:t>можуть </a:t>
            </a:r>
            <a:r>
              <a:rPr lang="uk-UA" b="1" dirty="0">
                <a:latin typeface="Comic Sans MS" panose="030F0702030302020204" pitchFamily="66" charset="0"/>
              </a:rPr>
              <a:t>синтезуватися </a:t>
            </a:r>
            <a:r>
              <a:rPr lang="uk-UA" dirty="0">
                <a:latin typeface="Comic Sans MS" panose="030F0702030302020204" pitchFamily="66" charset="0"/>
              </a:rPr>
              <a:t>в організмі (вітаміни К, групи В)</a:t>
            </a:r>
            <a:endParaRPr lang="ru-RU" dirty="0">
              <a:latin typeface="Comic Sans MS" panose="030F0702030302020204" pitchFamily="66" charset="0"/>
            </a:endParaRPr>
          </a:p>
        </p:txBody>
      </p:sp>
      <p:sp>
        <p:nvSpPr>
          <p:cNvPr id="3" name="Google Shape;98;p16"/>
          <p:cNvSpPr txBox="1"/>
          <p:nvPr/>
        </p:nvSpPr>
        <p:spPr>
          <a:xfrm>
            <a:off x="1828800" y="48549"/>
            <a:ext cx="6296891" cy="3846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uk-UA" sz="1300" dirty="0">
                <a:solidFill>
                  <a:srgbClr val="0070C0"/>
                </a:solidFill>
                <a:latin typeface="Comic Sans MS" pitchFamily="66" charset="0"/>
              </a:rPr>
              <a:t>§ 28. </a:t>
            </a:r>
            <a:r>
              <a:rPr lang="uk-UA" sz="1300" cap="all" dirty="0">
                <a:solidFill>
                  <a:srgbClr val="0070C0"/>
                </a:solidFill>
                <a:latin typeface="Comic Sans MS" pitchFamily="66" charset="0"/>
              </a:rPr>
              <a:t>Анаболізм і катаболізм – метаболізм. вітаміни</a:t>
            </a:r>
            <a:endParaRPr lang="uk-UA" sz="1300" cap="all" dirty="0">
              <a:solidFill>
                <a:schemeClr val="accent1">
                  <a:lumMod val="75000"/>
                </a:schemeClr>
              </a:solidFill>
              <a:latin typeface="Comic Sans MS" pitchFamily="66" charset="0"/>
              <a:ea typeface="Alegreya"/>
              <a:cs typeface="Alegreya"/>
              <a:sym typeface="Alegreya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4404198"/>
            <a:ext cx="719847" cy="739302"/>
          </a:xfrm>
          <a:prstGeom prst="rect">
            <a:avLst/>
          </a:prstGeom>
          <a:solidFill>
            <a:srgbClr val="66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800" b="1" dirty="0">
                <a:solidFill>
                  <a:schemeClr val="tx1"/>
                </a:solidFill>
              </a:rPr>
              <a:t>Підручник</a:t>
            </a:r>
            <a:endParaRPr lang="uk-UA" sz="1200" b="1" dirty="0">
              <a:solidFill>
                <a:schemeClr val="tx1"/>
              </a:solidFill>
            </a:endParaRPr>
          </a:p>
          <a:p>
            <a:pPr algn="ctr"/>
            <a:r>
              <a:rPr lang="uk-UA" sz="800" b="1" dirty="0">
                <a:solidFill>
                  <a:schemeClr val="tx1"/>
                </a:solidFill>
              </a:rPr>
              <a:t>сторінка</a:t>
            </a:r>
          </a:p>
          <a:p>
            <a:pPr algn="ctr"/>
            <a:r>
              <a:rPr lang="uk-UA" sz="1800" b="1" dirty="0">
                <a:solidFill>
                  <a:schemeClr val="tx1"/>
                </a:solidFill>
              </a:rPr>
              <a:t>121</a:t>
            </a:r>
            <a:endParaRPr lang="ru-RU" sz="1800" b="1" dirty="0">
              <a:solidFill>
                <a:schemeClr val="tx1"/>
              </a:solidFill>
            </a:endParaRPr>
          </a:p>
        </p:txBody>
      </p:sp>
      <p:cxnSp>
        <p:nvCxnSpPr>
          <p:cNvPr id="5" name="Google Shape;100;p16"/>
          <p:cNvCxnSpPr/>
          <p:nvPr/>
        </p:nvCxnSpPr>
        <p:spPr>
          <a:xfrm rot="10800000" flipH="1">
            <a:off x="1828800" y="427539"/>
            <a:ext cx="6203700" cy="5700"/>
          </a:xfrm>
          <a:prstGeom prst="straightConnector1">
            <a:avLst/>
          </a:prstGeom>
          <a:noFill/>
          <a:ln w="19050" cap="flat" cmpd="sng">
            <a:solidFill>
              <a:srgbClr val="257BBE"/>
            </a:solidFill>
            <a:prstDash val="solid"/>
            <a:round/>
            <a:headEnd type="diamond" w="med" len="med"/>
            <a:tailEnd type="diamond" w="med" len="med"/>
          </a:ln>
        </p:spPr>
      </p:cxnSp>
      <p:sp>
        <p:nvSpPr>
          <p:cNvPr id="6" name="Google Shape;99;p16"/>
          <p:cNvSpPr txBox="1"/>
          <p:nvPr/>
        </p:nvSpPr>
        <p:spPr>
          <a:xfrm>
            <a:off x="1746299" y="350374"/>
            <a:ext cx="6461892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uk-UA" sz="1800" b="1" dirty="0">
                <a:solidFill>
                  <a:srgbClr val="339933"/>
                </a:solidFill>
                <a:latin typeface="Alegreya" charset="0"/>
                <a:ea typeface="Alegreya"/>
              </a:rPr>
              <a:t>Вітаміни </a:t>
            </a:r>
            <a:endParaRPr lang="uk-UA" sz="2400" b="1" dirty="0">
              <a:solidFill>
                <a:srgbClr val="339933"/>
              </a:solidFill>
              <a:latin typeface="Alegreya" charset="0"/>
              <a:ea typeface="Alegreya"/>
              <a:cs typeface="Alegreya"/>
              <a:sym typeface="Alegrey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66333" y="1113834"/>
            <a:ext cx="1061509" cy="30777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uk-UA" b="1" dirty="0">
                <a:solidFill>
                  <a:srgbClr val="339933"/>
                </a:solidFill>
              </a:rPr>
              <a:t>ВІТАМІНИ</a:t>
            </a:r>
            <a:endParaRPr lang="ru-RU" b="1" dirty="0">
              <a:solidFill>
                <a:srgbClr val="339933"/>
              </a:solidFill>
            </a:endParaRPr>
          </a:p>
        </p:txBody>
      </p:sp>
      <p:sp>
        <p:nvSpPr>
          <p:cNvPr id="8" name="Выгнутая влево стрелка 7"/>
          <p:cNvSpPr/>
          <p:nvPr/>
        </p:nvSpPr>
        <p:spPr>
          <a:xfrm>
            <a:off x="6752959" y="1226127"/>
            <a:ext cx="375205" cy="789709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95976" y="1828147"/>
            <a:ext cx="1659429" cy="30777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uk-UA" b="1" dirty="0">
                <a:solidFill>
                  <a:schemeClr val="accent1">
                    <a:lumMod val="75000"/>
                  </a:schemeClr>
                </a:solidFill>
              </a:rPr>
              <a:t>ВОДОРОЗЧИННІ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295976" y="2843705"/>
            <a:ext cx="1673856" cy="30777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uk-UA" b="1" dirty="0">
                <a:solidFill>
                  <a:schemeClr val="accent1">
                    <a:lumMod val="75000"/>
                  </a:schemeClr>
                </a:solidFill>
              </a:rPr>
              <a:t>ЖИРОРОЗЧИННІ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Выгнутая влево стрелка 10"/>
          <p:cNvSpPr/>
          <p:nvPr/>
        </p:nvSpPr>
        <p:spPr>
          <a:xfrm>
            <a:off x="6752959" y="1226127"/>
            <a:ext cx="413374" cy="1867188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213205" y="2135924"/>
            <a:ext cx="17219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>
                <a:latin typeface="Comic Sans MS" panose="030F0702030302020204" pitchFamily="66" charset="0"/>
              </a:rPr>
              <a:t>вітаміни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групи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b="1" dirty="0">
                <a:latin typeface="Comic Sans MS" panose="030F0702030302020204" pitchFamily="66" charset="0"/>
              </a:rPr>
              <a:t>В</a:t>
            </a:r>
            <a:r>
              <a:rPr lang="ru-RU" dirty="0">
                <a:latin typeface="Comic Sans MS" panose="030F0702030302020204" pitchFamily="66" charset="0"/>
              </a:rPr>
              <a:t>, </a:t>
            </a:r>
          </a:p>
          <a:p>
            <a:r>
              <a:rPr lang="ru-RU" dirty="0" err="1">
                <a:latin typeface="Comic Sans MS" panose="030F0702030302020204" pitchFamily="66" charset="0"/>
              </a:rPr>
              <a:t>вітаміни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b="1" dirty="0">
                <a:latin typeface="Comic Sans MS" panose="030F0702030302020204" pitchFamily="66" charset="0"/>
              </a:rPr>
              <a:t>Р</a:t>
            </a:r>
            <a:r>
              <a:rPr lang="ru-RU" dirty="0">
                <a:latin typeface="Comic Sans MS" panose="030F0702030302020204" pitchFamily="66" charset="0"/>
              </a:rPr>
              <a:t>, </a:t>
            </a:r>
            <a:r>
              <a:rPr lang="ru-RU" b="1" dirty="0">
                <a:latin typeface="Comic Sans MS" panose="030F0702030302020204" pitchFamily="66" charset="0"/>
              </a:rPr>
              <a:t>С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7213205" y="3151482"/>
            <a:ext cx="10278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>
                <a:latin typeface="Comic Sans MS" panose="030F0702030302020204" pitchFamily="66" charset="0"/>
              </a:rPr>
              <a:t>вітаміни</a:t>
            </a:r>
            <a:endParaRPr lang="ru-RU" dirty="0">
              <a:latin typeface="Comic Sans MS" panose="030F0702030302020204" pitchFamily="66" charset="0"/>
            </a:endParaRPr>
          </a:p>
          <a:p>
            <a:r>
              <a:rPr lang="ru-RU" b="1" dirty="0">
                <a:latin typeface="Comic Sans MS" panose="030F0702030302020204" pitchFamily="66" charset="0"/>
              </a:rPr>
              <a:t>А</a:t>
            </a:r>
            <a:r>
              <a:rPr lang="ru-RU" dirty="0">
                <a:latin typeface="Comic Sans MS" panose="030F0702030302020204" pitchFamily="66" charset="0"/>
              </a:rPr>
              <a:t>, </a:t>
            </a:r>
            <a:r>
              <a:rPr lang="en-US" b="1" dirty="0">
                <a:latin typeface="Comic Sans MS" panose="030F0702030302020204" pitchFamily="66" charset="0"/>
              </a:rPr>
              <a:t>D</a:t>
            </a:r>
            <a:r>
              <a:rPr lang="en-US" dirty="0">
                <a:latin typeface="Comic Sans MS" panose="030F0702030302020204" pitchFamily="66" charset="0"/>
              </a:rPr>
              <a:t>, </a:t>
            </a:r>
            <a:r>
              <a:rPr lang="ru-RU" b="1" dirty="0">
                <a:latin typeface="Comic Sans MS" panose="030F0702030302020204" pitchFamily="66" charset="0"/>
              </a:rPr>
              <a:t>Е</a:t>
            </a:r>
            <a:r>
              <a:rPr lang="ru-RU" dirty="0">
                <a:latin typeface="Comic Sans MS" panose="030F0702030302020204" pitchFamily="66" charset="0"/>
              </a:rPr>
              <a:t>, </a:t>
            </a:r>
            <a:r>
              <a:rPr lang="en-US" b="1" dirty="0">
                <a:latin typeface="Comic Sans MS" panose="030F0702030302020204" pitchFamily="66" charset="0"/>
              </a:rPr>
              <a:t>K</a:t>
            </a:r>
            <a:r>
              <a:rPr lang="en-US" dirty="0">
                <a:latin typeface="Comic Sans MS" panose="030F0702030302020204" pitchFamily="66" charset="0"/>
              </a:rPr>
              <a:t> </a:t>
            </a:r>
            <a:endParaRPr lang="ru-RU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4186627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5027</TotalTime>
  <Words>1569</Words>
  <Application>Microsoft Office PowerPoint</Application>
  <PresentationFormat>Екран (16:9)</PresentationFormat>
  <Paragraphs>180</Paragraphs>
  <Slides>15</Slides>
  <Notes>4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15</vt:i4>
      </vt:variant>
    </vt:vector>
  </HeadingPairs>
  <TitlesOfParts>
    <vt:vector size="20" baseType="lpstr">
      <vt:lpstr>Arial</vt:lpstr>
      <vt:lpstr>Wingdings</vt:lpstr>
      <vt:lpstr>Comic Sans MS</vt:lpstr>
      <vt:lpstr>Alegreya</vt:lpstr>
      <vt:lpstr>Simple Light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Nazar</dc:creator>
  <cp:lastModifiedBy>Валентина</cp:lastModifiedBy>
  <cp:revision>469</cp:revision>
  <dcterms:modified xsi:type="dcterms:W3CDTF">2025-08-24T20:37:41Z</dcterms:modified>
</cp:coreProperties>
</file>