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70" r:id="rId9"/>
    <p:sldId id="269" r:id="rId10"/>
    <p:sldId id="268" r:id="rId11"/>
    <p:sldId id="271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160" autoAdjust="0"/>
  </p:normalViewPr>
  <p:slideViewPr>
    <p:cSldViewPr snapToGrid="0">
      <p:cViewPr varScale="1">
        <p:scale>
          <a:sx n="70" d="100"/>
          <a:sy n="70" d="100"/>
        </p:scale>
        <p:origin x="660" y="-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01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3244D63-274B-4032-8E00-F47F7374A1BB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E4C80B-8910-445E-8D30-7A59095111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2540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01F2F7F-1550-4F5E-8278-57C5E75958AE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81F1E7-4EFD-4BFF-B438-FCD52FD36B1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5619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D81F1E7-4EFD-4BFF-B438-FCD52FD36B17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901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Это вопрос, на который дает ответ ваш эксперимент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D81F1E7-4EFD-4BFF-B438-FCD52FD36B17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829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D81F1E7-4EFD-4BFF-B438-FCD52FD36B17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345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Опишите исследования в 3–5 пунктах.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D81F1E7-4EFD-4BFF-B438-FCD52FD36B17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036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D81F1E7-4EFD-4BFF-B438-FCD52FD36B17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815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Выдвиньте гипотезу перед началом эксперимента. Это должно быть научно обоснованное предположение на основании ваших исследований.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D81F1E7-4EFD-4BFF-B438-FCD52FD36B17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177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D81F1E7-4EFD-4BFF-B438-FCD52FD36B17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47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02784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53023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25548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86171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187325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03119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01668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334078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C0C5C3-A5DB-4860-94CD-4E11F38CE855}" type="datetime1">
              <a:rPr lang="ru-RU" smtClean="0"/>
              <a:t>30.01.2023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633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366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49463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16264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74024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95631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98852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26508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1406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0193DED-2F44-4D8D-8B77-36E515F74E0D}" type="datetime1">
              <a:rPr lang="ru-RU" smtClean="0"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rtl="0"/>
            <a:fld id="{5F4C9F40-B079-4B71-A627-7266DFEA7F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1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655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✓Екзо- і ендотермічні реакції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0" l="0" r="100000">
                        <a14:foregroundMark x1="88714" y1="94521" x2="88714" y2="94521"/>
                        <a14:foregroundMark x1="66429" y1="96119" x2="66429" y2="96119"/>
                        <a14:backgroundMark x1="14000" y1="12329" x2="14000" y2="12329"/>
                        <a14:backgroundMark x1="26286" y1="12785" x2="1714" y2="21005"/>
                        <a14:backgroundMark x1="37571" y1="21461" x2="429" y2="31963"/>
                        <a14:backgroundMark x1="45286" y1="14612" x2="45286" y2="14612"/>
                        <a14:backgroundMark x1="51571" y1="30137" x2="51571" y2="30137"/>
                        <a14:backgroundMark x1="35714" y1="11187" x2="35714" y2="11187"/>
                        <a14:backgroundMark x1="58571" y1="8904" x2="41143" y2="42922"/>
                        <a14:backgroundMark x1="35429" y1="15982" x2="43000" y2="52968"/>
                        <a14:backgroundMark x1="50143" y1="36986" x2="50143" y2="36986"/>
                        <a14:backgroundMark x1="28143" y1="60502" x2="28143" y2="60502"/>
                        <a14:backgroundMark x1="27857" y1="52055" x2="27857" y2="52055"/>
                        <a14:backgroundMark x1="42000" y1="51598" x2="42000" y2="51598"/>
                        <a14:backgroundMark x1="42571" y1="58904" x2="42571" y2="58904"/>
                        <a14:backgroundMark x1="33429" y1="48402" x2="33429" y2="48402"/>
                        <a14:backgroundMark x1="6857" y1="50000" x2="6857" y2="50000"/>
                        <a14:backgroundMark x1="10429" y1="26484" x2="5143" y2="79452"/>
                        <a14:backgroundMark x1="54857" y1="26484" x2="40000" y2="65297"/>
                        <a14:backgroundMark x1="714" y1="93607" x2="714" y2="93607"/>
                        <a14:backgroundMark x1="714" y1="90639" x2="714" y2="90639"/>
                        <a14:backgroundMark x1="4286" y1="88584" x2="0" y2="92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42" y="0"/>
            <a:ext cx="1000835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810" y="153538"/>
            <a:ext cx="8915399" cy="2262781"/>
          </a:xfrm>
        </p:spPr>
        <p:txBody>
          <a:bodyPr rtlCol="0">
            <a:normAutofit fontScale="90000"/>
          </a:bodyPr>
          <a:lstStyle/>
          <a:p>
            <a:r>
              <a:rPr lang="ru-RU" dirty="0" err="1"/>
              <a:t>Екзотермічні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в </a:t>
            </a:r>
            <a:r>
              <a:rPr lang="ru-RU" dirty="0" err="1"/>
              <a:t>життєдіяльності</a:t>
            </a:r>
            <a:r>
              <a:rPr lang="ru-RU" dirty="0"/>
              <a:t> </a:t>
            </a:r>
            <a:r>
              <a:rPr lang="ru-RU" dirty="0" err="1"/>
              <a:t>живих</a:t>
            </a:r>
            <a:r>
              <a:rPr lang="ru-RU" dirty="0"/>
              <a:t> </a:t>
            </a:r>
            <a:r>
              <a:rPr lang="ru-RU" dirty="0" err="1"/>
              <a:t>організмів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809" y="2730214"/>
            <a:ext cx="8915399" cy="1126283"/>
          </a:xfrm>
        </p:spPr>
        <p:txBody>
          <a:bodyPr rtlCol="0">
            <a:normAutofit/>
          </a:bodyPr>
          <a:lstStyle/>
          <a:p>
            <a:pPr rtl="0"/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8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Фреатичний</a:t>
            </a:r>
            <a:r>
              <a:rPr lang="ru-RU" dirty="0" smtClean="0"/>
              <a:t> </a:t>
            </a:r>
            <a:r>
              <a:rPr lang="ru-RU" dirty="0" err="1" smtClean="0"/>
              <a:t>вибух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Цікавий</a:t>
            </a:r>
            <a:r>
              <a:rPr lang="ru-RU" dirty="0" smtClean="0">
                <a:solidFill>
                  <a:schemeClr val="tx1"/>
                </a:solidFill>
              </a:rPr>
              <a:t> приклад </a:t>
            </a:r>
            <a:r>
              <a:rPr lang="ru-RU" dirty="0" err="1" smtClean="0">
                <a:solidFill>
                  <a:schemeClr val="tx1"/>
                </a:solidFill>
              </a:rPr>
              <a:t>ендотермічної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реакції</a:t>
            </a:r>
            <a:r>
              <a:rPr lang="ru-RU" dirty="0" smtClean="0">
                <a:solidFill>
                  <a:schemeClr val="tx1"/>
                </a:solidFill>
              </a:rPr>
              <a:t> – </a:t>
            </a:r>
            <a:r>
              <a:rPr lang="ru-RU" dirty="0" err="1" smtClean="0">
                <a:solidFill>
                  <a:schemeClr val="tx1"/>
                </a:solidFill>
              </a:rPr>
              <a:t>фреатичний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вибух</a:t>
            </a:r>
            <a:r>
              <a:rPr lang="ru-RU" dirty="0" smtClean="0">
                <a:solidFill>
                  <a:schemeClr val="tx1"/>
                </a:solidFill>
              </a:rPr>
              <a:t>.          </a:t>
            </a:r>
            <a:r>
              <a:rPr lang="ru-RU" dirty="0" err="1" smtClean="0">
                <a:solidFill>
                  <a:schemeClr val="tx1"/>
                </a:solidFill>
              </a:rPr>
              <a:t>Фреатичний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вибух</a:t>
            </a:r>
            <a:r>
              <a:rPr lang="ru-RU" dirty="0" smtClean="0">
                <a:solidFill>
                  <a:schemeClr val="tx1"/>
                </a:solidFill>
              </a:rPr>
              <a:t> - </a:t>
            </a:r>
            <a:r>
              <a:rPr lang="ru-RU" dirty="0" err="1" smtClean="0">
                <a:solidFill>
                  <a:schemeClr val="tx1"/>
                </a:solidFill>
              </a:rPr>
              <a:t>подія</a:t>
            </a:r>
            <a:r>
              <a:rPr lang="ru-RU" dirty="0" smtClean="0">
                <a:solidFill>
                  <a:schemeClr val="tx1"/>
                </a:solidFill>
              </a:rPr>
              <a:t>, при </a:t>
            </a:r>
            <a:r>
              <a:rPr lang="ru-RU" dirty="0" err="1" smtClean="0">
                <a:solidFill>
                  <a:schemeClr val="tx1"/>
                </a:solidFill>
              </a:rPr>
              <a:t>якій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розжарена</a:t>
            </a:r>
            <a:r>
              <a:rPr lang="ru-RU" dirty="0" smtClean="0">
                <a:solidFill>
                  <a:schemeClr val="tx1"/>
                </a:solidFill>
              </a:rPr>
              <a:t> магма входить у контакт </a:t>
            </a:r>
            <a:r>
              <a:rPr lang="ru-RU" dirty="0" err="1" smtClean="0">
                <a:solidFill>
                  <a:schemeClr val="tx1"/>
                </a:solidFill>
              </a:rPr>
              <a:t>із</a:t>
            </a:r>
            <a:r>
              <a:rPr lang="ru-RU" dirty="0" smtClean="0">
                <a:solidFill>
                  <a:schemeClr val="tx1"/>
                </a:solidFill>
              </a:rPr>
              <a:t> великою </a:t>
            </a:r>
            <a:r>
              <a:rPr lang="ru-RU" dirty="0" err="1" smtClean="0">
                <a:solidFill>
                  <a:schemeClr val="tx1"/>
                </a:solidFill>
              </a:rPr>
              <a:t>кількістю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льоду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чи</a:t>
            </a:r>
            <a:r>
              <a:rPr lang="ru-RU" dirty="0" smtClean="0">
                <a:solidFill>
                  <a:schemeClr val="tx1"/>
                </a:solidFill>
              </a:rPr>
              <a:t> води. При </a:t>
            </a:r>
            <a:r>
              <a:rPr lang="ru-RU" dirty="0" err="1" smtClean="0">
                <a:solidFill>
                  <a:schemeClr val="tx1"/>
                </a:solidFill>
              </a:rPr>
              <a:t>цьому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відбувається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блискавичне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випаровування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що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призводить</a:t>
            </a:r>
            <a:r>
              <a:rPr lang="ru-RU" dirty="0" smtClean="0">
                <a:solidFill>
                  <a:schemeClr val="tx1"/>
                </a:solidFill>
              </a:rPr>
              <a:t> до теплового </a:t>
            </a:r>
            <a:r>
              <a:rPr lang="ru-RU" dirty="0" err="1" smtClean="0">
                <a:solidFill>
                  <a:schemeClr val="tx1"/>
                </a:solidFill>
              </a:rPr>
              <a:t>вибуху</a:t>
            </a:r>
            <a:r>
              <a:rPr lang="ru-RU" dirty="0" smtClean="0">
                <a:solidFill>
                  <a:schemeClr val="tx1"/>
                </a:solidFill>
              </a:rPr>
              <a:t>, при </a:t>
            </a:r>
            <a:r>
              <a:rPr lang="ru-RU" dirty="0" err="1" smtClean="0">
                <a:solidFill>
                  <a:schemeClr val="tx1"/>
                </a:solidFill>
              </a:rPr>
              <a:t>якому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відбувається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викид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каменів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попелу</a:t>
            </a:r>
            <a:r>
              <a:rPr lang="ru-RU" dirty="0" smtClean="0">
                <a:solidFill>
                  <a:schemeClr val="tx1"/>
                </a:solidFill>
              </a:rPr>
              <a:t> та </a:t>
            </a:r>
            <a:r>
              <a:rPr lang="ru-RU" dirty="0" err="1" smtClean="0">
                <a:solidFill>
                  <a:schemeClr val="tx1"/>
                </a:solidFill>
              </a:rPr>
              <a:t>лавових</a:t>
            </a:r>
            <a:r>
              <a:rPr lang="ru-RU" dirty="0" smtClean="0">
                <a:solidFill>
                  <a:schemeClr val="tx1"/>
                </a:solidFill>
              </a:rPr>
              <a:t> бомб.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 descr="Bildergebnis für фреатический взры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91375" y="2786751"/>
            <a:ext cx="4313238" cy="2456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0034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Значення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89212" y="1596787"/>
            <a:ext cx="8915400" cy="4981433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Значення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теплових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ефектів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якими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супроводжуються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хімічні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реакції</a:t>
            </a:r>
            <a:r>
              <a:rPr lang="ru-RU" dirty="0" smtClean="0">
                <a:solidFill>
                  <a:schemeClr val="tx1"/>
                </a:solidFill>
              </a:rPr>
              <a:t> </a:t>
            </a:r>
            <a:r>
              <a:rPr lang="ru-RU" dirty="0" err="1" smtClean="0">
                <a:solidFill>
                  <a:schemeClr val="tx1"/>
                </a:solidFill>
              </a:rPr>
              <a:t>важко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переоцінити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Екзотермічні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реакції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використовують</a:t>
            </a:r>
            <a:r>
              <a:rPr lang="ru-RU" dirty="0" smtClean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промисловості</a:t>
            </a:r>
            <a:r>
              <a:rPr lang="ru-RU" dirty="0" smtClean="0">
                <a:solidFill>
                  <a:schemeClr val="tx1"/>
                </a:solidFill>
              </a:rPr>
              <a:t> та </a:t>
            </a:r>
            <a:r>
              <a:rPr lang="ru-RU" dirty="0" err="1" smtClean="0">
                <a:solidFill>
                  <a:schemeClr val="tx1"/>
                </a:solidFill>
              </a:rPr>
              <a:t>побуті</a:t>
            </a:r>
            <a:r>
              <a:rPr lang="ru-RU" dirty="0" smtClean="0">
                <a:solidFill>
                  <a:schemeClr val="tx1"/>
                </a:solidFill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</a:rPr>
              <a:t>вироблення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енергії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одержання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високотемпературного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полум'я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видобування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металів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Окиснення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жирів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вуглеводів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білків</a:t>
            </a:r>
            <a:r>
              <a:rPr lang="ru-RU" dirty="0" smtClean="0">
                <a:solidFill>
                  <a:schemeClr val="tx1"/>
                </a:solidFill>
              </a:rPr>
              <a:t> в </a:t>
            </a:r>
            <a:r>
              <a:rPr lang="ru-RU" dirty="0" err="1" smtClean="0">
                <a:solidFill>
                  <a:schemeClr val="tx1"/>
                </a:solidFill>
              </a:rPr>
              <a:t>організмах</a:t>
            </a:r>
            <a:r>
              <a:rPr lang="ru-RU" dirty="0" smtClean="0">
                <a:solidFill>
                  <a:schemeClr val="tx1"/>
                </a:solidFill>
              </a:rPr>
              <a:t> - </a:t>
            </a:r>
            <a:r>
              <a:rPr lang="ru-RU" dirty="0" err="1" smtClean="0">
                <a:solidFill>
                  <a:schemeClr val="tx1"/>
                </a:solidFill>
              </a:rPr>
              <a:t>екзотермічні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реакції</a:t>
            </a:r>
            <a:r>
              <a:rPr lang="ru-RU" dirty="0" smtClean="0">
                <a:solidFill>
                  <a:schemeClr val="tx1"/>
                </a:solidFill>
              </a:rPr>
              <a:t> - </a:t>
            </a:r>
            <a:r>
              <a:rPr lang="ru-RU" dirty="0" err="1" smtClean="0">
                <a:solidFill>
                  <a:schemeClr val="tx1"/>
                </a:solidFill>
              </a:rPr>
              <a:t>джерело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енергії</a:t>
            </a:r>
            <a:r>
              <a:rPr lang="ru-RU" dirty="0" smtClean="0">
                <a:solidFill>
                  <a:schemeClr val="tx1"/>
                </a:solidFill>
              </a:rPr>
              <a:t>, яке </a:t>
            </a:r>
            <a:r>
              <a:rPr lang="ru-RU" dirty="0" err="1" smtClean="0">
                <a:solidFill>
                  <a:schemeClr val="tx1"/>
                </a:solidFill>
              </a:rPr>
              <a:t>забезпечує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їхню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життєдіяльність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На </a:t>
            </a:r>
            <a:r>
              <a:rPr lang="ru-RU" dirty="0" err="1" smtClean="0">
                <a:solidFill>
                  <a:schemeClr val="tx1"/>
                </a:solidFill>
              </a:rPr>
              <a:t>ендотермічних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процесах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ґрунтуються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промислові</a:t>
            </a:r>
            <a:r>
              <a:rPr lang="ru-RU" dirty="0" smtClean="0">
                <a:solidFill>
                  <a:schemeClr val="tx1"/>
                </a:solidFill>
              </a:rPr>
              <a:t> й </a:t>
            </a:r>
            <a:r>
              <a:rPr lang="ru-RU" dirty="0" err="1" smtClean="0">
                <a:solidFill>
                  <a:schemeClr val="tx1"/>
                </a:solidFill>
              </a:rPr>
              <a:t>лабораторні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способи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добування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неорганічних</a:t>
            </a:r>
            <a:r>
              <a:rPr lang="ru-RU" dirty="0" smtClean="0">
                <a:solidFill>
                  <a:schemeClr val="tx1"/>
                </a:solidFill>
              </a:rPr>
              <a:t> і </a:t>
            </a:r>
            <a:r>
              <a:rPr lang="ru-RU" dirty="0" err="1" smtClean="0">
                <a:solidFill>
                  <a:schemeClr val="tx1"/>
                </a:solidFill>
              </a:rPr>
              <a:t>органічних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сполук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Наприклад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випалювання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вапняку</a:t>
            </a:r>
            <a:r>
              <a:rPr lang="ru-RU" dirty="0" smtClean="0">
                <a:solidFill>
                  <a:schemeClr val="tx1"/>
                </a:solidFill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</a:rPr>
              <a:t>одержання</a:t>
            </a:r>
            <a:r>
              <a:rPr lang="ru-RU" dirty="0" smtClean="0">
                <a:solidFill>
                  <a:schemeClr val="tx1"/>
                </a:solidFill>
              </a:rPr>
              <a:t> негашеного </a:t>
            </a:r>
            <a:r>
              <a:rPr lang="ru-RU" dirty="0" err="1" smtClean="0">
                <a:solidFill>
                  <a:schemeClr val="tx1"/>
                </a:solidFill>
              </a:rPr>
              <a:t>вапна</a:t>
            </a:r>
            <a:r>
              <a:rPr lang="ru-RU" dirty="0" smtClean="0">
                <a:solidFill>
                  <a:schemeClr val="tx1"/>
                </a:solidFill>
              </a:rPr>
              <a:t> - </a:t>
            </a:r>
            <a:r>
              <a:rPr lang="ru-RU" dirty="0" err="1" smtClean="0">
                <a:solidFill>
                  <a:schemeClr val="tx1"/>
                </a:solidFill>
              </a:rPr>
              <a:t>ендотермічна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реакція</a:t>
            </a:r>
            <a:r>
              <a:rPr lang="ru-RU" dirty="0" smtClean="0">
                <a:solidFill>
                  <a:schemeClr val="tx1"/>
                </a:solidFill>
              </a:rPr>
              <a:t>. Так само </a:t>
            </a:r>
            <a:r>
              <a:rPr lang="ru-RU" dirty="0" err="1" smtClean="0">
                <a:solidFill>
                  <a:schemeClr val="tx1"/>
                </a:solidFill>
              </a:rPr>
              <a:t>ендотермічним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процесом</a:t>
            </a:r>
            <a:r>
              <a:rPr lang="ru-RU" dirty="0" smtClean="0">
                <a:solidFill>
                  <a:schemeClr val="tx1"/>
                </a:solidFill>
              </a:rPr>
              <a:t> є </a:t>
            </a:r>
            <a:r>
              <a:rPr lang="ru-RU" dirty="0" err="1" smtClean="0">
                <a:solidFill>
                  <a:schemeClr val="tx1"/>
                </a:solidFill>
              </a:rPr>
              <a:t>розкладання</a:t>
            </a:r>
            <a:r>
              <a:rPr lang="ru-RU" dirty="0" smtClean="0">
                <a:solidFill>
                  <a:schemeClr val="tx1"/>
                </a:solidFill>
              </a:rPr>
              <a:t> метану СН4 для </a:t>
            </a:r>
            <a:r>
              <a:rPr lang="ru-RU" dirty="0" err="1" smtClean="0">
                <a:solidFill>
                  <a:schemeClr val="tx1"/>
                </a:solidFill>
              </a:rPr>
              <a:t>добування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сажі</a:t>
            </a:r>
            <a:r>
              <a:rPr lang="ru-RU" dirty="0" smtClean="0">
                <a:solidFill>
                  <a:schemeClr val="tx1"/>
                </a:solidFill>
              </a:rPr>
              <a:t> й </a:t>
            </a:r>
            <a:r>
              <a:rPr lang="ru-RU" dirty="0" err="1" smtClean="0">
                <a:solidFill>
                  <a:schemeClr val="tx1"/>
                </a:solidFill>
              </a:rPr>
              <a:t>водню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Ендотермічні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реакції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використовують</a:t>
            </a:r>
            <a:r>
              <a:rPr lang="ru-RU" dirty="0" smtClean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лабораторній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практиці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побуті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медицині</a:t>
            </a:r>
            <a:r>
              <a:rPr lang="ru-RU" dirty="0" smtClean="0">
                <a:solidFill>
                  <a:schemeClr val="tx1"/>
                </a:solidFill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</a:rPr>
              <a:t>швидкого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охолодження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Важливу</a:t>
            </a:r>
            <a:r>
              <a:rPr lang="ru-RU" dirty="0" smtClean="0">
                <a:solidFill>
                  <a:schemeClr val="tx1"/>
                </a:solidFill>
              </a:rPr>
              <a:t> роль </a:t>
            </a:r>
            <a:r>
              <a:rPr lang="ru-RU" dirty="0" err="1" smtClean="0">
                <a:solidFill>
                  <a:schemeClr val="tx1"/>
                </a:solidFill>
              </a:rPr>
              <a:t>відіграють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ендотермічні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реакції</a:t>
            </a:r>
            <a:r>
              <a:rPr lang="ru-RU" dirty="0" smtClean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природі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наприклад</a:t>
            </a:r>
            <a:r>
              <a:rPr lang="ru-RU" dirty="0" smtClean="0">
                <a:solidFill>
                  <a:schemeClr val="tx1"/>
                </a:solidFill>
              </a:rPr>
              <a:t>, фотосинтез, </a:t>
            </a:r>
            <a:r>
              <a:rPr lang="ru-RU" dirty="0" err="1" smtClean="0">
                <a:solidFill>
                  <a:schemeClr val="tx1"/>
                </a:solidFill>
              </a:rPr>
              <a:t>утворення</a:t>
            </a:r>
            <a:r>
              <a:rPr lang="ru-RU" dirty="0" smtClean="0">
                <a:solidFill>
                  <a:schemeClr val="tx1"/>
                </a:solidFill>
              </a:rPr>
              <a:t> озону з </a:t>
            </a:r>
            <a:r>
              <a:rPr lang="ru-RU" dirty="0" err="1" smtClean="0">
                <a:solidFill>
                  <a:schemeClr val="tx1"/>
                </a:solidFill>
              </a:rPr>
              <a:t>кисню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окиснення</a:t>
            </a:r>
            <a:r>
              <a:rPr lang="ru-RU" dirty="0" smtClean="0">
                <a:solidFill>
                  <a:schemeClr val="tx1"/>
                </a:solidFill>
              </a:rPr>
              <a:t> азоту до </a:t>
            </a:r>
            <a:r>
              <a:rPr lang="ru-RU" dirty="0" err="1" smtClean="0">
                <a:solidFill>
                  <a:schemeClr val="tx1"/>
                </a:solidFill>
              </a:rPr>
              <a:t>нітроген</a:t>
            </a:r>
            <a:r>
              <a:rPr lang="ru-RU" dirty="0" smtClean="0">
                <a:solidFill>
                  <a:schemeClr val="tx1"/>
                </a:solidFill>
              </a:rPr>
              <a:t>(ІІ) оксиду </a:t>
            </a:r>
            <a:r>
              <a:rPr lang="ru-RU" dirty="0" err="1" smtClean="0">
                <a:solidFill>
                  <a:schemeClr val="tx1"/>
                </a:solidFill>
              </a:rPr>
              <a:t>внаслідок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електричного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розряду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блискавки</a:t>
            </a:r>
            <a:r>
              <a:rPr lang="ru-RU" dirty="0" smtClean="0">
                <a:solidFill>
                  <a:schemeClr val="tx1"/>
                </a:solidFill>
              </a:rPr>
              <a:t> - </a:t>
            </a:r>
            <a:r>
              <a:rPr lang="ru-RU" dirty="0" err="1" smtClean="0">
                <a:solidFill>
                  <a:schemeClr val="tx1"/>
                </a:solidFill>
              </a:rPr>
              <a:t>супроводжуються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поглинанням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енергії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07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err="1" smtClean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Хімічні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супроводжуються</a:t>
            </a:r>
            <a:r>
              <a:rPr lang="ru-RU" dirty="0">
                <a:solidFill>
                  <a:schemeClr val="tx1"/>
                </a:solidFill>
              </a:rPr>
              <a:t> не </a:t>
            </a:r>
            <a:r>
              <a:rPr lang="ru-RU" dirty="0" err="1">
                <a:solidFill>
                  <a:schemeClr val="tx1"/>
                </a:solidFill>
              </a:rPr>
              <a:t>лише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зміною</a:t>
            </a:r>
            <a:r>
              <a:rPr lang="ru-RU" dirty="0">
                <a:solidFill>
                  <a:schemeClr val="tx1"/>
                </a:solidFill>
              </a:rPr>
              <a:t> складу та </a:t>
            </a:r>
            <a:r>
              <a:rPr lang="ru-RU" dirty="0" err="1">
                <a:solidFill>
                  <a:schemeClr val="tx1"/>
                </a:solidFill>
              </a:rPr>
              <a:t>будови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речовин</a:t>
            </a:r>
            <a:r>
              <a:rPr lang="ru-RU" dirty="0">
                <a:solidFill>
                  <a:schemeClr val="tx1"/>
                </a:solidFill>
              </a:rPr>
              <a:t>, а й </a:t>
            </a:r>
            <a:r>
              <a:rPr lang="ru-RU" dirty="0" err="1">
                <a:solidFill>
                  <a:schemeClr val="tx1"/>
                </a:solidFill>
              </a:rPr>
              <a:t>зміною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їхньої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внутрішньої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енергії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Тепловий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ефект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реакції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енергія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виділена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поглинута</a:t>
            </a:r>
            <a:r>
              <a:rPr lang="ru-RU" dirty="0">
                <a:solidFill>
                  <a:schemeClr val="tx1"/>
                </a:solidFill>
              </a:rPr>
              <a:t> системою </a:t>
            </a:r>
            <a:r>
              <a:rPr lang="ru-RU" dirty="0" err="1">
                <a:solidFill>
                  <a:schemeClr val="tx1"/>
                </a:solidFill>
              </a:rPr>
              <a:t>під</a:t>
            </a:r>
            <a:r>
              <a:rPr lang="ru-RU" dirty="0">
                <a:solidFill>
                  <a:schemeClr val="tx1"/>
                </a:solidFill>
              </a:rPr>
              <a:t> час </a:t>
            </a:r>
            <a:r>
              <a:rPr lang="ru-RU" dirty="0" err="1">
                <a:solidFill>
                  <a:schemeClr val="tx1"/>
                </a:solidFill>
              </a:rPr>
              <a:t>перебігу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ній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хімічної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реакції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Екзотермічні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супроводжуються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виділенням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теплоти</a:t>
            </a:r>
            <a:r>
              <a:rPr lang="ru-RU" dirty="0">
                <a:solidFill>
                  <a:schemeClr val="tx1"/>
                </a:solidFill>
              </a:rPr>
              <a:t>, а </a:t>
            </a:r>
            <a:r>
              <a:rPr lang="ru-RU" dirty="0" err="1">
                <a:solidFill>
                  <a:schemeClr val="tx1"/>
                </a:solidFill>
              </a:rPr>
              <a:t>ендотермічні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її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поглинанням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Термохімічне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рівняння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рівняння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хімічної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реакції</a:t>
            </a:r>
            <a:r>
              <a:rPr lang="ru-RU" dirty="0">
                <a:solidFill>
                  <a:schemeClr val="tx1"/>
                </a:solidFill>
              </a:rPr>
              <a:t>, у </a:t>
            </a:r>
            <a:r>
              <a:rPr lang="ru-RU" dirty="0" err="1">
                <a:solidFill>
                  <a:schemeClr val="tx1"/>
                </a:solidFill>
              </a:rPr>
              <a:t>якому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зазначають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агрегатні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стани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речовин</a:t>
            </a:r>
            <a:r>
              <a:rPr lang="ru-RU" dirty="0">
                <a:solidFill>
                  <a:schemeClr val="tx1"/>
                </a:solidFill>
              </a:rPr>
              <a:t> і для </a:t>
            </a:r>
            <a:r>
              <a:rPr lang="ru-RU" dirty="0" err="1">
                <a:solidFill>
                  <a:schemeClr val="tx1"/>
                </a:solidFill>
              </a:rPr>
              <a:t>якого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наводять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числове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значення</a:t>
            </a:r>
            <a:r>
              <a:rPr lang="ru-RU" dirty="0">
                <a:solidFill>
                  <a:schemeClr val="tx1"/>
                </a:solidFill>
              </a:rPr>
              <a:t> теплового </a:t>
            </a:r>
            <a:r>
              <a:rPr lang="ru-RU" dirty="0" err="1">
                <a:solidFill>
                  <a:schemeClr val="tx1"/>
                </a:solidFill>
              </a:rPr>
              <a:t>ефекту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Тепловий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ефект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відповідає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кількості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речовини</a:t>
            </a:r>
            <a:r>
              <a:rPr lang="ru-RU" dirty="0">
                <a:solidFill>
                  <a:schemeClr val="tx1"/>
                </a:solidFill>
              </a:rPr>
              <a:t>, яка </a:t>
            </a:r>
            <a:r>
              <a:rPr lang="ru-RU" dirty="0" err="1">
                <a:solidFill>
                  <a:schemeClr val="tx1"/>
                </a:solidFill>
              </a:rPr>
              <a:t>визначена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рівнянням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реакції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Екзо</a:t>
            </a: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>
                <a:solidFill>
                  <a:schemeClr val="tx1"/>
                </a:solidFill>
              </a:rPr>
              <a:t>та </a:t>
            </a:r>
            <a:r>
              <a:rPr lang="ru-RU" dirty="0" err="1">
                <a:solidFill>
                  <a:schemeClr val="tx1"/>
                </a:solidFill>
              </a:rPr>
              <a:t>ендотермічні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реакції</a:t>
            </a:r>
            <a:r>
              <a:rPr lang="ru-RU" dirty="0">
                <a:solidFill>
                  <a:schemeClr val="tx1"/>
                </a:solidFill>
              </a:rPr>
              <a:t> широко </a:t>
            </a:r>
            <a:r>
              <a:rPr lang="ru-RU" dirty="0" err="1">
                <a:solidFill>
                  <a:schemeClr val="tx1"/>
                </a:solidFill>
              </a:rPr>
              <a:t>використовують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промисловості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побуті</a:t>
            </a:r>
            <a:r>
              <a:rPr lang="ru-RU" dirty="0">
                <a:solidFill>
                  <a:schemeClr val="tx1"/>
                </a:solidFill>
              </a:rPr>
              <a:t>, вони </a:t>
            </a:r>
            <a:r>
              <a:rPr lang="ru-RU" dirty="0" err="1">
                <a:solidFill>
                  <a:schemeClr val="tx1"/>
                </a:solidFill>
              </a:rPr>
              <a:t>відіграють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велику</a:t>
            </a:r>
            <a:r>
              <a:rPr lang="ru-RU" dirty="0">
                <a:solidFill>
                  <a:schemeClr val="tx1"/>
                </a:solidFill>
              </a:rPr>
              <a:t> роль у </a:t>
            </a:r>
            <a:r>
              <a:rPr lang="ru-RU" dirty="0" err="1">
                <a:solidFill>
                  <a:schemeClr val="tx1"/>
                </a:solidFill>
              </a:rPr>
              <a:t>життєдіяльності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організмів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54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Мета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ru-RU" dirty="0" err="1" smtClean="0">
                <a:solidFill>
                  <a:schemeClr val="tx1">
                    <a:lumMod val="95000"/>
                  </a:schemeClr>
                </a:solidFill>
              </a:rPr>
              <a:t>узагальнення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знань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їх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поглиблення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про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термохімічні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реакції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(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екзо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- та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ендотермічні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реакції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процеси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);</a:t>
            </a:r>
          </a:p>
          <a:p>
            <a:r>
              <a:rPr lang="ru-RU" dirty="0" err="1" smtClean="0">
                <a:solidFill>
                  <a:schemeClr val="tx1">
                    <a:lumMod val="95000"/>
                  </a:schemeClr>
                </a:solidFill>
              </a:rPr>
              <a:t>застосування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та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значення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екзотермічних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реакцій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житті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живих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організмів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5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err="1"/>
              <a:t>Завдання</a:t>
            </a:r>
            <a:r>
              <a:rPr lang="ru-RU" dirty="0"/>
              <a:t>: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узагальнення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зн</a:t>
            </a:r>
            <a:r>
              <a:rPr lang="uk-UA" noProof="1" smtClean="0">
                <a:solidFill>
                  <a:schemeClr val="tx1"/>
                </a:solidFill>
              </a:rPr>
              <a:t>ань про термохімічні процеси; </a:t>
            </a:r>
          </a:p>
          <a:p>
            <a:r>
              <a:rPr lang="uk-UA" noProof="1" smtClean="0">
                <a:solidFill>
                  <a:schemeClr val="tx1"/>
                </a:solidFill>
              </a:rPr>
              <a:t>аналіз додаткової літератури з даної теми; </a:t>
            </a:r>
          </a:p>
          <a:p>
            <a:r>
              <a:rPr lang="uk-UA" noProof="1" smtClean="0">
                <a:solidFill>
                  <a:schemeClr val="tx1"/>
                </a:solidFill>
              </a:rPr>
              <a:t>дослідити і ознайомити інших зі значенням екзотермічних процесів у життєдіяльності живих організмів;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узагальнення умов перебігу екзотермічних процесів у живих організмів, їхнє значення;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оформлення результатів дослідження у формі виступу з презентацією.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4996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err="1" smtClean="0"/>
              <a:t>Актуальність</a:t>
            </a:r>
            <a:r>
              <a:rPr lang="ru-RU" dirty="0" smtClean="0"/>
              <a:t> </a:t>
            </a:r>
            <a:r>
              <a:rPr lang="ru-RU" dirty="0" err="1" smtClean="0"/>
              <a:t>проблеми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Теплові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ефекти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дозволяють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проводити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різні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технічні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розрахунки.Наприклад</a:t>
            </a:r>
            <a:r>
              <a:rPr lang="ru-RU" dirty="0" smtClean="0">
                <a:solidFill>
                  <a:schemeClr val="tx1"/>
                </a:solidFill>
              </a:rPr>
              <a:t>, у </a:t>
            </a:r>
            <a:r>
              <a:rPr lang="ru-RU" dirty="0" err="1" smtClean="0">
                <a:solidFill>
                  <a:schemeClr val="tx1"/>
                </a:solidFill>
              </a:rPr>
              <a:t>космічній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промисловості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  <a:r>
              <a:rPr lang="ru-RU" dirty="0" err="1" smtClean="0">
                <a:solidFill>
                  <a:schemeClr val="tx1"/>
                </a:solidFill>
              </a:rPr>
              <a:t>тепловий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ефект</a:t>
            </a:r>
            <a:r>
              <a:rPr lang="ru-RU" dirty="0" smtClean="0">
                <a:solidFill>
                  <a:schemeClr val="tx1"/>
                </a:solidFill>
              </a:rPr>
              <a:t> і є та </a:t>
            </a:r>
            <a:r>
              <a:rPr lang="ru-RU" dirty="0" err="1" smtClean="0">
                <a:solidFill>
                  <a:schemeClr val="tx1"/>
                </a:solidFill>
              </a:rPr>
              <a:t>енергія</a:t>
            </a:r>
            <a:r>
              <a:rPr lang="ru-RU" dirty="0" smtClean="0">
                <a:solidFill>
                  <a:schemeClr val="tx1"/>
                </a:solidFill>
              </a:rPr>
              <a:t>, яка </a:t>
            </a:r>
            <a:r>
              <a:rPr lang="ru-RU" dirty="0" err="1" smtClean="0">
                <a:solidFill>
                  <a:schemeClr val="tx1"/>
                </a:solidFill>
              </a:rPr>
              <a:t>виводить</a:t>
            </a:r>
            <a:r>
              <a:rPr lang="ru-RU" dirty="0" smtClean="0">
                <a:solidFill>
                  <a:schemeClr val="tx1"/>
                </a:solidFill>
              </a:rPr>
              <a:t> ракету на </a:t>
            </a:r>
            <a:r>
              <a:rPr lang="ru-RU" dirty="0" err="1" smtClean="0">
                <a:solidFill>
                  <a:schemeClr val="tx1"/>
                </a:solidFill>
              </a:rPr>
              <a:t>орбіту</a:t>
            </a:r>
            <a:r>
              <a:rPr lang="ru-RU" dirty="0" smtClean="0">
                <a:solidFill>
                  <a:schemeClr val="tx1"/>
                </a:solidFill>
              </a:rPr>
              <a:t>. У </a:t>
            </a:r>
            <a:r>
              <a:rPr lang="ru-RU" dirty="0" err="1" smtClean="0">
                <a:solidFill>
                  <a:schemeClr val="tx1"/>
                </a:solidFill>
              </a:rPr>
              <a:t>хімічній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промисловості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теплові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ефекти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необхідні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розрахунку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кількості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теплоти</a:t>
            </a:r>
            <a:r>
              <a:rPr lang="ru-RU" dirty="0" smtClean="0">
                <a:solidFill>
                  <a:schemeClr val="tx1"/>
                </a:solidFill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</a:rPr>
              <a:t>нагрівання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реакторів</a:t>
            </a:r>
            <a:r>
              <a:rPr lang="ru-RU" dirty="0" smtClean="0">
                <a:solidFill>
                  <a:schemeClr val="tx1"/>
                </a:solidFill>
              </a:rPr>
              <a:t>, у </a:t>
            </a:r>
            <a:r>
              <a:rPr lang="ru-RU" dirty="0" err="1" smtClean="0">
                <a:solidFill>
                  <a:schemeClr val="tx1"/>
                </a:solidFill>
              </a:rPr>
              <a:t>яких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йдуть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эндотермічні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реакції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Тепловий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ефект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знайшов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застосування</a:t>
            </a:r>
            <a:r>
              <a:rPr lang="ru-RU" dirty="0" smtClean="0">
                <a:solidFill>
                  <a:schemeClr val="tx1"/>
                </a:solidFill>
              </a:rPr>
              <a:t> у таких </a:t>
            </a:r>
            <a:r>
              <a:rPr lang="ru-RU" dirty="0" err="1" smtClean="0">
                <a:solidFill>
                  <a:schemeClr val="tx1"/>
                </a:solidFill>
              </a:rPr>
              <a:t>галузях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  <a:r>
              <a:rPr lang="ru-RU" dirty="0" err="1" smtClean="0">
                <a:solidFill>
                  <a:schemeClr val="tx1"/>
                </a:solidFill>
              </a:rPr>
              <a:t>хімічна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харчова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військова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гірничодобувна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будівельна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Застосовується</a:t>
            </a:r>
            <a:r>
              <a:rPr lang="ru-RU" dirty="0" smtClean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двигунах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внутрішнього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згоряння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виробництві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хірургічних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приладів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нових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видів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будівельних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матеріалів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тощо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15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err="1" smtClean="0"/>
              <a:t>Класифікація</a:t>
            </a:r>
            <a:r>
              <a:rPr lang="ru-RU" dirty="0" smtClean="0"/>
              <a:t> </a:t>
            </a:r>
            <a:r>
              <a:rPr lang="ru-RU" dirty="0" err="1" smtClean="0"/>
              <a:t>реакцій</a:t>
            </a:r>
            <a:r>
              <a:rPr lang="ru-RU" dirty="0" smtClean="0"/>
              <a:t> за </a:t>
            </a:r>
            <a:r>
              <a:rPr lang="ru-RU" dirty="0" err="1" smtClean="0"/>
              <a:t>тепловим</a:t>
            </a:r>
            <a:r>
              <a:rPr lang="ru-RU" dirty="0" smtClean="0"/>
              <a:t> </a:t>
            </a:r>
            <a:r>
              <a:rPr lang="ru-RU" dirty="0" err="1" smtClean="0"/>
              <a:t>ефектом</a:t>
            </a:r>
            <a:r>
              <a:rPr lang="ru-RU" dirty="0" smtClean="0"/>
              <a:t> </a:t>
            </a:r>
            <a:r>
              <a:rPr lang="ru-RU" dirty="0" err="1" smtClean="0"/>
              <a:t>хімічної</a:t>
            </a:r>
            <a:r>
              <a:rPr lang="ru-RU" dirty="0" smtClean="0"/>
              <a:t> </a:t>
            </a:r>
            <a:r>
              <a:rPr lang="ru-RU" dirty="0" err="1" smtClean="0"/>
              <a:t>реакції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43422"/>
          </a:xfrm>
        </p:spPr>
        <p:txBody>
          <a:bodyPr/>
          <a:lstStyle/>
          <a:p>
            <a:r>
              <a:rPr lang="uk-UA" dirty="0" smtClean="0"/>
              <a:t>Екзотермічні</a:t>
            </a:r>
            <a:endParaRPr lang="en-US" dirty="0"/>
          </a:p>
        </p:txBody>
      </p:sp>
      <p:pic>
        <p:nvPicPr>
          <p:cNvPr id="22" name="Picture 3" descr="Bildergebnis für огонь тепл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787" y="2224585"/>
            <a:ext cx="5157788" cy="3155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43422"/>
          </a:xfrm>
        </p:spPr>
        <p:txBody>
          <a:bodyPr/>
          <a:lstStyle/>
          <a:p>
            <a:r>
              <a:rPr lang="uk-UA" dirty="0" smtClean="0"/>
              <a:t>Ендотермічні</a:t>
            </a:r>
            <a:endParaRPr lang="en-US" dirty="0"/>
          </a:p>
        </p:txBody>
      </p:sp>
      <p:pic>
        <p:nvPicPr>
          <p:cNvPr id="1028" name="Picture 4" descr="Ð¥Ð°ÑÐ°ÐºÑÐµÑÐ¸ÑÑÐ¸ÐºÐ¸ ÐµÐ½Ð´Ð¾ÑÐµÑÐ¼ÑÑÐ½Ð¸Ñ ÑÐµÐ°ÐºÑÑÐ¹, ÑÑÐ²Ð½ÑÐ½Ð½Ñ ÑÐ° Ð¿ÑÐ¸ÐºÐ»Ð°Ð´Ð¸ / Ð¥ÑÐ¼ÑÑ |  Thpanorama - ÐÑÐ¾Ð±ÑÑÑ ÑÐµÐ±Ðµ ÐºÑÐ°ÑÐµ Ð²Ð¶Ðµ ÑÑÐ¾Ð³Ð¾Ð´Ð½Ñ!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44725"/>
            <a:ext cx="5183188" cy="3135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7" name="TextBox 16"/>
          <p:cNvSpPr txBox="1"/>
          <p:nvPr/>
        </p:nvSpPr>
        <p:spPr>
          <a:xfrm>
            <a:off x="839787" y="5507546"/>
            <a:ext cx="10894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ЕКЗОТЕРМІЧНІ ТА ЕНДОТЕРМІЧНІ РЕАКЦІЇ РОЗРІЗНЯЮТЬ ЗА ЇХНІМИ ТЕПЛОВИМИ ЕФЕКТАМИ. НАПРИКЛАД, ЗГОРЯННЯ ВУГІЛЛЯ, НЕЙТРАЛІЗАЦІЯ КИСЛОТ ЛУГАМИ, СПОЛУЧЕННЯ ЦИНКУ ІЗ СІРКОЮ СУПРОВОДЖУЮТЬСЯ ВИДІЛЕННЯМ ЗНАЧНОЇ КІЛЬКОСТІ ТЕПЛОВОЇ ЕНЕРГІЇ. ТАКІ РЕАКЦІЇ НАЗИВАЮТЬ ЕКЗОТЕРМІЧНИМИ. ЕКЗО - ( ГРЕЦ.) ОЗНАЧАЄ « НАЗОВНІ ». ДО ЕКЗОТЕРМІЧНИХ НАЛЕЖАТЬ УСІ РЕАКЦІЇ ГОРІННЯ.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76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Екзотермічна реакція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Екзотермічна реакція — хімічна або ядерна реакція, яка супроводжується виділенням тепла (наприклад, горіння). Протилежний термін — ендотермічна реакція.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Кількісно характеризується теплотою реакції або зміною </a:t>
            </a:r>
            <a:r>
              <a:rPr lang="uk-UA" dirty="0" err="1" smtClean="0">
                <a:solidFill>
                  <a:schemeClr val="tx1"/>
                </a:solidFill>
              </a:rPr>
              <a:t>ентальпії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H, </a:t>
            </a:r>
            <a:r>
              <a:rPr lang="uk-UA" dirty="0" smtClean="0">
                <a:solidFill>
                  <a:schemeClr val="tx1"/>
                </a:solidFill>
              </a:rPr>
              <a:t>яка для екзотермічних реакцій від'ємна.</a:t>
            </a:r>
          </a:p>
          <a:p>
            <a:endParaRPr lang="uk-UA" dirty="0"/>
          </a:p>
        </p:txBody>
      </p:sp>
      <p:pic>
        <p:nvPicPr>
          <p:cNvPr id="5" name="Picture 1" descr="C:\Users\User\Desktop\populyarn-zagadki-pro-vogon-osvtlennya-teplo-dim-vognischa_773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91375" y="2668442"/>
            <a:ext cx="4313238" cy="2692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01301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err="1" smtClean="0"/>
              <a:t>Приклади</a:t>
            </a:r>
            <a:r>
              <a:rPr lang="ru-RU" dirty="0" smtClean="0"/>
              <a:t> </a:t>
            </a:r>
            <a:r>
              <a:rPr lang="uk-UA" dirty="0" smtClean="0"/>
              <a:t>екзотермічної реакції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Горіння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палива</a:t>
            </a:r>
            <a:r>
              <a:rPr lang="ru-RU" dirty="0" smtClean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кисні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повітря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Горіння</a:t>
            </a:r>
            <a:r>
              <a:rPr lang="ru-RU" dirty="0" smtClean="0">
                <a:solidFill>
                  <a:schemeClr val="tx1"/>
                </a:solidFill>
              </a:rPr>
              <a:t> пороху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Додавання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концентрованої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сірчаної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кислоти</a:t>
            </a:r>
            <a:r>
              <a:rPr lang="ru-RU" dirty="0" smtClean="0">
                <a:solidFill>
                  <a:schemeClr val="tx1"/>
                </a:solidFill>
              </a:rPr>
              <a:t> у воду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Окислення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жирів</a:t>
            </a:r>
            <a:r>
              <a:rPr lang="ru-RU" dirty="0" smtClean="0">
                <a:solidFill>
                  <a:schemeClr val="tx1"/>
                </a:solidFill>
              </a:rPr>
              <a:t> та </a:t>
            </a:r>
            <a:r>
              <a:rPr lang="ru-RU" dirty="0" err="1" smtClean="0">
                <a:solidFill>
                  <a:schemeClr val="tx1"/>
                </a:solidFill>
              </a:rPr>
              <a:t>вуглеводів</a:t>
            </a:r>
            <a:r>
              <a:rPr lang="ru-RU" dirty="0" smtClean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живих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організмах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Адіабатичне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горіння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Розкладання</a:t>
            </a:r>
            <a:r>
              <a:rPr lang="ru-RU" dirty="0" smtClean="0">
                <a:solidFill>
                  <a:schemeClr val="tx1"/>
                </a:solidFill>
              </a:rPr>
              <a:t> дихромату </a:t>
            </a:r>
            <a:r>
              <a:rPr lang="ru-RU" dirty="0" err="1" smtClean="0">
                <a:solidFill>
                  <a:schemeClr val="tx1"/>
                </a:solidFill>
              </a:rPr>
              <a:t>амонію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Горіння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алюмінію</a:t>
            </a:r>
            <a:r>
              <a:rPr lang="ru-RU" dirty="0" smtClean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бромі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Ядерний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вибух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4239" r="6956" b="17271"/>
          <a:stretch/>
        </p:blipFill>
        <p:spPr>
          <a:xfrm>
            <a:off x="7094059" y="4001294"/>
            <a:ext cx="3604649" cy="2521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910" y="1464256"/>
            <a:ext cx="2578287" cy="2191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2303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Ендотермічні реакції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Ендотермічні реакції— хімічні реакції, що супроводжуються поглинанням теплоти. Для ендотермічних реакцій зміни </a:t>
            </a:r>
            <a:r>
              <a:rPr lang="uk-UA" dirty="0" err="1" smtClean="0"/>
              <a:t>ентальпії</a:t>
            </a:r>
            <a:r>
              <a:rPr lang="uk-UA" dirty="0" smtClean="0"/>
              <a:t> та внутрішньої енергії мають позитивні значення, таким чином, продукти реакції містять більше енергії ніж вихідні компоненти.</a:t>
            </a:r>
          </a:p>
        </p:txBody>
      </p:sp>
      <p:pic>
        <p:nvPicPr>
          <p:cNvPr id="2050" name="Picture 2" descr="http://player.myshared.ru/7/817843/slides/slide_11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" t="43263" r="65035" b="6869"/>
          <a:stretch/>
        </p:blipFill>
        <p:spPr bwMode="auto">
          <a:xfrm>
            <a:off x="7206016" y="1413795"/>
            <a:ext cx="3630305" cy="4644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7642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Приклади</a:t>
            </a:r>
            <a:r>
              <a:rPr lang="ru-RU" dirty="0" smtClean="0"/>
              <a:t> </a:t>
            </a:r>
            <a:r>
              <a:rPr lang="uk-UA" dirty="0" smtClean="0"/>
              <a:t>ендотермічної реакції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299579" cy="4351338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solidFill>
                  <a:schemeClr val="tx1"/>
                </a:solidFill>
              </a:rPr>
              <a:t>відновлення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металів</a:t>
            </a:r>
            <a:r>
              <a:rPr lang="ru-RU" sz="2400" dirty="0" smtClean="0">
                <a:solidFill>
                  <a:schemeClr val="tx1"/>
                </a:solidFill>
              </a:rPr>
              <a:t> з </a:t>
            </a:r>
            <a:r>
              <a:rPr lang="ru-RU" sz="2400" dirty="0" err="1" smtClean="0">
                <a:solidFill>
                  <a:schemeClr val="tx1"/>
                </a:solidFill>
              </a:rPr>
              <a:t>оксидів,електролізу</a:t>
            </a:r>
            <a:r>
              <a:rPr lang="ru-RU" sz="2400" dirty="0" smtClean="0">
                <a:solidFill>
                  <a:schemeClr val="tx1"/>
                </a:solidFill>
              </a:rPr>
              <a:t> (</a:t>
            </a:r>
            <a:r>
              <a:rPr lang="ru-RU" sz="2400" dirty="0" err="1" smtClean="0">
                <a:solidFill>
                  <a:schemeClr val="tx1"/>
                </a:solidFill>
              </a:rPr>
              <a:t>поглинається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електрична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енергія</a:t>
            </a:r>
            <a:r>
              <a:rPr lang="ru-RU" sz="2400" dirty="0" smtClean="0">
                <a:solidFill>
                  <a:schemeClr val="tx1"/>
                </a:solidFill>
              </a:rPr>
              <a:t>);</a:t>
            </a:r>
          </a:p>
          <a:p>
            <a:r>
              <a:rPr lang="ru-RU" sz="2400" dirty="0" err="1" smtClean="0">
                <a:solidFill>
                  <a:schemeClr val="tx1"/>
                </a:solidFill>
              </a:rPr>
              <a:t>електролітичної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дисоціації</a:t>
            </a:r>
            <a:r>
              <a:rPr lang="ru-RU" sz="2400" dirty="0" smtClean="0">
                <a:solidFill>
                  <a:schemeClr val="tx1"/>
                </a:solidFill>
              </a:rPr>
              <a:t> (</a:t>
            </a:r>
            <a:r>
              <a:rPr lang="ru-RU" sz="2400" dirty="0" err="1" smtClean="0">
                <a:solidFill>
                  <a:schemeClr val="tx1"/>
                </a:solidFill>
              </a:rPr>
              <a:t>наприклад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розчинення</a:t>
            </a:r>
            <a:r>
              <a:rPr lang="ru-RU" sz="2400" dirty="0" smtClean="0">
                <a:solidFill>
                  <a:schemeClr val="tx1"/>
                </a:solidFill>
              </a:rPr>
              <a:t> солей у </a:t>
            </a:r>
            <a:r>
              <a:rPr lang="ru-RU" sz="2400" dirty="0" err="1" smtClean="0">
                <a:solidFill>
                  <a:schemeClr val="tx1"/>
                </a:solidFill>
              </a:rPr>
              <a:t>воді</a:t>
            </a:r>
            <a:r>
              <a:rPr lang="ru-RU" sz="2400" dirty="0" smtClean="0">
                <a:solidFill>
                  <a:schemeClr val="tx1"/>
                </a:solidFill>
              </a:rPr>
              <a:t>);</a:t>
            </a:r>
          </a:p>
          <a:p>
            <a:r>
              <a:rPr lang="ru-RU" sz="2400" dirty="0" err="1" smtClean="0">
                <a:solidFill>
                  <a:schemeClr val="tx1"/>
                </a:solidFill>
              </a:rPr>
              <a:t>Іонізації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2400" dirty="0" err="1" smtClean="0">
                <a:solidFill>
                  <a:schemeClr val="tx1"/>
                </a:solidFill>
              </a:rPr>
              <a:t>вибух</a:t>
            </a:r>
            <a:r>
              <a:rPr lang="ru-RU" sz="2400" dirty="0" smtClean="0">
                <a:solidFill>
                  <a:schemeClr val="tx1"/>
                </a:solidFill>
              </a:rPr>
              <a:t> води фотосинтез;</a:t>
            </a:r>
          </a:p>
          <a:p>
            <a:r>
              <a:rPr lang="ru-RU" sz="2400" dirty="0" err="1" smtClean="0">
                <a:solidFill>
                  <a:schemeClr val="tx1"/>
                </a:solidFill>
              </a:rPr>
              <a:t>дегідрування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алканів</a:t>
            </a:r>
            <a:r>
              <a:rPr lang="ru-RU" sz="2400" dirty="0" smtClean="0">
                <a:solidFill>
                  <a:schemeClr val="tx1"/>
                </a:solidFill>
              </a:rPr>
              <a:t> (</a:t>
            </a:r>
            <a:r>
              <a:rPr lang="ru-RU" sz="2400" dirty="0" err="1" smtClean="0">
                <a:solidFill>
                  <a:schemeClr val="tx1"/>
                </a:solidFill>
              </a:rPr>
              <a:t>дегідрування</a:t>
            </a:r>
            <a:r>
              <a:rPr lang="ru-RU" sz="2400" dirty="0" smtClean="0">
                <a:solidFill>
                  <a:schemeClr val="tx1"/>
                </a:solidFill>
              </a:rPr>
              <a:t> бутану </a:t>
            </a:r>
            <a:r>
              <a:rPr lang="en-US" sz="2400" dirty="0" smtClean="0">
                <a:solidFill>
                  <a:schemeClr val="tx1"/>
                </a:solidFill>
              </a:rPr>
              <a:t>C4H10=C4H8+H2)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User\Desktop\fotosinte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7778" y="4384421"/>
            <a:ext cx="4525370" cy="1792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8865" y="1690688"/>
            <a:ext cx="3034283" cy="2275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6059536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65</TotalTime>
  <Words>574</Words>
  <Application>Microsoft Office PowerPoint</Application>
  <PresentationFormat>Широкоэкранный</PresentationFormat>
  <Paragraphs>60</Paragraphs>
  <Slides>12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Легкий дым</vt:lpstr>
      <vt:lpstr>Екзотермічні реакції в життєдіяльності живих організмів</vt:lpstr>
      <vt:lpstr>Мета:</vt:lpstr>
      <vt:lpstr>Завдання: </vt:lpstr>
      <vt:lpstr>Актуальність проблеми</vt:lpstr>
      <vt:lpstr>Класифікація реакцій за тепловим ефектом хімічної реакції</vt:lpstr>
      <vt:lpstr>Екзотермічна реакція</vt:lpstr>
      <vt:lpstr>Приклади екзотермічної реакції</vt:lpstr>
      <vt:lpstr>Ендотермічні реакції</vt:lpstr>
      <vt:lpstr>Приклади ендотермічної реакції</vt:lpstr>
      <vt:lpstr>Фреатичний вибух</vt:lpstr>
      <vt:lpstr>Значення</vt:lpstr>
      <vt:lpstr>Висновки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Екзотермічні реакції в життєдіяльності живих організмів</dc:title>
  <dc:creator>Пользователь Windows</dc:creator>
  <cp:lastModifiedBy>Пользователь Windows</cp:lastModifiedBy>
  <cp:revision>8</cp:revision>
  <dcterms:created xsi:type="dcterms:W3CDTF">2021-12-29T06:58:05Z</dcterms:created>
  <dcterms:modified xsi:type="dcterms:W3CDTF">2023-01-30T13:41:11Z</dcterms:modified>
</cp:coreProperties>
</file>