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696" r:id="rId3"/>
    <p:sldMasterId id="2147483684" r:id="rId4"/>
  </p:sldMasterIdLst>
  <p:notesMasterIdLst>
    <p:notesMasterId r:id="rId36"/>
  </p:notesMasterIdLst>
  <p:sldIdLst>
    <p:sldId id="290" r:id="rId5"/>
    <p:sldId id="291" r:id="rId6"/>
    <p:sldId id="335" r:id="rId7"/>
    <p:sldId id="292" r:id="rId8"/>
    <p:sldId id="294" r:id="rId9"/>
    <p:sldId id="295" r:id="rId10"/>
    <p:sldId id="296" r:id="rId11"/>
    <p:sldId id="321" r:id="rId12"/>
    <p:sldId id="298" r:id="rId13"/>
    <p:sldId id="322" r:id="rId14"/>
    <p:sldId id="300" r:id="rId15"/>
    <p:sldId id="323" r:id="rId16"/>
    <p:sldId id="326" r:id="rId17"/>
    <p:sldId id="324" r:id="rId18"/>
    <p:sldId id="325" r:id="rId19"/>
    <p:sldId id="305" r:id="rId20"/>
    <p:sldId id="327" r:id="rId21"/>
    <p:sldId id="328" r:id="rId22"/>
    <p:sldId id="309" r:id="rId23"/>
    <p:sldId id="312" r:id="rId24"/>
    <p:sldId id="313" r:id="rId25"/>
    <p:sldId id="320" r:id="rId26"/>
    <p:sldId id="314" r:id="rId27"/>
    <p:sldId id="329" r:id="rId28"/>
    <p:sldId id="330" r:id="rId29"/>
    <p:sldId id="288" r:id="rId30"/>
    <p:sldId id="334" r:id="rId31"/>
    <p:sldId id="276" r:id="rId32"/>
    <p:sldId id="332" r:id="rId33"/>
    <p:sldId id="333" r:id="rId34"/>
    <p:sldId id="274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99FF"/>
    <a:srgbClr val="FFFF99"/>
    <a:srgbClr val="CCFF99"/>
    <a:srgbClr val="99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7CD0F-D3A6-4367-A689-827AD3CD819D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D4464-5DED-4E47-AFEB-085BE87E1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90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D4464-5DED-4E47-AFEB-085BE87E13F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86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BB3D-D498-410D-94E9-19E0A08A1A11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42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650D-70CE-441E-93FB-7492E5E31DE0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89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2D-B3ED-4388-B20F-81FFA7B9CC87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714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D8E1-491D-410A-BD53-C174F24FB4BE}" type="datetime1">
              <a:rPr lang="ru-RU" smtClean="0"/>
              <a:t>01.12.2018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637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86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462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797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64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052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059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73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9A4F6-6C5B-457B-A153-D6B02C364149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5358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691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011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359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12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8701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453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4379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81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59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6B6D1-2B10-4808-8A21-BC0A2DF98893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921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640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3906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9778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6866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20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0671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3612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1661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0143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79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23982-CBE6-473D-B28E-184987276580}" type="datetime1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9002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1769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7704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7904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9149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8520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58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8818-66BC-4D8E-B8C2-CD5505C089AC}" type="datetime1">
              <a:rPr lang="ru-RU" smtClean="0"/>
              <a:t>01.12.2018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68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35142-EC91-4FEE-99F7-2438B89DB774}" type="datetime1">
              <a:rPr lang="ru-RU" smtClean="0"/>
              <a:t>01.12.2018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6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CDCB2-53EA-479D-8AA1-CC760163AB65}" type="datetime1">
              <a:rPr lang="ru-RU" smtClean="0"/>
              <a:t>01.12.2018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1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7B003-8205-4039-9AC9-E295C160B146}" type="datetime1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2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FA4-5DF8-4FBE-B85C-362795FB5A2A}" type="datetime1">
              <a:rPr lang="ru-RU" smtClean="0"/>
              <a:t>01.12.2018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2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20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9D8E1-491D-410A-BD53-C174F24FB4BE}" type="datetime1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0CDA1-9351-4455-9A1D-0750C79211C4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5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04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2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DA154-2093-40DF-92D9-AF0B03472828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6372E-6EF7-445C-A561-65A156FFB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7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AAE87-7975-4C38-B5E3-C84E8D507B80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2176-9CFB-449B-BB13-732EB64DB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84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E0AAF-CC66-47AA-A48D-D3B482408E76}" type="datetimeFigureOut">
              <a:rPr lang="ru-RU" smtClean="0"/>
              <a:t>01.12.2018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E238A-9161-403D-B08B-FF94BB40D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4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11" Type="http://schemas.openxmlformats.org/officeDocument/2006/relationships/image" Target="../media/image12.jpeg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3" Type="http://schemas.openxmlformats.org/officeDocument/2006/relationships/image" Target="../media/image13.gif"/><Relationship Id="rId7" Type="http://schemas.openxmlformats.org/officeDocument/2006/relationships/image" Target="../media/image1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15.jpeg"/><Relationship Id="rId7" Type="http://schemas.openxmlformats.org/officeDocument/2006/relationships/image" Target="../media/image2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1332" y="2252099"/>
            <a:ext cx="10818253" cy="3284113"/>
          </a:xfrm>
        </p:spPr>
        <p:txBody>
          <a:bodyPr>
            <a:normAutofit/>
          </a:bodyPr>
          <a:lstStyle/>
          <a:p>
            <a:r>
              <a:rPr lang="uk-UA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документу. Призначення та класифікація документів. Документообіг. Загальні правила оформлення документів</a:t>
            </a:r>
            <a:endParaRPr lang="ru-RU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Лента лицом вниз 4"/>
          <p:cNvSpPr/>
          <p:nvPr/>
        </p:nvSpPr>
        <p:spPr>
          <a:xfrm>
            <a:off x="4038600" y="993002"/>
            <a:ext cx="2853175" cy="819633"/>
          </a:xfrm>
          <a:prstGeom prst="ribbon">
            <a:avLst>
              <a:gd name="adj1" fmla="val 16667"/>
              <a:gd name="adj2" fmla="val 75000"/>
            </a:avLst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1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99992" y="0"/>
            <a:ext cx="89115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>
                    <a:alpha val="99000"/>
                  </a:srgb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електронного документообігу</a:t>
            </a:r>
          </a:p>
        </p:txBody>
      </p:sp>
    </p:spTree>
    <p:extLst>
      <p:ext uri="{BB962C8B-B14F-4D97-AF65-F5344CB8AC3E}">
        <p14:creationId xmlns:p14="http://schemas.microsoft.com/office/powerpoint/2010/main" val="219472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676400" y="1365250"/>
            <a:ext cx="10515600" cy="13255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lvl="0" algn="ctr">
              <a:spcBef>
                <a:spcPts val="10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з високим рівнем стандартизації створюють за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затвердженою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формою, тобто відповідно до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формуляра-зразка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535898" y="3068101"/>
            <a:ext cx="5560102" cy="16652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Кожний документ складається з окремих елементів, які називаються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реквізитами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6381841" y="3068101"/>
            <a:ext cx="5560102" cy="16652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реквізитів, розташованих у певній послідовності на бланку, називається</a:t>
            </a:r>
            <a:r>
              <a:rPr lang="ru-RU" sz="2800" b="1" dirty="0">
                <a:solidFill>
                  <a:srgbClr val="67676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формуляром</a:t>
            </a:r>
            <a:r>
              <a:rPr lang="ru-RU" sz="2800" b="1" dirty="0">
                <a:solidFill>
                  <a:srgbClr val="67676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2190676" y="4902621"/>
            <a:ext cx="8764250" cy="11421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Формуляр-зразок</a:t>
            </a:r>
            <a:r>
              <a:rPr lang="ru-RU" sz="2800" b="1" dirty="0">
                <a:solidFill>
                  <a:srgbClr val="67676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це модель побудови однотипних документів.</a:t>
            </a:r>
          </a:p>
        </p:txBody>
      </p:sp>
      <p:sp>
        <p:nvSpPr>
          <p:cNvPr id="10" name="Прямоугольник с двумя усеченными соседними углами 9"/>
          <p:cNvSpPr/>
          <p:nvPr/>
        </p:nvSpPr>
        <p:spPr>
          <a:xfrm>
            <a:off x="3651979" y="117021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Формуляр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96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199" y="1259260"/>
            <a:ext cx="10515600" cy="5208775"/>
          </a:xfrm>
        </p:spPr>
        <p:txBody>
          <a:bodyPr>
            <a:noAutofit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Державний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герб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Емблема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чи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Зображення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установи, організації, підприємства за Українським класифікатором підприємств і організацій (УКПО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документа за Українським класифікатором управлінської документації (УКУД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 або відомства (вищої організації або замовника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175177" y="153057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Реквізити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9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199" y="1447141"/>
            <a:ext cx="10515600" cy="460365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організації, установи чи підприємства — автора документа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Назва структурного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Поштова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телеграфна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адреса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омер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телетайпа (абонентського телеграфу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омер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телефону,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факсу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Номер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 в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банку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виду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175177" y="153057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Реквізити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7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03730" y="1250576"/>
            <a:ext cx="10515600" cy="460365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індекс та дату вхідного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або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Гриф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доступу до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Адресат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Гриф затвердження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Резолюція 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</a:t>
            </a: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контроль.</a:t>
            </a: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r>
              <a:rPr lang="ru-RU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endParaRPr lang="ru-RU" sz="10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4000"/>
              </a:lnSpc>
              <a:buFont typeface="Wingdings" panose="05000000000000000000" pitchFamily="2" charset="2"/>
              <a:buChar char="q"/>
            </a:pPr>
            <a:endParaRPr lang="ru-RU" sz="9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Шолом Г.І.</a:t>
            </a:r>
            <a:endParaRPr lang="ru-RU" dirty="0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175177" y="153057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Реквізити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05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573306"/>
            <a:ext cx="10515600" cy="4908176"/>
          </a:xfrm>
        </p:spPr>
        <p:txBody>
          <a:bodyPr>
            <a:normAutofit lnSpcReduction="10000"/>
          </a:bodyPr>
          <a:lstStyle/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наявність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додатка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Гриф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Візи 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Печатка 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засвідчення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копій 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 та номер його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 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виконання документа й направлення його до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 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перенесення відомостей на машинний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</a:p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 про надходження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175177" y="153057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Реквізити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96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573306"/>
            <a:ext cx="10515600" cy="4603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обов'язкових реквізитів у разі потреби може бути доповнений такими відомостями: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розписка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 про одержання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хід виконання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додатки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175177" y="153057"/>
            <a:ext cx="5841645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Реквізити документа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93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998259" y="6260167"/>
            <a:ext cx="4114800" cy="365125"/>
          </a:xfrm>
        </p:spPr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Бланки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1707" y="1437239"/>
            <a:ext cx="4921622" cy="51652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два основні види формулярів — з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поздовжнім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кутовим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розміщенням реквізитів. У різних типах документів склад реквізитів неоднаковий. Він залежить від змісту, призначення і способу обробки документа. Кожному реквізиту відведене певне місце. Це робить документи зручними для зорового сприйняття, спрощує їх опрацювання.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99848" y="1253471"/>
            <a:ext cx="6355974" cy="159730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це друкована стандартна форма документа з реквізитами, що містять постійну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99848" y="2998695"/>
            <a:ext cx="6355973" cy="1370951"/>
          </a:xfrm>
          <a:prstGeom prst="roundRect">
            <a:avLst/>
          </a:prstGeom>
          <a:solidFill>
            <a:srgbClr val="99FF99"/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заповнюють конкретними відомостями. Найпоширенішими є бланки актів, наказів, протоколів, листів.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99847" y="4557530"/>
            <a:ext cx="6355973" cy="1533988"/>
          </a:xfrm>
          <a:prstGeom prst="roundRect">
            <a:avLst/>
          </a:prstGeom>
          <a:solidFill>
            <a:srgbClr val="FFFF99"/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бланків під час складання документів підвищує культуру ділового спілкування, надає інформації офіційного характеру.</a:t>
            </a:r>
          </a:p>
        </p:txBody>
      </p:sp>
    </p:spTree>
    <p:extLst>
      <p:ext uri="{BB962C8B-B14F-4D97-AF65-F5344CB8AC3E}">
        <p14:creationId xmlns:p14="http://schemas.microsoft.com/office/powerpoint/2010/main" val="18705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998259" y="6260167"/>
            <a:ext cx="4114800" cy="365125"/>
          </a:xfrm>
        </p:spPr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Бланки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270378" y="1210987"/>
            <a:ext cx="4921622" cy="543018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бланків конкретних видів документів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їх кількість на рік перевищує 200 одиниць;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еквізити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заголовка розмішуються центрованим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паперовим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ланки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 виготовлятися друкарським способом на білому папері або папері світлих тонів фарбами яскравого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3992" y="4429595"/>
            <a:ext cx="6355974" cy="159730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документів з високим рівнем стандартизації друкарським або іншим способом виготовляють бланки, які містять трафаретний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39589" y="1670712"/>
            <a:ext cx="6590377" cy="2525617"/>
            <a:chOff x="239589" y="1427818"/>
            <a:chExt cx="6590377" cy="2525617"/>
          </a:xfrm>
          <a:solidFill>
            <a:srgbClr val="FFFF99"/>
          </a:solidFill>
        </p:grpSpPr>
        <p:grpSp>
          <p:nvGrpSpPr>
            <p:cNvPr id="13" name="Группа 12"/>
            <p:cNvGrpSpPr/>
            <p:nvPr/>
          </p:nvGrpSpPr>
          <p:grpSpPr>
            <a:xfrm>
              <a:off x="239589" y="1427818"/>
              <a:ext cx="6590377" cy="2525617"/>
              <a:chOff x="239589" y="1427818"/>
              <a:chExt cx="6590377" cy="2525617"/>
            </a:xfrm>
            <a:grpFill/>
          </p:grpSpPr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239589" y="2357901"/>
                <a:ext cx="2558123" cy="829052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бланк для листів</a:t>
                </a:r>
              </a:p>
            </p:txBody>
          </p:sp>
          <p:grpSp>
            <p:nvGrpSpPr>
              <p:cNvPr id="16" name="Группа 15"/>
              <p:cNvGrpSpPr/>
              <p:nvPr/>
            </p:nvGrpSpPr>
            <p:grpSpPr>
              <a:xfrm>
                <a:off x="1340007" y="1427818"/>
                <a:ext cx="5489959" cy="2525617"/>
                <a:chOff x="1340007" y="1427818"/>
                <a:chExt cx="5489959" cy="2525617"/>
              </a:xfrm>
              <a:grpFill/>
            </p:grpSpPr>
            <p:sp>
              <p:nvSpPr>
                <p:cNvPr id="17" name="Скругленный прямоугольник 16"/>
                <p:cNvSpPr/>
                <p:nvPr/>
              </p:nvSpPr>
              <p:spPr>
                <a:xfrm>
                  <a:off x="1340007" y="1427818"/>
                  <a:ext cx="3366245" cy="739588"/>
                </a:xfrm>
                <a:prstGeom prst="roundRect">
                  <a:avLst/>
                </a:prstGeom>
                <a:grp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Види бланків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Скругленный прямоугольник 17"/>
                <p:cNvSpPr/>
                <p:nvPr/>
              </p:nvSpPr>
              <p:spPr>
                <a:xfrm>
                  <a:off x="3023129" y="2357901"/>
                  <a:ext cx="3806837" cy="1595534"/>
                </a:xfrm>
                <a:prstGeom prst="roundRect">
                  <a:avLst/>
                </a:prstGeom>
                <a:grp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загальний бланк для інших видів організаційно-</a:t>
                  </a:r>
                  <a:r>
                    <a:rPr lang="ru-RU" sz="2400" b="1" dirty="0" err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розпорядчих</a:t>
                  </a:r>
                  <a:r>
                    <a:rPr lang="ru-RU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документів</a:t>
                  </a:r>
                </a:p>
              </p:txBody>
            </p:sp>
            <p:cxnSp>
              <p:nvCxnSpPr>
                <p:cNvPr id="19" name="Прямая со стрелкой 18"/>
                <p:cNvCxnSpPr>
                  <a:stCxn id="17" idx="2"/>
                  <a:endCxn id="15" idx="0"/>
                </p:cNvCxnSpPr>
                <p:nvPr/>
              </p:nvCxnSpPr>
              <p:spPr>
                <a:xfrm flipH="1">
                  <a:off x="1518651" y="2167406"/>
                  <a:ext cx="1504479" cy="190495"/>
                </a:xfrm>
                <a:prstGeom prst="straightConnector1">
                  <a:avLst/>
                </a:prstGeom>
                <a:grpFill/>
                <a:ln w="31750">
                  <a:solidFill>
                    <a:srgbClr val="FFC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4" name="Прямая со стрелкой 13"/>
            <p:cNvCxnSpPr>
              <a:stCxn id="17" idx="2"/>
              <a:endCxn id="18" idx="0"/>
            </p:cNvCxnSpPr>
            <p:nvPr/>
          </p:nvCxnSpPr>
          <p:spPr>
            <a:xfrm>
              <a:off x="3023130" y="2167406"/>
              <a:ext cx="1903418" cy="190495"/>
            </a:xfrm>
            <a:prstGeom prst="straightConnector1">
              <a:avLst/>
            </a:prstGeom>
            <a:grpFill/>
            <a:ln w="317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818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Шолом Г.І.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6163" y="3089025"/>
            <a:ext cx="114613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Документування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 діяльності полягає у фіксації за встановленими правилами на паперових або магнітних носіях управлінських дій, тобто у створенні документів.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Підставою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документів на підприємствах, в установах є необхідність засвідчення наявності та змісту управлінських дій, передавання, зберігання і використання інформації протягом певного часу або постійно.</a:t>
            </a:r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174748" y="1557883"/>
            <a:ext cx="11551087" cy="1333236"/>
          </a:xfrm>
          <a:prstGeom prst="snip2Same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роботи з документами та діяльність щодо їх створення, називається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діловодством</a:t>
            </a:r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Діловодство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67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Документообіг</a:t>
            </a:r>
            <a:endParaRPr lang="ru-RU" dirty="0"/>
          </a:p>
        </p:txBody>
      </p:sp>
      <p:sp>
        <p:nvSpPr>
          <p:cNvPr id="6" name="Прямоугольник с двумя усеченными соседними углами 5"/>
          <p:cNvSpPr/>
          <p:nvPr/>
        </p:nvSpPr>
        <p:spPr>
          <a:xfrm>
            <a:off x="349155" y="1677518"/>
            <a:ext cx="11551087" cy="1333236"/>
          </a:xfrm>
          <a:prstGeom prst="snip2Same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Документообіг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рух службових документів з часу їх створення або одержання суб’єктом документаційного забезпечення управління до часу завершення виконання,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надсилання або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</a:p>
        </p:txBody>
      </p:sp>
      <p:grpSp>
        <p:nvGrpSpPr>
          <p:cNvPr id="28" name="Группа 27"/>
          <p:cNvGrpSpPr/>
          <p:nvPr/>
        </p:nvGrpSpPr>
        <p:grpSpPr>
          <a:xfrm>
            <a:off x="1104726" y="3010754"/>
            <a:ext cx="9857765" cy="3345772"/>
            <a:chOff x="1104726" y="3010754"/>
            <a:chExt cx="9857765" cy="3345772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104726" y="3010754"/>
              <a:ext cx="9816404" cy="2262206"/>
              <a:chOff x="1223631" y="3708288"/>
              <a:chExt cx="9194462" cy="1924355"/>
            </a:xfrm>
          </p:grpSpPr>
          <p:sp>
            <p:nvSpPr>
              <p:cNvPr id="8" name="Скругленный прямоугольник 7"/>
              <p:cNvSpPr/>
              <p:nvPr/>
            </p:nvSpPr>
            <p:spPr>
              <a:xfrm>
                <a:off x="4445373" y="3708288"/>
                <a:ext cx="3301253" cy="73580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Види документообігу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1223631" y="4858552"/>
                <a:ext cx="2747990" cy="73580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децентралізований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4577010" y="4858553"/>
                <a:ext cx="2762843" cy="73580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централізований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7930387" y="4896840"/>
                <a:ext cx="2487706" cy="73580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мішаний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2" name="Прямая со стрелкой 11"/>
              <p:cNvCxnSpPr>
                <a:stCxn id="8" idx="2"/>
                <a:endCxn id="9" idx="0"/>
              </p:cNvCxnSpPr>
              <p:nvPr/>
            </p:nvCxnSpPr>
            <p:spPr>
              <a:xfrm flipH="1">
                <a:off x="2597627" y="4444091"/>
                <a:ext cx="3498373" cy="414461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>
                <a:stCxn id="8" idx="2"/>
                <a:endCxn id="11" idx="0"/>
              </p:cNvCxnSpPr>
              <p:nvPr/>
            </p:nvCxnSpPr>
            <p:spPr>
              <a:xfrm>
                <a:off x="6096000" y="4444091"/>
                <a:ext cx="3078240" cy="452749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 стрелкой 13"/>
              <p:cNvCxnSpPr>
                <a:stCxn id="8" idx="2"/>
                <a:endCxn id="10" idx="0"/>
              </p:cNvCxnSpPr>
              <p:nvPr/>
            </p:nvCxnSpPr>
            <p:spPr>
              <a:xfrm flipH="1">
                <a:off x="5958431" y="4444091"/>
                <a:ext cx="137568" cy="414462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Скругленный прямоугольник 16"/>
            <p:cNvSpPr/>
            <p:nvPr/>
          </p:nvSpPr>
          <p:spPr>
            <a:xfrm>
              <a:off x="1229509" y="5491541"/>
              <a:ext cx="2655982" cy="86498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вхідні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4684938" y="5491365"/>
              <a:ext cx="2655982" cy="86498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вихідні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8306509" y="5491365"/>
              <a:ext cx="2655982" cy="86498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внутрішні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Прямая со стрелкой 22"/>
            <p:cNvCxnSpPr>
              <a:stCxn id="10" idx="2"/>
              <a:endCxn id="17" idx="0"/>
            </p:cNvCxnSpPr>
            <p:nvPr/>
          </p:nvCxnSpPr>
          <p:spPr>
            <a:xfrm flipH="1">
              <a:off x="2557500" y="5227951"/>
              <a:ext cx="3602303" cy="26359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>
              <a:stCxn id="10" idx="2"/>
              <a:endCxn id="19" idx="0"/>
            </p:cNvCxnSpPr>
            <p:nvPr/>
          </p:nvCxnSpPr>
          <p:spPr>
            <a:xfrm>
              <a:off x="6159803" y="5227951"/>
              <a:ext cx="3474697" cy="263414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>
              <a:stCxn id="10" idx="2"/>
              <a:endCxn id="18" idx="0"/>
            </p:cNvCxnSpPr>
            <p:nvPr/>
          </p:nvCxnSpPr>
          <p:spPr>
            <a:xfrm flipH="1">
              <a:off x="6012929" y="5227951"/>
              <a:ext cx="146874" cy="263414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110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ятиугольник 4"/>
          <p:cNvSpPr/>
          <p:nvPr/>
        </p:nvSpPr>
        <p:spPr>
          <a:xfrm>
            <a:off x="768246" y="2519191"/>
            <a:ext cx="7161551" cy="1035337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документообіг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768246" y="1483854"/>
            <a:ext cx="5887387" cy="1035337"/>
          </a:xfrm>
          <a:prstGeom prst="homePlate">
            <a:avLst/>
          </a:prstGeom>
          <a:solidFill>
            <a:srgbClr val="CCECFF"/>
          </a:solidFill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768246" y="4650801"/>
            <a:ext cx="9305144" cy="1035337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ru-RU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768246" y="5686138"/>
            <a:ext cx="10238282" cy="1035337"/>
          </a:xfrm>
          <a:prstGeom prst="homePlate">
            <a:avLst/>
          </a:prstGeom>
          <a:solidFill>
            <a:srgbClr val="CCECFF"/>
          </a:solidFill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агальні правила оформлення документів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768246" y="3584996"/>
            <a:ext cx="8210862" cy="1035337"/>
          </a:xfrm>
          <a:prstGeom prst="homePlate">
            <a:avLst/>
          </a:prstGeom>
          <a:solidFill>
            <a:srgbClr val="CCECFF"/>
          </a:solidFill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документів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с двумя усеченными соседними углами 9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Дізнаєтесь: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2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</a:rPr>
              <a:t>містити розвинуті засоби адаптації до адміністративної структури організації та алгоритму роботи з документами, який використовується в даній </a:t>
            </a:r>
            <a:r>
              <a:rPr lang="ru-RU" dirty="0" smtClean="0">
                <a:latin typeface="Times New Roman" panose="02020603050405020304" pitchFamily="18" charset="0"/>
              </a:rPr>
              <a:t>установі</a:t>
            </a:r>
            <a:r>
              <a:rPr lang="ru-RU" dirty="0">
                <a:latin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</a:rPr>
              <a:t>підтримувати </a:t>
            </a:r>
            <a:r>
              <a:rPr lang="ru-RU" dirty="0">
                <a:latin typeface="Times New Roman" panose="02020603050405020304" pitchFamily="18" charset="0"/>
              </a:rPr>
              <a:t>розсилку та візування </a:t>
            </a:r>
            <a:r>
              <a:rPr lang="ru-RU" dirty="0" smtClean="0">
                <a:latin typeface="Times New Roman" panose="02020603050405020304" pitchFamily="18" charset="0"/>
              </a:rPr>
              <a:t>документів;</a:t>
            </a:r>
            <a:endParaRPr lang="ru-RU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</a:rPr>
              <a:t>забезпечувати </a:t>
            </a:r>
            <a:r>
              <a:rPr lang="ru-RU" dirty="0">
                <a:latin typeface="Times New Roman" panose="02020603050405020304" pitchFamily="18" charset="0"/>
              </a:rPr>
              <a:t>контроль над проходженням </a:t>
            </a:r>
            <a:r>
              <a:rPr lang="ru-RU" dirty="0" smtClean="0">
                <a:latin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</a:rPr>
              <a:t>забезпечувати введення до системи документів з різних джерел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Широке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використання автоматизованих технологій в системі документообігу розпочалось у 80-х роках завдяки широкому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розповсюдженню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персональних комп’ютерів. </a:t>
            </a:r>
            <a:endParaRPr lang="ru-RU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Прямоугольник с двумя усеченными соседними углами 5"/>
          <p:cNvSpPr/>
          <p:nvPr/>
        </p:nvSpPr>
        <p:spPr>
          <a:xfrm>
            <a:off x="2185147" y="118664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Система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автоматизації документообігу повинна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6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 з чинними правилами документ повинен: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надходити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установи чи юридичної особи, які мають на це право;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юридично правильно оформленим;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достовірним, надавати об'єктивні відомості;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базуватися на фактах і містити конкретні пропозиції або вказівки;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максимально стислим, але не за рахунок зменшення інформації;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 послідовність викладу, без повторень та вживання слів і зворотів, які не несуть змістовне навантаження;</a:t>
            </a:r>
            <a:endParaRPr lang="ru-RU" sz="3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6" name="Прямоугольник с двумя усеченными соседними углами 5"/>
          <p:cNvSpPr/>
          <p:nvPr/>
        </p:nvSpPr>
        <p:spPr>
          <a:xfrm>
            <a:off x="2265829" y="253134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 правила оформлення документів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82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переконливим, грамотним і зрозумілим кожному, хто його читає;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нормативним;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відповідати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прийнятим в суспільстві етичним нормам;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 бездоганно відредагованим, мати копії та чернетки;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складатися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відповідних носіях стандартного формату;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оформлятися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встановленою формою згідно з реквізитами.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7" name="Прямоугольник с двумя усеченными соседними углами 6"/>
          <p:cNvSpPr/>
          <p:nvPr/>
        </p:nvSpPr>
        <p:spPr>
          <a:xfrm>
            <a:off x="2265829" y="253134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 правила оформлення документів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69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2319617" y="185899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 правила оформлення документів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03413" y="1679278"/>
            <a:ext cx="11577916" cy="10504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друкування текстів службових документів використовується гарнітура Times New Roman, шрифт розміром 12-14 друкарських </a:t>
            </a:r>
            <a:r>
              <a:rPr lang="ru-RU" sz="2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endParaRPr lang="ru-RU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403413" y="2917201"/>
            <a:ext cx="11577916" cy="1809207"/>
          </a:xfrm>
          <a:prstGeom prst="roundRect">
            <a:avLst/>
          </a:prstGeom>
          <a:solidFill>
            <a:srgbClr val="CCFF99"/>
          </a:solidFill>
          <a:ln w="38100"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Дозволяється використовувати шрифт розміром 8-12 друкарських пунктів для друкування реквізиту </a:t>
            </a:r>
            <a:r>
              <a:rPr lang="ru-RU" sz="2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«Прізвище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виконавця і номер його </a:t>
            </a:r>
            <a:r>
              <a:rPr lang="ru-RU" sz="2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телефону»,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виносок, пояснювальних написів до окремих </a:t>
            </a:r>
            <a:r>
              <a:rPr lang="ru-RU" sz="2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тексту документа або його реквізитів тощо</a:t>
            </a:r>
            <a:endParaRPr lang="ru-RU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403413" y="4972555"/>
            <a:ext cx="11577916" cy="105047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час друкування заголовків дозволяється використовувати напівжирний шрифт (прямий або курсив)</a:t>
            </a:r>
            <a:endParaRPr lang="ru-RU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81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2319617" y="185899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 правила оформлення документів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03413" y="1679279"/>
            <a:ext cx="11577916" cy="11177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документів на папері формату А4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рекомендовано друкувати через 1-1,5 міжрядкового інтервалу, а формату А5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через 1 міжрядковий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інтервал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403413" y="3034177"/>
            <a:ext cx="11577916" cy="1809207"/>
          </a:xfrm>
          <a:prstGeom prst="roundRect">
            <a:avLst/>
          </a:prstGeom>
          <a:solidFill>
            <a:srgbClr val="CCFF99"/>
          </a:solidFill>
          <a:ln w="38100"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документа, що подається для державної реєстрації до Мін'юсту, друкується на папері формату А4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використанням гарнітури Times New Roman та шрифту розміром 14 друкарських пунктів, через 1,5 пункту міжрядкового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інтервалу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454958" y="5016141"/>
            <a:ext cx="11577916" cy="1532577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Зовнішній вигляд документа має важливе значення, оскільки він унаочнює стиль роботи апарату управління, та особисту культуру його працівників. Якщо документ оформлений неохайно, значить в установі низька культура праці і це викликатиме недовіру до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3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2319617" y="185899"/>
            <a:ext cx="7848599" cy="1393104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 правила оформлення документів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03413" y="1679279"/>
            <a:ext cx="11577916" cy="15313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Друкуються бланки у друкарні на білому папері світлих тонів фарбами насиченого кольору, що забезпечують неутомлююче читання тексту за задовільних умов освітлення і отримання якісних копій документів за допомогою копіювальної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403413" y="3383412"/>
            <a:ext cx="11577916" cy="1887835"/>
          </a:xfrm>
          <a:prstGeom prst="roundRect">
            <a:avLst/>
          </a:prstGeom>
          <a:solidFill>
            <a:srgbClr val="CCFF99"/>
          </a:solidFill>
          <a:ln w="38100"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Особливі вимоги до виготовлення, обліку, використання і зберігання гербових бланків, які виготовлюються лише друкарськими підприємствами, що мають відповідні ліцензії й сертифікати на відповідний вид діяльності про наявність технічних можливостей для виготовлення вказаного виду продукції на відповідному якісному рівні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454958" y="5365376"/>
            <a:ext cx="11577916" cy="118334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4287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 внутрішні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документи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документи, що створюються від імені двох або кількох організацій, оформляються на звичайних аркушах паперу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0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2812530" y="117021"/>
            <a:ext cx="6946067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Відпрацьовуємо навички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8859" y="1756773"/>
            <a:ext cx="1133340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r>
              <a:rPr lang="uk-UA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Створіть </a:t>
            </a:r>
            <a:r>
              <a:rPr lang="uk-UA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карту знань </a:t>
            </a:r>
            <a:r>
              <a:rPr lang="uk-UA" sz="2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«Види документів»</a:t>
            </a:r>
          </a:p>
          <a:p>
            <a:pPr algn="just"/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FreeMind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створення карти знань створіть карту, в якій центральним поняттям буде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«види документів.</a:t>
            </a:r>
          </a:p>
          <a:p>
            <a:pPr marL="457200" indent="-457200" algn="just">
              <a:buAutoNum type="arabicPeriod"/>
            </a:pPr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Створіть гілки - критерії класифікації документів.</a:t>
            </a:r>
          </a:p>
          <a:p>
            <a:pPr algn="just"/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 startAt="3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створених гілок створіть менші гілки з конкретними видами документів. Додайте зображення, що ілюструють зазначені документи.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3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2812530" y="117021"/>
            <a:ext cx="6946067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Відпрацьовуємо навички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9296" y="1743326"/>
            <a:ext cx="1133340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2.</a:t>
            </a:r>
          </a:p>
          <a:p>
            <a:pPr algn="ctr"/>
            <a:endParaRPr lang="uk-UA" sz="2800" b="1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Відкрийте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текстовий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процесор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Встановить поля згідно стандартів: 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ліве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30 мм, праве – 20 мм, верхнє – 20 мм, нижнє – 20 мм., міжрядковий інтервал 1,5 см. Розмір шрифту – 14, шрифт - Times New Roman. Орієнтація сторінки А4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Надрукуйте та оформіть реквізити згідно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отриманого зразка.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5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933668" y="176982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Подумай</a:t>
            </a:r>
            <a:endParaRPr lang="ru-RU" dirty="0"/>
          </a:p>
        </p:txBody>
      </p:sp>
      <p:pic>
        <p:nvPicPr>
          <p:cNvPr id="2052" name="Picture 4" descr="ÑÐµÐ±ÑÑ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3611"/>
            <a:ext cx="1631499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ÑÐµÐ±ÑÑÐ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521" y="2345484"/>
            <a:ext cx="4286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ÑÐµÐ±ÑÑÐ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167" y="2841298"/>
            <a:ext cx="761036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ÑÐµÐ±ÑÑÐ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555" y="2047921"/>
            <a:ext cx="1619131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ÑÐµÐ±ÑÑÐ¸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386" y="2047921"/>
            <a:ext cx="161626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ÑÐµÐ±ÑÑÐ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258" y="2003611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ÑÐµÐ±ÑÑÐ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784" y="1989427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ÑÐµÐ±ÑÑÐ¸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719" y="2011548"/>
            <a:ext cx="14954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ÑÐµÐ±ÑÑÐ¸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708" y="1984583"/>
            <a:ext cx="19050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ÑÐµÐ±ÑÑÐ¸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905" y="3568943"/>
            <a:ext cx="4000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ÑÐµÐ±ÑÑÐ¸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493" y="2156033"/>
            <a:ext cx="17811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088208" y="316577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strike="sngStrike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ru-RU" sz="5400" b="0" strike="sngStrike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96350" y="5050297"/>
            <a:ext cx="47877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54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Документообіг</a:t>
            </a:r>
            <a:endParaRPr lang="ru-RU" sz="54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1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933668" y="176982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Подумай</a:t>
            </a:r>
            <a:endParaRPr lang="ru-RU" dirty="0"/>
          </a:p>
        </p:txBody>
      </p:sp>
      <p:pic>
        <p:nvPicPr>
          <p:cNvPr id="2062" name="Picture 14" descr="ÑÐµÐ±ÑÑ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725" y="1979318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195479" y="5050297"/>
            <a:ext cx="3288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54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Реквізити</a:t>
            </a:r>
            <a:endParaRPr lang="ru-RU" sz="54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ÑÐµÐ±ÑÑÐ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4" y="204792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ÑÐµÐ±ÑÑÐ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690" y="2362291"/>
            <a:ext cx="19050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ÑÐµÐ±ÑÑÐ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345" y="2155405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ÑÐµÐ±ÑÑÐ¸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350" y="2454879"/>
            <a:ext cx="19050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ÑÐµÐ±ÑÑÐ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84" y="2219481"/>
            <a:ext cx="190500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4" descr="ÑÐµÐ±ÑÑ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582" y="1855932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ÑÐµÐ±ÑÑÐ¸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641" y="222696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8" descr="ÑÐµÐ±ÑÑÐ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516" y="2226967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46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ChangeArrowheads="1"/>
          </p:cNvSpPr>
          <p:nvPr/>
        </p:nvSpPr>
        <p:spPr bwMode="auto">
          <a:xfrm>
            <a:off x="2024064" y="288926"/>
            <a:ext cx="8143875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Прийом </a:t>
            </a:r>
            <a:r>
              <a:rPr lang="uk-UA" altLang="ru-RU" sz="2800" b="1" dirty="0">
                <a:solidFill>
                  <a:srgbClr val="FF0000"/>
                </a:solidFill>
                <a:cs typeface="Calibri" panose="020F0502020204030204" pitchFamily="34" charset="0"/>
              </a:rPr>
              <a:t>«</a:t>
            </a:r>
            <a:r>
              <a:rPr lang="uk-UA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Кошик знань</a:t>
            </a:r>
            <a:r>
              <a:rPr lang="uk-UA" altLang="ru-RU" sz="2800" b="1" dirty="0">
                <a:solidFill>
                  <a:srgbClr val="FF0000"/>
                </a:solidFill>
                <a:cs typeface="Calibri" panose="020F0502020204030204" pitchFamily="34" charset="0"/>
              </a:rPr>
              <a:t>»</a:t>
            </a:r>
            <a:endParaRPr lang="uk-UA" altLang="ru-RU" sz="2800" b="1" dirty="0">
              <a:solidFill>
                <a:srgbClr val="FF0000"/>
              </a:solidFill>
            </a:endParaRPr>
          </a:p>
          <a:p>
            <a:pPr algn="ctr"/>
            <a:r>
              <a:rPr lang="uk-UA" alt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В повсякденному житті всі Ви зустрічалися з поняттям </a:t>
            </a:r>
            <a:r>
              <a:rPr lang="uk-UA" altLang="ru-RU" sz="2400" b="1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>«</a:t>
            </a:r>
            <a:r>
              <a:rPr lang="uk-UA" alt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документ</a:t>
            </a:r>
            <a:r>
              <a:rPr lang="uk-UA" altLang="ru-RU" sz="2400" b="1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>»</a:t>
            </a:r>
            <a:r>
              <a:rPr lang="uk-UA" alt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uk-UA" alt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Вам пропонується до поданих нижче клітинок записати ті асоціативні  поняття,  які у Вас виникають, коли Ви чуєте це слово.</a:t>
            </a:r>
            <a:endParaRPr lang="uk-UA" altLang="ru-RU" sz="2400" b="1" dirty="0">
              <a:solidFill>
                <a:srgbClr val="002060"/>
              </a:solidFill>
            </a:endParaRPr>
          </a:p>
          <a:p>
            <a:pPr algn="ctr"/>
            <a:endParaRPr lang="uk-UA" altLang="ru-RU" sz="2800" b="1" dirty="0">
              <a:solidFill>
                <a:srgbClr val="002060"/>
              </a:solidFill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024063" y="2500313"/>
            <a:ext cx="7715250" cy="3714750"/>
            <a:chOff x="1940" y="4860"/>
            <a:chExt cx="9020" cy="3300"/>
          </a:xfrm>
        </p:grpSpPr>
        <p:sp>
          <p:nvSpPr>
            <p:cNvPr id="18437" name="AutoShape 12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420" y="6400"/>
              <a:ext cx="2720" cy="1140"/>
            </a:xfrm>
            <a:custGeom>
              <a:avLst/>
              <a:gdLst>
                <a:gd name="T0" fmla="*/ 4 w 21600"/>
                <a:gd name="T1" fmla="*/ 0 h 21600"/>
                <a:gd name="T2" fmla="*/ 2 w 21600"/>
                <a:gd name="T3" fmla="*/ 0 h 21600"/>
                <a:gd name="T4" fmla="*/ 1 w 21600"/>
                <a:gd name="T5" fmla="*/ 0 h 21600"/>
                <a:gd name="T6" fmla="*/ 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3 w 21600"/>
                <a:gd name="T13" fmla="*/ 4509 h 21600"/>
                <a:gd name="T14" fmla="*/ 17097 w 21600"/>
                <a:gd name="T15" fmla="*/ 1710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2000" b="1" dirty="0" smtClean="0">
                  <a:latin typeface="Times New Roman" panose="02020603050405020304" pitchFamily="18" charset="0"/>
                  <a:cs typeface="Calibri" panose="020F0502020204030204" pitchFamily="34" charset="0"/>
                </a:rPr>
                <a:t>Документ</a:t>
              </a:r>
              <a:endParaRPr lang="ru-RU" altLang="ru-RU" sz="2000" dirty="0"/>
            </a:p>
          </p:txBody>
        </p:sp>
        <p:sp>
          <p:nvSpPr>
            <p:cNvPr id="18438" name="AutoShape 11"/>
            <p:cNvSpPr>
              <a:spLocks noChangeArrowheads="1"/>
            </p:cNvSpPr>
            <p:nvPr/>
          </p:nvSpPr>
          <p:spPr bwMode="auto">
            <a:xfrm>
              <a:off x="5680" y="4860"/>
              <a:ext cx="2240" cy="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ru-RU" sz="2000"/>
            </a:p>
          </p:txBody>
        </p:sp>
        <p:sp>
          <p:nvSpPr>
            <p:cNvPr id="18439" name="AutoShape 10"/>
            <p:cNvSpPr>
              <a:spLocks noChangeArrowheads="1"/>
            </p:cNvSpPr>
            <p:nvPr/>
          </p:nvSpPr>
          <p:spPr bwMode="auto">
            <a:xfrm>
              <a:off x="8240" y="7360"/>
              <a:ext cx="2240" cy="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ru-RU" sz="2000"/>
            </a:p>
          </p:txBody>
        </p:sp>
        <p:sp>
          <p:nvSpPr>
            <p:cNvPr id="18440" name="AutoShape 9"/>
            <p:cNvSpPr>
              <a:spLocks noChangeArrowheads="1"/>
            </p:cNvSpPr>
            <p:nvPr/>
          </p:nvSpPr>
          <p:spPr bwMode="auto">
            <a:xfrm>
              <a:off x="3020" y="7360"/>
              <a:ext cx="2240" cy="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ru-RU" sz="2000"/>
            </a:p>
          </p:txBody>
        </p:sp>
        <p:sp>
          <p:nvSpPr>
            <p:cNvPr id="18441" name="AutoShape 8"/>
            <p:cNvSpPr>
              <a:spLocks noChangeArrowheads="1"/>
            </p:cNvSpPr>
            <p:nvPr/>
          </p:nvSpPr>
          <p:spPr bwMode="auto">
            <a:xfrm>
              <a:off x="8720" y="5420"/>
              <a:ext cx="2240" cy="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ru-RU" sz="2000"/>
            </a:p>
          </p:txBody>
        </p:sp>
        <p:sp>
          <p:nvSpPr>
            <p:cNvPr id="18442" name="AutoShape 7"/>
            <p:cNvSpPr>
              <a:spLocks noChangeArrowheads="1"/>
            </p:cNvSpPr>
            <p:nvPr/>
          </p:nvSpPr>
          <p:spPr bwMode="auto">
            <a:xfrm>
              <a:off x="1940" y="5660"/>
              <a:ext cx="2240" cy="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ru-RU" sz="2000"/>
            </a:p>
          </p:txBody>
        </p:sp>
        <p:cxnSp>
          <p:nvCxnSpPr>
            <p:cNvPr id="18443" name="AutoShape 6"/>
            <p:cNvCxnSpPr>
              <a:cxnSpLocks noChangeShapeType="1"/>
            </p:cNvCxnSpPr>
            <p:nvPr/>
          </p:nvCxnSpPr>
          <p:spPr bwMode="auto">
            <a:xfrm flipV="1">
              <a:off x="6780" y="5660"/>
              <a:ext cx="0" cy="7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4" name="AutoShape 5"/>
            <p:cNvCxnSpPr>
              <a:cxnSpLocks noChangeShapeType="1"/>
            </p:cNvCxnSpPr>
            <p:nvPr/>
          </p:nvCxnSpPr>
          <p:spPr bwMode="auto">
            <a:xfrm flipV="1">
              <a:off x="8020" y="6220"/>
              <a:ext cx="1940" cy="3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5" name="AutoShape 4"/>
            <p:cNvCxnSpPr>
              <a:cxnSpLocks noChangeShapeType="1"/>
            </p:cNvCxnSpPr>
            <p:nvPr/>
          </p:nvCxnSpPr>
          <p:spPr bwMode="auto">
            <a:xfrm flipH="1" flipV="1">
              <a:off x="4180" y="6220"/>
              <a:ext cx="1500" cy="5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6" name="AutoShape 3"/>
            <p:cNvCxnSpPr>
              <a:cxnSpLocks noChangeShapeType="1"/>
            </p:cNvCxnSpPr>
            <p:nvPr/>
          </p:nvCxnSpPr>
          <p:spPr bwMode="auto">
            <a:xfrm flipH="1">
              <a:off x="5260" y="7360"/>
              <a:ext cx="800" cy="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AutoShape 2"/>
            <p:cNvCxnSpPr>
              <a:cxnSpLocks noChangeShapeType="1"/>
            </p:cNvCxnSpPr>
            <p:nvPr/>
          </p:nvCxnSpPr>
          <p:spPr bwMode="auto">
            <a:xfrm>
              <a:off x="7780" y="7080"/>
              <a:ext cx="1600" cy="2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436" name="Rectangle 15"/>
          <p:cNvSpPr>
            <a:spLocks noChangeArrowheads="1"/>
          </p:cNvSpPr>
          <p:nvPr/>
        </p:nvSpPr>
        <p:spPr bwMode="auto">
          <a:xfrm>
            <a:off x="1524001" y="5011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57021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933668" y="176982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Подумай</a:t>
            </a:r>
            <a:endParaRPr lang="ru-RU" dirty="0"/>
          </a:p>
        </p:txBody>
      </p:sp>
      <p:pic>
        <p:nvPicPr>
          <p:cNvPr id="2062" name="Picture 14" descr="ÑÐµÐ±ÑÑ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384" y="1911989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505289" y="5050297"/>
            <a:ext cx="39787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5400" b="1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Діловодство</a:t>
            </a:r>
            <a:endParaRPr lang="ru-RU" sz="54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0" name="Picture 8" descr="ÑÐµÐ±ÑÑÐ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243" y="2283429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4" descr="ÑÐµÐ±ÑÑ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256" y="1911989"/>
            <a:ext cx="23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ÑÐµÐ±ÑÑÐ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88" y="209131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ÑÐµÐ±ÑÑÐ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959" y="2446480"/>
            <a:ext cx="19050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ÑÐµÐ±ÑÑÐ¸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451" y="2104493"/>
            <a:ext cx="1762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ÑÐµÐ±ÑÑÐ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088" y="2378679"/>
            <a:ext cx="1390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ÑÐµÐ±ÑÑÐ¸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866" y="4315117"/>
            <a:ext cx="784613" cy="29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195479" y="3996311"/>
            <a:ext cx="1249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4=С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696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720402" y="206934"/>
            <a:ext cx="6751195" cy="10193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Домашнє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 діловий лист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 кросворд або ребус до термінів теми уроку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09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174748" y="1557882"/>
            <a:ext cx="5526803" cy="1709753"/>
          </a:xfrm>
          <a:prstGeom prst="snip2Same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— основний вид ділового мовлення, що фіксує та передає інформацію, підтверджує її достовірність, об'єктивність.</a:t>
            </a:r>
          </a:p>
        </p:txBody>
      </p:sp>
      <p:sp>
        <p:nvSpPr>
          <p:cNvPr id="6" name="Прямоугольник с двумя усеченными соседними углами 5"/>
          <p:cNvSpPr/>
          <p:nvPr/>
        </p:nvSpPr>
        <p:spPr>
          <a:xfrm>
            <a:off x="5849472" y="1137397"/>
            <a:ext cx="6342528" cy="2318498"/>
          </a:xfrm>
          <a:prstGeom prst="snip2Same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— це матеріальний об'єкт, що містить 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зафіксованому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вигляді інформацію, оформлений 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заведеному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й має відповідно до чинного законодавства юридичну силу.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1223632" y="3708288"/>
            <a:ext cx="9816403" cy="2262206"/>
            <a:chOff x="1223632" y="3708288"/>
            <a:chExt cx="9194461" cy="1924355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45373" y="3708288"/>
              <a:ext cx="3301253" cy="73580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Функції документа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23632" y="4858552"/>
              <a:ext cx="2487706" cy="73580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офіційна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607282" y="4858553"/>
              <a:ext cx="2487706" cy="73580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ділова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930387" y="4896840"/>
              <a:ext cx="2487706" cy="73580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оперативна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>
              <a:stCxn id="8" idx="2"/>
              <a:endCxn id="9" idx="0"/>
            </p:cNvCxnSpPr>
            <p:nvPr/>
          </p:nvCxnSpPr>
          <p:spPr>
            <a:xfrm flipH="1">
              <a:off x="2467485" y="4444091"/>
              <a:ext cx="3628515" cy="414461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8" idx="2"/>
              <a:endCxn id="11" idx="0"/>
            </p:cNvCxnSpPr>
            <p:nvPr/>
          </p:nvCxnSpPr>
          <p:spPr>
            <a:xfrm>
              <a:off x="6096000" y="4444091"/>
              <a:ext cx="3078240" cy="452749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>
              <a:stCxn id="8" idx="2"/>
              <a:endCxn id="10" idx="0"/>
            </p:cNvCxnSpPr>
            <p:nvPr/>
          </p:nvCxnSpPr>
          <p:spPr>
            <a:xfrm flipH="1">
              <a:off x="5851135" y="4444091"/>
              <a:ext cx="244865" cy="414462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Прямоугольник с двумя усеченными соседними углами 21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Документ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93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Шолом Г.І.</a:t>
            </a:r>
            <a:endParaRPr lang="ru-RU" dirty="0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Види документів</a:t>
            </a:r>
            <a:endParaRPr lang="ru-RU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624870" y="1759177"/>
            <a:ext cx="3366245" cy="4157947"/>
            <a:chOff x="1183339" y="1506489"/>
            <a:chExt cx="2707341" cy="4157947"/>
          </a:xfrm>
          <a:solidFill>
            <a:srgbClr val="00FFFF"/>
          </a:solidFill>
        </p:grpSpPr>
        <p:grpSp>
          <p:nvGrpSpPr>
            <p:cNvPr id="32" name="Группа 31"/>
            <p:cNvGrpSpPr/>
            <p:nvPr/>
          </p:nvGrpSpPr>
          <p:grpSpPr>
            <a:xfrm>
              <a:off x="1183339" y="1506489"/>
              <a:ext cx="2707341" cy="4157947"/>
              <a:chOff x="1183339" y="1506489"/>
              <a:chExt cx="2707341" cy="4157947"/>
            </a:xfrm>
            <a:grpFill/>
          </p:grpSpPr>
          <p:sp>
            <p:nvSpPr>
              <p:cNvPr id="9" name="Скругленный прямоугольник 8"/>
              <p:cNvSpPr/>
              <p:nvPr/>
            </p:nvSpPr>
            <p:spPr>
              <a:xfrm>
                <a:off x="1833280" y="4383647"/>
                <a:ext cx="2057400" cy="578224"/>
              </a:xfrm>
              <a:prstGeom prst="roundRect">
                <a:avLst/>
              </a:prstGeom>
              <a:grp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довідки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1" name="Группа 30"/>
              <p:cNvGrpSpPr/>
              <p:nvPr/>
            </p:nvGrpSpPr>
            <p:grpSpPr>
              <a:xfrm>
                <a:off x="1183339" y="1506489"/>
                <a:ext cx="2707341" cy="4157947"/>
                <a:chOff x="1183339" y="1506489"/>
                <a:chExt cx="2707341" cy="4157947"/>
              </a:xfrm>
              <a:grpFill/>
            </p:grpSpPr>
            <p:sp>
              <p:nvSpPr>
                <p:cNvPr id="5" name="Скругленный прямоугольник 4"/>
                <p:cNvSpPr/>
                <p:nvPr/>
              </p:nvSpPr>
              <p:spPr>
                <a:xfrm>
                  <a:off x="1183339" y="1506489"/>
                  <a:ext cx="2707341" cy="739588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найменуванням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" name="Скругленный прямоугольник 5"/>
                <p:cNvSpPr/>
                <p:nvPr/>
              </p:nvSpPr>
              <p:spPr>
                <a:xfrm>
                  <a:off x="1808629" y="2349637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заяви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" name="Скругленный прямоугольник 6"/>
                <p:cNvSpPr/>
                <p:nvPr/>
              </p:nvSpPr>
              <p:spPr>
                <a:xfrm>
                  <a:off x="1808629" y="3022035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листи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" name="Скругленный прямоугольник 7"/>
                <p:cNvSpPr/>
                <p:nvPr/>
              </p:nvSpPr>
              <p:spPr>
                <a:xfrm>
                  <a:off x="1808629" y="3702841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телеграми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" name="Скругленный прямоугольник 9"/>
                <p:cNvSpPr/>
                <p:nvPr/>
              </p:nvSpPr>
              <p:spPr>
                <a:xfrm>
                  <a:off x="1833280" y="5086212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протоколи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1361512" y="2252707"/>
                  <a:ext cx="1680" cy="3129247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flipV="1">
                  <a:off x="1387566" y="2645379"/>
                  <a:ext cx="421063" cy="8264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flipV="1">
                  <a:off x="1387704" y="3317777"/>
                  <a:ext cx="420925" cy="15155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375448" y="3998583"/>
                  <a:ext cx="433181" cy="0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361512" y="4679389"/>
                  <a:ext cx="447117" cy="0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Прямая соединительная линия 29"/>
            <p:cNvCxnSpPr>
              <a:endCxn id="10" idx="1"/>
            </p:cNvCxnSpPr>
            <p:nvPr/>
          </p:nvCxnSpPr>
          <p:spPr>
            <a:xfrm>
              <a:off x="1375448" y="5375324"/>
              <a:ext cx="457832" cy="0"/>
            </a:xfrm>
            <a:prstGeom prst="lin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Группа 52"/>
          <p:cNvGrpSpPr/>
          <p:nvPr/>
        </p:nvGrpSpPr>
        <p:grpSpPr>
          <a:xfrm>
            <a:off x="5177118" y="1282138"/>
            <a:ext cx="6524489" cy="4688356"/>
            <a:chOff x="5795682" y="1282138"/>
            <a:chExt cx="5905925" cy="3884815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7279341" y="1282138"/>
              <a:ext cx="2707341" cy="73958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походженням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2" name="Группа 51"/>
            <p:cNvGrpSpPr/>
            <p:nvPr/>
          </p:nvGrpSpPr>
          <p:grpSpPr>
            <a:xfrm>
              <a:off x="5795682" y="2021726"/>
              <a:ext cx="5905925" cy="3145227"/>
              <a:chOff x="5795682" y="2021726"/>
              <a:chExt cx="5905925" cy="3145227"/>
            </a:xfrm>
            <a:grpFill/>
          </p:grpSpPr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5820666" y="2252707"/>
                <a:ext cx="2470804" cy="566367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лужбові (офіційні)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9123409" y="2240850"/>
                <a:ext cx="2578197" cy="578224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особисті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5795682" y="3244613"/>
                <a:ext cx="2578198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створюються організаціями, підприємствами та службовими особами, які їх представляють</a:t>
                </a:r>
              </a:p>
            </p:txBody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9123409" y="3325354"/>
                <a:ext cx="2578198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створюють окремі особи поза сферою їх службової діяльності</a:t>
                </a:r>
              </a:p>
            </p:txBody>
          </p:sp>
          <p:cxnSp>
            <p:nvCxnSpPr>
              <p:cNvPr id="35" name="Прямая со стрелкой 34"/>
              <p:cNvCxnSpPr>
                <a:stCxn id="11" idx="2"/>
                <a:endCxn id="12" idx="0"/>
              </p:cNvCxnSpPr>
              <p:nvPr/>
            </p:nvCxnSpPr>
            <p:spPr>
              <a:xfrm flipH="1">
                <a:off x="7056068" y="2021726"/>
                <a:ext cx="1576944" cy="230981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 стрелкой 36"/>
              <p:cNvCxnSpPr>
                <a:stCxn id="11" idx="2"/>
                <a:endCxn id="13" idx="0"/>
              </p:cNvCxnSpPr>
              <p:nvPr/>
            </p:nvCxnSpPr>
            <p:spPr>
              <a:xfrm>
                <a:off x="8633012" y="2021726"/>
                <a:ext cx="1779496" cy="219124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 стрелкой 40"/>
              <p:cNvCxnSpPr>
                <a:stCxn id="12" idx="2"/>
              </p:cNvCxnSpPr>
              <p:nvPr/>
            </p:nvCxnSpPr>
            <p:spPr>
              <a:xfrm>
                <a:off x="7056068" y="2819074"/>
                <a:ext cx="0" cy="425539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 стрелкой 44"/>
              <p:cNvCxnSpPr>
                <a:stCxn id="13" idx="2"/>
                <a:endCxn id="16" idx="0"/>
              </p:cNvCxnSpPr>
              <p:nvPr/>
            </p:nvCxnSpPr>
            <p:spPr>
              <a:xfrm>
                <a:off x="10412508" y="2819074"/>
                <a:ext cx="0" cy="506280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026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Види документів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389734" y="1455768"/>
            <a:ext cx="6524489" cy="4688356"/>
            <a:chOff x="5795682" y="1282138"/>
            <a:chExt cx="5905925" cy="3884815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279341" y="1282138"/>
              <a:ext cx="2707341" cy="73958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місцем виникнення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5795682" y="2021726"/>
              <a:ext cx="5905925" cy="3145227"/>
              <a:chOff x="5795682" y="2021726"/>
              <a:chExt cx="5905925" cy="3145227"/>
            </a:xfrm>
            <a:grpFill/>
          </p:grpSpPr>
          <p:sp>
            <p:nvSpPr>
              <p:cNvPr id="8" name="Скругленный прямоугольник 7"/>
              <p:cNvSpPr/>
              <p:nvPr/>
            </p:nvSpPr>
            <p:spPr>
              <a:xfrm>
                <a:off x="5820666" y="2252707"/>
                <a:ext cx="2470804" cy="566367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внутрішні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9123409" y="2240850"/>
                <a:ext cx="2578197" cy="578224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зовнішні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5795682" y="3244613"/>
                <a:ext cx="2578198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мають чинність лише всередині тієї організації, установи чи підприємства, де їх складено</a:t>
                </a:r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9123409" y="3325354"/>
                <a:ext cx="2578198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результатом спілкування установи з іншими установами чи організаціями</a:t>
                </a:r>
              </a:p>
            </p:txBody>
          </p:sp>
          <p:cxnSp>
            <p:nvCxnSpPr>
              <p:cNvPr id="12" name="Прямая со стрелкой 11"/>
              <p:cNvCxnSpPr>
                <a:stCxn id="6" idx="2"/>
                <a:endCxn id="8" idx="0"/>
              </p:cNvCxnSpPr>
              <p:nvPr/>
            </p:nvCxnSpPr>
            <p:spPr>
              <a:xfrm flipH="1">
                <a:off x="7056068" y="2021726"/>
                <a:ext cx="1576944" cy="230981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>
                <a:stCxn id="6" idx="2"/>
                <a:endCxn id="9" idx="0"/>
              </p:cNvCxnSpPr>
              <p:nvPr/>
            </p:nvCxnSpPr>
            <p:spPr>
              <a:xfrm>
                <a:off x="8633012" y="2021726"/>
                <a:ext cx="1779496" cy="219124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 стрелкой 13"/>
              <p:cNvCxnSpPr>
                <a:stCxn id="8" idx="2"/>
              </p:cNvCxnSpPr>
              <p:nvPr/>
            </p:nvCxnSpPr>
            <p:spPr>
              <a:xfrm>
                <a:off x="7056068" y="2819074"/>
                <a:ext cx="0" cy="425539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>
                <a:stCxn id="9" idx="2"/>
                <a:endCxn id="11" idx="0"/>
              </p:cNvCxnSpPr>
              <p:nvPr/>
            </p:nvCxnSpPr>
            <p:spPr>
              <a:xfrm>
                <a:off x="10412508" y="2819074"/>
                <a:ext cx="0" cy="506280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Группа 15"/>
          <p:cNvGrpSpPr/>
          <p:nvPr/>
        </p:nvGrpSpPr>
        <p:grpSpPr>
          <a:xfrm>
            <a:off x="7742252" y="1581195"/>
            <a:ext cx="3781877" cy="4775155"/>
            <a:chOff x="1183339" y="1506489"/>
            <a:chExt cx="2707341" cy="4157947"/>
          </a:xfrm>
          <a:solidFill>
            <a:srgbClr val="00FFFF"/>
          </a:solidFill>
        </p:grpSpPr>
        <p:grpSp>
          <p:nvGrpSpPr>
            <p:cNvPr id="17" name="Группа 16"/>
            <p:cNvGrpSpPr/>
            <p:nvPr/>
          </p:nvGrpSpPr>
          <p:grpSpPr>
            <a:xfrm>
              <a:off x="1183339" y="1506489"/>
              <a:ext cx="2707341" cy="4157947"/>
              <a:chOff x="1183339" y="1506489"/>
              <a:chExt cx="2707341" cy="4157947"/>
            </a:xfrm>
            <a:grpFill/>
          </p:grpSpPr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1833280" y="4383647"/>
                <a:ext cx="2057400" cy="578224"/>
              </a:xfrm>
              <a:prstGeom prst="roundRect">
                <a:avLst/>
              </a:prstGeom>
              <a:grp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бліково-фінансові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0" name="Группа 19"/>
              <p:cNvGrpSpPr/>
              <p:nvPr/>
            </p:nvGrpSpPr>
            <p:grpSpPr>
              <a:xfrm>
                <a:off x="1183339" y="1506489"/>
                <a:ext cx="2707341" cy="4157947"/>
                <a:chOff x="1183339" y="1506489"/>
                <a:chExt cx="2707341" cy="4157947"/>
              </a:xfrm>
              <a:grpFill/>
            </p:grpSpPr>
            <p:sp>
              <p:nvSpPr>
                <p:cNvPr id="21" name="Скругленный прямоугольник 20"/>
                <p:cNvSpPr/>
                <p:nvPr/>
              </p:nvSpPr>
              <p:spPr>
                <a:xfrm>
                  <a:off x="1183339" y="1506489"/>
                  <a:ext cx="2707341" cy="739588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призначенням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" name="Скругленный прямоугольник 21"/>
                <p:cNvSpPr/>
                <p:nvPr/>
              </p:nvSpPr>
              <p:spPr>
                <a:xfrm>
                  <a:off x="1808629" y="2349637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організаційні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" name="Скругленный прямоугольник 22"/>
                <p:cNvSpPr/>
                <p:nvPr/>
              </p:nvSpPr>
              <p:spPr>
                <a:xfrm>
                  <a:off x="1808629" y="3022035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розпорядчі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Скругленный прямоугольник 23"/>
                <p:cNvSpPr/>
                <p:nvPr/>
              </p:nvSpPr>
              <p:spPr>
                <a:xfrm>
                  <a:off x="1808629" y="3702841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овідково-інформаційні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Скругленный прямоугольник 24"/>
                <p:cNvSpPr/>
                <p:nvPr/>
              </p:nvSpPr>
              <p:spPr>
                <a:xfrm>
                  <a:off x="1833280" y="5086212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г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осподарсько-договірні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361512" y="2252707"/>
                  <a:ext cx="1680" cy="3129247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 flipV="1">
                  <a:off x="1387566" y="2645379"/>
                  <a:ext cx="421063" cy="8264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flipV="1">
                  <a:off x="1387704" y="3317777"/>
                  <a:ext cx="420925" cy="15155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375448" y="3998583"/>
                  <a:ext cx="433181" cy="0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361512" y="4679389"/>
                  <a:ext cx="447117" cy="0"/>
                </a:xfrm>
                <a:prstGeom prst="line">
                  <a:avLst/>
                </a:prstGeom>
                <a:grpFill/>
                <a:ln w="31750">
                  <a:solidFill>
                    <a:srgbClr val="00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8" name="Прямая соединительная линия 17"/>
            <p:cNvCxnSpPr>
              <a:endCxn id="25" idx="1"/>
            </p:cNvCxnSpPr>
            <p:nvPr/>
          </p:nvCxnSpPr>
          <p:spPr>
            <a:xfrm>
              <a:off x="1375448" y="5375324"/>
              <a:ext cx="457832" cy="0"/>
            </a:xfrm>
            <a:prstGeom prst="lin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341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Види документів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389734" y="1455768"/>
            <a:ext cx="6524490" cy="4688356"/>
            <a:chOff x="5795682" y="1282138"/>
            <a:chExt cx="5905926" cy="3884815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279341" y="1282138"/>
              <a:ext cx="2707341" cy="73958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формою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5795682" y="2021726"/>
              <a:ext cx="5905926" cy="3145227"/>
              <a:chOff x="5795682" y="2021726"/>
              <a:chExt cx="5905926" cy="3145227"/>
            </a:xfrm>
            <a:grpFill/>
          </p:grpSpPr>
          <p:sp>
            <p:nvSpPr>
              <p:cNvPr id="9" name="Скругленный прямоугольник 8"/>
              <p:cNvSpPr/>
              <p:nvPr/>
            </p:nvSpPr>
            <p:spPr>
              <a:xfrm>
                <a:off x="5820666" y="2252707"/>
                <a:ext cx="2470804" cy="566367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тандартні (типові)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9123409" y="2240850"/>
                <a:ext cx="2578197" cy="578224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ндивідуальні (нестандартні)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5795682" y="3244613"/>
                <a:ext cx="2578198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мають однакову форму та заповнюються в певній послідовності й за суворо визначеними правилами</a:t>
                </a:r>
              </a:p>
            </p:txBody>
          </p:sp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9071487" y="3325354"/>
                <a:ext cx="2630121" cy="1841599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створюються в кожному конкретному випадку для розв'язання окремих ситуацій, їх друкують або пишуть від руки</a:t>
                </a:r>
              </a:p>
            </p:txBody>
          </p:sp>
          <p:cxnSp>
            <p:nvCxnSpPr>
              <p:cNvPr id="13" name="Прямая со стрелкой 12"/>
              <p:cNvCxnSpPr>
                <a:stCxn id="7" idx="2"/>
                <a:endCxn id="9" idx="0"/>
              </p:cNvCxnSpPr>
              <p:nvPr/>
            </p:nvCxnSpPr>
            <p:spPr>
              <a:xfrm flipH="1">
                <a:off x="7056068" y="2021726"/>
                <a:ext cx="1576944" cy="230981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 стрелкой 13"/>
              <p:cNvCxnSpPr>
                <a:stCxn id="7" idx="2"/>
                <a:endCxn id="10" idx="0"/>
              </p:cNvCxnSpPr>
              <p:nvPr/>
            </p:nvCxnSpPr>
            <p:spPr>
              <a:xfrm>
                <a:off x="8633012" y="2021726"/>
                <a:ext cx="1779496" cy="219124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>
                <a:stCxn id="9" idx="2"/>
              </p:cNvCxnSpPr>
              <p:nvPr/>
            </p:nvCxnSpPr>
            <p:spPr>
              <a:xfrm>
                <a:off x="7056068" y="2819074"/>
                <a:ext cx="0" cy="425539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 стрелкой 15"/>
              <p:cNvCxnSpPr>
                <a:stCxn id="10" idx="2"/>
                <a:endCxn id="12" idx="0"/>
              </p:cNvCxnSpPr>
              <p:nvPr/>
            </p:nvCxnSpPr>
            <p:spPr>
              <a:xfrm flipH="1">
                <a:off x="10386547" y="2819074"/>
                <a:ext cx="25960" cy="506280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Группа 17"/>
          <p:cNvGrpSpPr/>
          <p:nvPr/>
        </p:nvGrpSpPr>
        <p:grpSpPr>
          <a:xfrm>
            <a:off x="7337984" y="1165410"/>
            <a:ext cx="4304566" cy="2658754"/>
            <a:chOff x="279655" y="1274221"/>
            <a:chExt cx="3781877" cy="3186436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79655" y="1274221"/>
              <a:ext cx="3781877" cy="849373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строками виконання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153121" y="2242526"/>
              <a:ext cx="2873976" cy="664056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вичайні </a:t>
              </a:r>
              <a:r>
                <a:rPr lang="uk-UA" sz="24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бестрокові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153121" y="3014735"/>
              <a:ext cx="2873976" cy="664056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термінові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153121" y="3796601"/>
              <a:ext cx="2873976" cy="664056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уже термінові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524435" y="2131208"/>
              <a:ext cx="4109" cy="2091713"/>
            </a:xfrm>
            <a:prstGeom prst="line">
              <a:avLst/>
            </a:prstGeom>
            <a:solidFill>
              <a:srgbClr val="00FFFF"/>
            </a:solidFill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564939" y="2582168"/>
              <a:ext cx="588182" cy="9492"/>
            </a:xfrm>
            <a:prstGeom prst="line">
              <a:avLst/>
            </a:prstGeom>
            <a:solidFill>
              <a:srgbClr val="00FFFF"/>
            </a:solidFill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V="1">
              <a:off x="565132" y="3354378"/>
              <a:ext cx="587989" cy="17406"/>
            </a:xfrm>
            <a:prstGeom prst="line">
              <a:avLst/>
            </a:prstGeom>
            <a:solidFill>
              <a:srgbClr val="00FFFF"/>
            </a:solidFill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48012" y="4136243"/>
              <a:ext cx="605109" cy="0"/>
            </a:xfrm>
            <a:prstGeom prst="line">
              <a:avLst/>
            </a:prstGeom>
            <a:solidFill>
              <a:srgbClr val="00FFFF"/>
            </a:solidFill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Группа 26"/>
          <p:cNvGrpSpPr/>
          <p:nvPr/>
        </p:nvGrpSpPr>
        <p:grpSpPr>
          <a:xfrm>
            <a:off x="7432113" y="3974679"/>
            <a:ext cx="4304566" cy="2507507"/>
            <a:chOff x="889870" y="2108152"/>
            <a:chExt cx="3781877" cy="2786576"/>
          </a:xfrm>
          <a:solidFill>
            <a:srgbClr val="CCFF99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889870" y="2108152"/>
              <a:ext cx="3781877" cy="84937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потреби відтворити не весь документ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763336" y="3076457"/>
              <a:ext cx="2873976" cy="664056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иписка (витяг)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763336" y="3848665"/>
              <a:ext cx="2873976" cy="104606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ублікат (якщо документ загублено)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1138759" y="2965139"/>
              <a:ext cx="2" cy="1430237"/>
            </a:xfrm>
            <a:prstGeom prst="line">
              <a:avLst/>
            </a:prstGeom>
            <a:grpFill/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1175154" y="3416099"/>
              <a:ext cx="588182" cy="9492"/>
            </a:xfrm>
            <a:prstGeom prst="line">
              <a:avLst/>
            </a:prstGeom>
            <a:grpFill/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1157053" y="4377970"/>
              <a:ext cx="587989" cy="17406"/>
            </a:xfrm>
            <a:prstGeom prst="line">
              <a:avLst/>
            </a:prstGeom>
            <a:grpFill/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83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165026" y="1381156"/>
            <a:ext cx="7747148" cy="2217197"/>
            <a:chOff x="1566821" y="1193688"/>
            <a:chExt cx="7747148" cy="2217197"/>
          </a:xfrm>
        </p:grpSpPr>
        <p:grpSp>
          <p:nvGrpSpPr>
            <p:cNvPr id="24" name="Группа 23"/>
            <p:cNvGrpSpPr/>
            <p:nvPr/>
          </p:nvGrpSpPr>
          <p:grpSpPr>
            <a:xfrm>
              <a:off x="1566821" y="1193688"/>
              <a:ext cx="7747148" cy="2217197"/>
              <a:chOff x="1566821" y="1193688"/>
              <a:chExt cx="7747148" cy="2217197"/>
            </a:xfrm>
          </p:grpSpPr>
          <p:sp>
            <p:nvSpPr>
              <p:cNvPr id="5" name="Скругленный прямоугольник 4"/>
              <p:cNvSpPr/>
              <p:nvPr/>
            </p:nvSpPr>
            <p:spPr>
              <a:xfrm>
                <a:off x="3991421" y="1193688"/>
                <a:ext cx="2920367" cy="864985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строками зберігання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Скругленный прямоугольник 5"/>
              <p:cNvSpPr/>
              <p:nvPr/>
            </p:nvSpPr>
            <p:spPr>
              <a:xfrm>
                <a:off x="1566821" y="2545899"/>
                <a:ext cx="2424600" cy="864985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постійного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4155521" y="2545900"/>
                <a:ext cx="2521365" cy="864985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ривалого (понад 10 років)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6792604" y="2522723"/>
                <a:ext cx="2521365" cy="864985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тимчасового</a:t>
                </a:r>
              </a:p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(до 10 років)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" name="Прямая со стрелкой 8"/>
              <p:cNvCxnSpPr>
                <a:stCxn id="5" idx="2"/>
                <a:endCxn id="6" idx="0"/>
              </p:cNvCxnSpPr>
              <p:nvPr/>
            </p:nvCxnSpPr>
            <p:spPr>
              <a:xfrm flipH="1">
                <a:off x="2779121" y="2058673"/>
                <a:ext cx="2672484" cy="487226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Прямая со стрелкой 9"/>
            <p:cNvCxnSpPr/>
            <p:nvPr/>
          </p:nvCxnSpPr>
          <p:spPr>
            <a:xfrm>
              <a:off x="5451605" y="2058673"/>
              <a:ext cx="2601682" cy="46405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>
              <a:stCxn id="5" idx="2"/>
              <a:endCxn id="7" idx="0"/>
            </p:cNvCxnSpPr>
            <p:nvPr/>
          </p:nvCxnSpPr>
          <p:spPr>
            <a:xfrm flipH="1">
              <a:off x="5416204" y="2058673"/>
              <a:ext cx="35401" cy="487227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Группа 25"/>
          <p:cNvGrpSpPr/>
          <p:nvPr/>
        </p:nvGrpSpPr>
        <p:grpSpPr>
          <a:xfrm>
            <a:off x="352587" y="3886727"/>
            <a:ext cx="7747148" cy="2217197"/>
            <a:chOff x="1566821" y="1193688"/>
            <a:chExt cx="7747148" cy="2217197"/>
          </a:xfrm>
          <a:solidFill>
            <a:srgbClr val="FFFF99"/>
          </a:solidFill>
        </p:grpSpPr>
        <p:grpSp>
          <p:nvGrpSpPr>
            <p:cNvPr id="27" name="Группа 26"/>
            <p:cNvGrpSpPr/>
            <p:nvPr/>
          </p:nvGrpSpPr>
          <p:grpSpPr>
            <a:xfrm>
              <a:off x="1566821" y="1193688"/>
              <a:ext cx="7747148" cy="2217197"/>
              <a:chOff x="1566821" y="1193688"/>
              <a:chExt cx="7747148" cy="2217197"/>
            </a:xfrm>
            <a:grpFill/>
          </p:grpSpPr>
          <p:sp>
            <p:nvSpPr>
              <p:cNvPr id="30" name="Скругленный прямоугольник 29"/>
              <p:cNvSpPr/>
              <p:nvPr/>
            </p:nvSpPr>
            <p:spPr>
              <a:xfrm>
                <a:off x="3991421" y="1193688"/>
                <a:ext cx="2920367" cy="864985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стадіями створення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1566821" y="2545899"/>
                <a:ext cx="2424600" cy="864985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оригінали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Скругленный прямоугольник 31"/>
              <p:cNvSpPr/>
              <p:nvPr/>
            </p:nvSpPr>
            <p:spPr>
              <a:xfrm>
                <a:off x="4155521" y="2545900"/>
                <a:ext cx="2521365" cy="864985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копії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Скругленный прямоугольник 32"/>
              <p:cNvSpPr/>
              <p:nvPr/>
            </p:nvSpPr>
            <p:spPr>
              <a:xfrm>
                <a:off x="6792604" y="2522723"/>
                <a:ext cx="2521365" cy="864985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виписки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4" name="Прямая со стрелкой 33"/>
              <p:cNvCxnSpPr>
                <a:stCxn id="30" idx="2"/>
                <a:endCxn id="31" idx="0"/>
              </p:cNvCxnSpPr>
              <p:nvPr/>
            </p:nvCxnSpPr>
            <p:spPr>
              <a:xfrm flipH="1">
                <a:off x="2779121" y="2058673"/>
                <a:ext cx="2672484" cy="487226"/>
              </a:xfrm>
              <a:prstGeom prst="straightConnector1">
                <a:avLst/>
              </a:prstGeom>
              <a:grpFill/>
              <a:ln w="3175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 стрелкой 27"/>
            <p:cNvCxnSpPr/>
            <p:nvPr/>
          </p:nvCxnSpPr>
          <p:spPr>
            <a:xfrm>
              <a:off x="5451605" y="2058673"/>
              <a:ext cx="2601682" cy="464050"/>
            </a:xfrm>
            <a:prstGeom prst="straightConnector1">
              <a:avLst/>
            </a:prstGeom>
            <a:grpFill/>
            <a:ln w="317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>
              <a:stCxn id="30" idx="2"/>
              <a:endCxn id="32" idx="0"/>
            </p:cNvCxnSpPr>
            <p:nvPr/>
          </p:nvCxnSpPr>
          <p:spPr>
            <a:xfrm flipH="1">
              <a:off x="5416204" y="2058673"/>
              <a:ext cx="35401" cy="487227"/>
            </a:xfrm>
            <a:prstGeom prst="straightConnector1">
              <a:avLst/>
            </a:prstGeom>
            <a:grpFill/>
            <a:ln w="317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Прямоугольник с двумя усеченными соседними углами 34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Види документів</a:t>
            </a:r>
            <a:endParaRPr lang="ru-RU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8153400" y="1343374"/>
            <a:ext cx="3781877" cy="4775155"/>
            <a:chOff x="1183339" y="1506489"/>
            <a:chExt cx="2707341" cy="4157947"/>
          </a:xfrm>
          <a:solidFill>
            <a:srgbClr val="00FFFF"/>
          </a:solidFill>
        </p:grpSpPr>
        <p:grpSp>
          <p:nvGrpSpPr>
            <p:cNvPr id="37" name="Группа 36"/>
            <p:cNvGrpSpPr/>
            <p:nvPr/>
          </p:nvGrpSpPr>
          <p:grpSpPr>
            <a:xfrm>
              <a:off x="1183339" y="1506489"/>
              <a:ext cx="2707341" cy="4157947"/>
              <a:chOff x="1183339" y="1506489"/>
              <a:chExt cx="2707341" cy="4157947"/>
            </a:xfrm>
            <a:grpFill/>
          </p:grpSpPr>
          <p:sp>
            <p:nvSpPr>
              <p:cNvPr id="39" name="Скругленный прямоугольник 38"/>
              <p:cNvSpPr/>
              <p:nvPr/>
            </p:nvSpPr>
            <p:spPr>
              <a:xfrm>
                <a:off x="1833280" y="4383647"/>
                <a:ext cx="2057400" cy="578224"/>
              </a:xfrm>
              <a:prstGeom prst="roundRect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магнітній стрічці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0" name="Группа 39"/>
              <p:cNvGrpSpPr/>
              <p:nvPr/>
            </p:nvGrpSpPr>
            <p:grpSpPr>
              <a:xfrm>
                <a:off x="1183339" y="1506489"/>
                <a:ext cx="2707341" cy="4157947"/>
                <a:chOff x="1183339" y="1506489"/>
                <a:chExt cx="2707341" cy="4157947"/>
              </a:xfrm>
              <a:grpFill/>
            </p:grpSpPr>
            <p:sp>
              <p:nvSpPr>
                <p:cNvPr id="41" name="Скругленный прямоугольник 40"/>
                <p:cNvSpPr/>
                <p:nvPr/>
              </p:nvSpPr>
              <p:spPr>
                <a:xfrm>
                  <a:off x="1183339" y="1506489"/>
                  <a:ext cx="2707341" cy="739588"/>
                </a:xfrm>
                <a:prstGeom prst="round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носієм інформації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2" name="Скругленный прямоугольник 41"/>
                <p:cNvSpPr/>
                <p:nvPr/>
              </p:nvSpPr>
              <p:spPr>
                <a:xfrm>
                  <a:off x="1808629" y="2349637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 папері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Скругленный прямоугольник 42"/>
                <p:cNvSpPr/>
                <p:nvPr/>
              </p:nvSpPr>
              <p:spPr>
                <a:xfrm>
                  <a:off x="1808629" y="3022035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 диску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4" name="Скругленный прямоугольник 43"/>
                <p:cNvSpPr/>
                <p:nvPr/>
              </p:nvSpPr>
              <p:spPr>
                <a:xfrm>
                  <a:off x="1808629" y="3702841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 фотоплівці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" name="Скругленный прямоугольник 44"/>
                <p:cNvSpPr/>
                <p:nvPr/>
              </p:nvSpPr>
              <p:spPr>
                <a:xfrm>
                  <a:off x="1833280" y="5086212"/>
                  <a:ext cx="2057400" cy="578224"/>
                </a:xfrm>
                <a:prstGeom prst="round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 перфострічці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361512" y="2252707"/>
                  <a:ext cx="1680" cy="3129247"/>
                </a:xfrm>
                <a:prstGeom prst="line">
                  <a:avLst/>
                </a:prstGeom>
                <a:grpFill/>
                <a:ln w="317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flipV="1">
                  <a:off x="1387566" y="2645379"/>
                  <a:ext cx="421063" cy="8264"/>
                </a:xfrm>
                <a:prstGeom prst="line">
                  <a:avLst/>
                </a:prstGeom>
                <a:grpFill/>
                <a:ln w="317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flipV="1">
                  <a:off x="1387704" y="3317777"/>
                  <a:ext cx="420925" cy="15155"/>
                </a:xfrm>
                <a:prstGeom prst="line">
                  <a:avLst/>
                </a:prstGeom>
                <a:grpFill/>
                <a:ln w="317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>
                  <a:off x="1375448" y="3998583"/>
                  <a:ext cx="433181" cy="0"/>
                </a:xfrm>
                <a:prstGeom prst="line">
                  <a:avLst/>
                </a:prstGeom>
                <a:grpFill/>
                <a:ln w="317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>
                  <a:off x="1361512" y="4679389"/>
                  <a:ext cx="447117" cy="0"/>
                </a:xfrm>
                <a:prstGeom prst="line">
                  <a:avLst/>
                </a:prstGeom>
                <a:grpFill/>
                <a:ln w="317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8" name="Прямая соединительная линия 37"/>
            <p:cNvCxnSpPr>
              <a:endCxn id="45" idx="1"/>
            </p:cNvCxnSpPr>
            <p:nvPr/>
          </p:nvCxnSpPr>
          <p:spPr>
            <a:xfrm>
              <a:off x="1375448" y="5375324"/>
              <a:ext cx="457832" cy="0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759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Шолом Г.І.</a:t>
            </a:r>
            <a:endParaRPr lang="ru-RU"/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3651979" y="117021"/>
            <a:ext cx="4721901" cy="988532"/>
          </a:xfrm>
          <a:prstGeom prst="snip2Same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Види документів</a:t>
            </a:r>
            <a:endParaRPr lang="ru-RU" dirty="0"/>
          </a:p>
        </p:txBody>
      </p:sp>
      <p:grpSp>
        <p:nvGrpSpPr>
          <p:cNvPr id="27" name="Группа 26"/>
          <p:cNvGrpSpPr/>
          <p:nvPr/>
        </p:nvGrpSpPr>
        <p:grpSpPr>
          <a:xfrm>
            <a:off x="239589" y="1427818"/>
            <a:ext cx="5341663" cy="1508307"/>
            <a:chOff x="239589" y="1427818"/>
            <a:chExt cx="5341663" cy="1508307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39589" y="1427818"/>
              <a:ext cx="5341663" cy="1508307"/>
              <a:chOff x="239589" y="1427818"/>
              <a:chExt cx="5341663" cy="1508307"/>
            </a:xfrm>
          </p:grpSpPr>
          <p:sp>
            <p:nvSpPr>
              <p:cNvPr id="8" name="Скругленный прямоугольник 7"/>
              <p:cNvSpPr/>
              <p:nvPr/>
            </p:nvSpPr>
            <p:spPr>
              <a:xfrm>
                <a:off x="239589" y="2357901"/>
                <a:ext cx="2558123" cy="578224"/>
              </a:xfrm>
              <a:prstGeom prst="roundRect">
                <a:avLst/>
              </a:prstGeom>
              <a:solidFill>
                <a:srgbClr val="00FFFF"/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прості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" name="Группа 18"/>
              <p:cNvGrpSpPr/>
              <p:nvPr/>
            </p:nvGrpSpPr>
            <p:grpSpPr>
              <a:xfrm>
                <a:off x="1340007" y="1427818"/>
                <a:ext cx="4241245" cy="1508307"/>
                <a:chOff x="1340007" y="1427818"/>
                <a:chExt cx="4241245" cy="1508307"/>
              </a:xfrm>
            </p:grpSpPr>
            <p:sp>
              <p:nvSpPr>
                <p:cNvPr id="7" name="Скругленный прямоугольник 6"/>
                <p:cNvSpPr/>
                <p:nvPr/>
              </p:nvSpPr>
              <p:spPr>
                <a:xfrm>
                  <a:off x="1340007" y="1427818"/>
                  <a:ext cx="3366245" cy="739588"/>
                </a:xfrm>
                <a:prstGeom prst="roundRect">
                  <a:avLst/>
                </a:prstGeom>
                <a:solidFill>
                  <a:srgbClr val="00FFFF"/>
                </a:solidFill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складністю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Скругленный прямоугольник 8"/>
                <p:cNvSpPr/>
                <p:nvPr/>
              </p:nvSpPr>
              <p:spPr>
                <a:xfrm>
                  <a:off x="3023129" y="2357901"/>
                  <a:ext cx="2558123" cy="578224"/>
                </a:xfrm>
                <a:prstGeom prst="roundRect">
                  <a:avLst/>
                </a:prstGeom>
                <a:solidFill>
                  <a:srgbClr val="00FFFF"/>
                </a:solidFill>
                <a:ln>
                  <a:solidFill>
                    <a:srgbClr val="00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складні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" name="Прямая со стрелкой 10"/>
                <p:cNvCxnSpPr>
                  <a:stCxn id="7" idx="2"/>
                  <a:endCxn id="8" idx="0"/>
                </p:cNvCxnSpPr>
                <p:nvPr/>
              </p:nvCxnSpPr>
              <p:spPr>
                <a:xfrm flipH="1">
                  <a:off x="1518651" y="2167406"/>
                  <a:ext cx="1504479" cy="190495"/>
                </a:xfrm>
                <a:prstGeom prst="straightConnector1">
                  <a:avLst/>
                </a:prstGeom>
                <a:ln w="31750">
                  <a:solidFill>
                    <a:srgbClr val="00FFF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" name="Прямая со стрелкой 12"/>
            <p:cNvCxnSpPr>
              <a:stCxn id="7" idx="2"/>
              <a:endCxn id="9" idx="0"/>
            </p:cNvCxnSpPr>
            <p:nvPr/>
          </p:nvCxnSpPr>
          <p:spPr>
            <a:xfrm>
              <a:off x="3023130" y="2167406"/>
              <a:ext cx="1279061" cy="190495"/>
            </a:xfrm>
            <a:prstGeom prst="straightConnector1">
              <a:avLst/>
            </a:prstGeom>
            <a:ln w="31750">
              <a:solidFill>
                <a:srgbClr val="00FF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29"/>
          <p:cNvGrpSpPr/>
          <p:nvPr/>
        </p:nvGrpSpPr>
        <p:grpSpPr>
          <a:xfrm>
            <a:off x="194648" y="3552185"/>
            <a:ext cx="5582987" cy="2743672"/>
            <a:chOff x="239589" y="3612678"/>
            <a:chExt cx="5582987" cy="1508307"/>
          </a:xfrm>
          <a:solidFill>
            <a:srgbClr val="FFFF99"/>
          </a:solidFill>
        </p:grpSpPr>
        <p:grpSp>
          <p:nvGrpSpPr>
            <p:cNvPr id="21" name="Группа 20"/>
            <p:cNvGrpSpPr/>
            <p:nvPr/>
          </p:nvGrpSpPr>
          <p:grpSpPr>
            <a:xfrm>
              <a:off x="239589" y="3612678"/>
              <a:ext cx="5582987" cy="1508307"/>
              <a:chOff x="239589" y="1427818"/>
              <a:chExt cx="5582987" cy="1508307"/>
            </a:xfrm>
            <a:grpFill/>
          </p:grpSpPr>
          <p:sp>
            <p:nvSpPr>
              <p:cNvPr id="22" name="Скругленный прямоугольник 21"/>
              <p:cNvSpPr/>
              <p:nvPr/>
            </p:nvSpPr>
            <p:spPr>
              <a:xfrm>
                <a:off x="239589" y="2357901"/>
                <a:ext cx="2558123" cy="578224"/>
              </a:xfrm>
              <a:prstGeom prst="roundRect">
                <a:avLst/>
              </a:prstGeom>
              <a:grp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рукописні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3" name="Группа 22"/>
              <p:cNvGrpSpPr/>
              <p:nvPr/>
            </p:nvGrpSpPr>
            <p:grpSpPr>
              <a:xfrm>
                <a:off x="1340007" y="1427818"/>
                <a:ext cx="4482569" cy="1508307"/>
                <a:chOff x="1340007" y="1427818"/>
                <a:chExt cx="4482569" cy="1508307"/>
              </a:xfrm>
              <a:grpFill/>
            </p:grpSpPr>
            <p:sp>
              <p:nvSpPr>
                <p:cNvPr id="24" name="Скругленный прямоугольник 23"/>
                <p:cNvSpPr/>
                <p:nvPr/>
              </p:nvSpPr>
              <p:spPr>
                <a:xfrm>
                  <a:off x="1340007" y="1427818"/>
                  <a:ext cx="3366245" cy="739588"/>
                </a:xfrm>
                <a:prstGeom prst="roundRect">
                  <a:avLst/>
                </a:prstGeom>
                <a:grp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технікою відтворення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Скругленный прямоугольник 24"/>
                <p:cNvSpPr/>
                <p:nvPr/>
              </p:nvSpPr>
              <p:spPr>
                <a:xfrm>
                  <a:off x="3023129" y="2357901"/>
                  <a:ext cx="2799447" cy="578224"/>
                </a:xfrm>
                <a:prstGeom prst="roundRect">
                  <a:avLst/>
                </a:prstGeom>
                <a:grp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</a:t>
                  </a:r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ідтворені механічним способом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6" name="Прямая со стрелкой 25"/>
                <p:cNvCxnSpPr>
                  <a:stCxn id="24" idx="2"/>
                  <a:endCxn id="22" idx="0"/>
                </p:cNvCxnSpPr>
                <p:nvPr/>
              </p:nvCxnSpPr>
              <p:spPr>
                <a:xfrm flipH="1">
                  <a:off x="1518651" y="2167406"/>
                  <a:ext cx="1504479" cy="190495"/>
                </a:xfrm>
                <a:prstGeom prst="straightConnector1">
                  <a:avLst/>
                </a:prstGeom>
                <a:grpFill/>
                <a:ln w="31750">
                  <a:solidFill>
                    <a:srgbClr val="FFC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9" name="Прямая со стрелкой 28"/>
            <p:cNvCxnSpPr>
              <a:stCxn id="24" idx="2"/>
              <a:endCxn id="25" idx="0"/>
            </p:cNvCxnSpPr>
            <p:nvPr/>
          </p:nvCxnSpPr>
          <p:spPr>
            <a:xfrm>
              <a:off x="3023130" y="4352266"/>
              <a:ext cx="1399723" cy="190495"/>
            </a:xfrm>
            <a:prstGeom prst="straightConnector1">
              <a:avLst/>
            </a:prstGeom>
            <a:grpFill/>
            <a:ln w="317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Группа 32"/>
          <p:cNvGrpSpPr/>
          <p:nvPr/>
        </p:nvGrpSpPr>
        <p:grpSpPr>
          <a:xfrm>
            <a:off x="5985314" y="1390238"/>
            <a:ext cx="5341663" cy="1508307"/>
            <a:chOff x="239589" y="1427818"/>
            <a:chExt cx="5341663" cy="1508307"/>
          </a:xfrm>
          <a:solidFill>
            <a:srgbClr val="CCFF99"/>
          </a:solidFill>
        </p:grpSpPr>
        <p:grpSp>
          <p:nvGrpSpPr>
            <p:cNvPr id="34" name="Группа 33"/>
            <p:cNvGrpSpPr/>
            <p:nvPr/>
          </p:nvGrpSpPr>
          <p:grpSpPr>
            <a:xfrm>
              <a:off x="239589" y="1427818"/>
              <a:ext cx="5341663" cy="1508307"/>
              <a:chOff x="239589" y="1427818"/>
              <a:chExt cx="5341663" cy="1508307"/>
            </a:xfrm>
            <a:grpFill/>
          </p:grpSpPr>
          <p:sp>
            <p:nvSpPr>
              <p:cNvPr id="36" name="Скругленный прямоугольник 35"/>
              <p:cNvSpPr/>
              <p:nvPr/>
            </p:nvSpPr>
            <p:spPr>
              <a:xfrm>
                <a:off x="239589" y="2357901"/>
                <a:ext cx="2558123" cy="578224"/>
              </a:xfrm>
              <a:prstGeom prst="roundRect">
                <a:avLst/>
              </a:prstGeom>
              <a:grp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вхідні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7" name="Группа 36"/>
              <p:cNvGrpSpPr/>
              <p:nvPr/>
            </p:nvGrpSpPr>
            <p:grpSpPr>
              <a:xfrm>
                <a:off x="1340007" y="1427818"/>
                <a:ext cx="4241245" cy="1508307"/>
                <a:chOff x="1340007" y="1427818"/>
                <a:chExt cx="4241245" cy="1508307"/>
              </a:xfrm>
              <a:grpFill/>
            </p:grpSpPr>
            <p:sp>
              <p:nvSpPr>
                <p:cNvPr id="38" name="Скругленный прямоугольник 37"/>
                <p:cNvSpPr/>
                <p:nvPr/>
              </p:nvSpPr>
              <p:spPr>
                <a:xfrm>
                  <a:off x="1340007" y="1427818"/>
                  <a:ext cx="3366245" cy="739588"/>
                </a:xfrm>
                <a:prstGeom prst="roundRect">
                  <a:avLst/>
                </a:prstGeom>
                <a:grpFill/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За напрямком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9" name="Скругленный прямоугольник 38"/>
                <p:cNvSpPr/>
                <p:nvPr/>
              </p:nvSpPr>
              <p:spPr>
                <a:xfrm>
                  <a:off x="3023129" y="2357901"/>
                  <a:ext cx="2558123" cy="578224"/>
                </a:xfrm>
                <a:prstGeom prst="roundRect">
                  <a:avLst/>
                </a:prstGeom>
                <a:grpFill/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400" b="1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вихідні</a:t>
                  </a:r>
                  <a:endPara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0" name="Прямая со стрелкой 39"/>
                <p:cNvCxnSpPr>
                  <a:stCxn id="38" idx="2"/>
                  <a:endCxn id="36" idx="0"/>
                </p:cNvCxnSpPr>
                <p:nvPr/>
              </p:nvCxnSpPr>
              <p:spPr>
                <a:xfrm flipH="1">
                  <a:off x="1518651" y="2167406"/>
                  <a:ext cx="1504479" cy="190495"/>
                </a:xfrm>
                <a:prstGeom prst="straightConnector1">
                  <a:avLst/>
                </a:prstGeom>
                <a:grpFill/>
                <a:ln w="31750">
                  <a:solidFill>
                    <a:srgbClr val="92D05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5" name="Прямая со стрелкой 34"/>
            <p:cNvCxnSpPr>
              <a:stCxn id="38" idx="2"/>
              <a:endCxn id="39" idx="0"/>
            </p:cNvCxnSpPr>
            <p:nvPr/>
          </p:nvCxnSpPr>
          <p:spPr>
            <a:xfrm>
              <a:off x="3023130" y="2167406"/>
              <a:ext cx="1279061" cy="190495"/>
            </a:xfrm>
            <a:prstGeom prst="straightConnector1">
              <a:avLst/>
            </a:prstGeom>
            <a:grpFill/>
            <a:ln w="3175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6011944" y="3089040"/>
            <a:ext cx="5996280" cy="3267311"/>
            <a:chOff x="5795682" y="1282138"/>
            <a:chExt cx="5427793" cy="349432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42" name="Скругленный прямоугольник 41"/>
            <p:cNvSpPr/>
            <p:nvPr/>
          </p:nvSpPr>
          <p:spPr>
            <a:xfrm>
              <a:off x="7279341" y="1282138"/>
              <a:ext cx="2707341" cy="73958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ступенем гласності</a:t>
              </a:r>
              <a:endPara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3" name="Группа 42"/>
            <p:cNvGrpSpPr/>
            <p:nvPr/>
          </p:nvGrpSpPr>
          <p:grpSpPr>
            <a:xfrm>
              <a:off x="5795682" y="2021726"/>
              <a:ext cx="5427793" cy="2754734"/>
              <a:chOff x="5795682" y="2021726"/>
              <a:chExt cx="5427793" cy="2754734"/>
            </a:xfrm>
            <a:grpFill/>
          </p:grpSpPr>
          <p:sp>
            <p:nvSpPr>
              <p:cNvPr id="44" name="Скругленный прямоугольник 43"/>
              <p:cNvSpPr/>
              <p:nvPr/>
            </p:nvSpPr>
            <p:spPr>
              <a:xfrm>
                <a:off x="5820667" y="2252707"/>
                <a:ext cx="2384106" cy="566367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секретні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Скругленный прямоугольник 44"/>
              <p:cNvSpPr/>
              <p:nvPr/>
            </p:nvSpPr>
            <p:spPr>
              <a:xfrm>
                <a:off x="8874242" y="2240849"/>
                <a:ext cx="2349233" cy="578224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несекретні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Скругленный прямоугольник 45"/>
              <p:cNvSpPr/>
              <p:nvPr/>
            </p:nvSpPr>
            <p:spPr>
              <a:xfrm>
                <a:off x="5795682" y="3244613"/>
                <a:ext cx="3061675" cy="1531847"/>
              </a:xfrm>
              <a:prstGeom prst="roundRect">
                <a:avLst/>
              </a:prstGeom>
              <a:grp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мають угорі праворуч позначення «Секретно</a:t>
                </a:r>
                <a:r>
                  <a:rPr lang="ru-RU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  <a:endParaRPr lang="ru-RU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8" name="Прямая со стрелкой 47"/>
              <p:cNvCxnSpPr>
                <a:stCxn id="42" idx="2"/>
                <a:endCxn id="44" idx="0"/>
              </p:cNvCxnSpPr>
              <p:nvPr/>
            </p:nvCxnSpPr>
            <p:spPr>
              <a:xfrm flipH="1">
                <a:off x="7012720" y="2021726"/>
                <a:ext cx="1620292" cy="230981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 стрелкой 48"/>
              <p:cNvCxnSpPr>
                <a:stCxn id="42" idx="2"/>
                <a:endCxn id="45" idx="0"/>
              </p:cNvCxnSpPr>
              <p:nvPr/>
            </p:nvCxnSpPr>
            <p:spPr>
              <a:xfrm>
                <a:off x="8633012" y="2021726"/>
                <a:ext cx="1415847" cy="219123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 стрелкой 49"/>
              <p:cNvCxnSpPr>
                <a:stCxn id="44" idx="2"/>
              </p:cNvCxnSpPr>
              <p:nvPr/>
            </p:nvCxnSpPr>
            <p:spPr>
              <a:xfrm>
                <a:off x="7012720" y="2819074"/>
                <a:ext cx="43348" cy="425539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878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4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4" id="{35E13BC7-C468-4B9E-9F65-87B43EE4A948}" vid="{99FEA341-2D82-4F02-A87E-06F9D10B7A99}"/>
    </a:ext>
  </a:extLst>
</a:theme>
</file>

<file path=ppt/theme/theme2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Презентация4</Template>
  <TotalTime>3968</TotalTime>
  <Words>1473</Words>
  <Application>Microsoft Office PowerPoint</Application>
  <PresentationFormat>Широкоэкранный</PresentationFormat>
  <Paragraphs>256</Paragraphs>
  <Slides>31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31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Презентация4</vt:lpstr>
      <vt:lpstr>2_Специальное оформление</vt:lpstr>
      <vt:lpstr>1_Специальное оформление</vt:lpstr>
      <vt:lpstr>Специальное оформление</vt:lpstr>
      <vt:lpstr>Поняття документу. Призначення та класифікація документів. Документообіг. Загальні правила оформлення документів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Документи з високим рівнем стандартизації створюють за затвердженою формою, тобто відповідно до формуляра-зразка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Домашнє завдання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Шолом</dc:creator>
  <cp:lastModifiedBy>Анна Шолом</cp:lastModifiedBy>
  <cp:revision>74</cp:revision>
  <dcterms:created xsi:type="dcterms:W3CDTF">2018-08-20T13:30:15Z</dcterms:created>
  <dcterms:modified xsi:type="dcterms:W3CDTF">2018-12-01T14:21:20Z</dcterms:modified>
</cp:coreProperties>
</file>