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920fa18d21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920fa18d21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39e3d594f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39e3d594f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9232720d15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9232720d15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39e3d594f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39e3d594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b39e3d594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b39e3d594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b39e3d594f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b39e3d594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9232720d15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9232720d15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b39e3d594f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b39e3d594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b39e3d594f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b39e3d594f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b39e3d594f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b39e3d594f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b388057895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b388057895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9232720d15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9232720d15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b388057895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b388057895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388057895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b388057895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b388057895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b388057895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b388057895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b38805789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388057895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388057895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b388057895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b388057895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39e3d594f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39e3d594f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39e3d594f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39e3d594f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20" Type="http://schemas.openxmlformats.org/officeDocument/2006/relationships/hyperlink" Target="https://ru.pinterest.com/pin/179862578865909737/" TargetMode="External"/><Relationship Id="rId22" Type="http://schemas.openxmlformats.org/officeDocument/2006/relationships/hyperlink" Target="https://ru.pinterest.com/pin/488851734573785232/" TargetMode="External"/><Relationship Id="rId21" Type="http://schemas.openxmlformats.org/officeDocument/2006/relationships/hyperlink" Target="https://ru.pinterest.com/pin/91690542409434175/" TargetMode="External"/><Relationship Id="rId24" Type="http://schemas.openxmlformats.org/officeDocument/2006/relationships/hyperlink" Target="https://ru.pinterest.com/pin/91901648640941844/" TargetMode="External"/><Relationship Id="rId23" Type="http://schemas.openxmlformats.org/officeDocument/2006/relationships/hyperlink" Target="https://ru.pinterest.com/pin/357754764171881243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ru.pinterest.com/pin/899242250614029070/" TargetMode="External"/><Relationship Id="rId4" Type="http://schemas.openxmlformats.org/officeDocument/2006/relationships/hyperlink" Target="https://redcross.org.ua/volunteer/" TargetMode="External"/><Relationship Id="rId9" Type="http://schemas.openxmlformats.org/officeDocument/2006/relationships/hyperlink" Target="https://ru.pinterest.com/pin/416301559320151478/" TargetMode="External"/><Relationship Id="rId26" Type="http://schemas.openxmlformats.org/officeDocument/2006/relationships/hyperlink" Target="https://ru.pinterest.com/pin/726064771180789717/" TargetMode="External"/><Relationship Id="rId25" Type="http://schemas.openxmlformats.org/officeDocument/2006/relationships/hyperlink" Target="https://ru.pinterest.com/pin/368450813286968419/" TargetMode="External"/><Relationship Id="rId28" Type="http://schemas.openxmlformats.org/officeDocument/2006/relationships/hyperlink" Target="https://ru.pinterest.com/pin/197876977373267809/" TargetMode="External"/><Relationship Id="rId27" Type="http://schemas.openxmlformats.org/officeDocument/2006/relationships/hyperlink" Target="https://ru.pinterest.com/pin/726064771180790602/" TargetMode="External"/><Relationship Id="rId5" Type="http://schemas.openxmlformats.org/officeDocument/2006/relationships/hyperlink" Target="https://ru.pinterest.com/pin/632122497741997437/" TargetMode="External"/><Relationship Id="rId6" Type="http://schemas.openxmlformats.org/officeDocument/2006/relationships/hyperlink" Target="https://ru.pinterest.com/pin/2251868558923730/" TargetMode="External"/><Relationship Id="rId29" Type="http://schemas.openxmlformats.org/officeDocument/2006/relationships/hyperlink" Target="https://ru.pinterest.com/pin/118641771430972144/" TargetMode="External"/><Relationship Id="rId7" Type="http://schemas.openxmlformats.org/officeDocument/2006/relationships/hyperlink" Target="https://ru.pinterest.com/pin/402931497931308690/" TargetMode="External"/><Relationship Id="rId8" Type="http://schemas.openxmlformats.org/officeDocument/2006/relationships/hyperlink" Target="https://ru.pinterest.com/pin/677017756500770444/" TargetMode="External"/><Relationship Id="rId30" Type="http://schemas.openxmlformats.org/officeDocument/2006/relationships/hyperlink" Target="https://ru.pinterest.com/pin/56998751528524135/" TargetMode="External"/><Relationship Id="rId11" Type="http://schemas.openxmlformats.org/officeDocument/2006/relationships/hyperlink" Target="https://ru.pinterest.com/pin/59954238836054524/" TargetMode="External"/><Relationship Id="rId10" Type="http://schemas.openxmlformats.org/officeDocument/2006/relationships/hyperlink" Target="https://ru.pinterest.com/pin/483151866253739291/" TargetMode="External"/><Relationship Id="rId13" Type="http://schemas.openxmlformats.org/officeDocument/2006/relationships/hyperlink" Target="https://ru.pinterest.com/pin/703968985531871211/" TargetMode="External"/><Relationship Id="rId12" Type="http://schemas.openxmlformats.org/officeDocument/2006/relationships/hyperlink" Target="https://ru.pinterest.com/pin/285486063875361535/" TargetMode="External"/><Relationship Id="rId15" Type="http://schemas.openxmlformats.org/officeDocument/2006/relationships/hyperlink" Target="https://ru.pinterest.com/pin/701646816985898595/" TargetMode="External"/><Relationship Id="rId14" Type="http://schemas.openxmlformats.org/officeDocument/2006/relationships/hyperlink" Target="https://ru.pinterest.com/pin/701646816985917983/" TargetMode="External"/><Relationship Id="rId17" Type="http://schemas.openxmlformats.org/officeDocument/2006/relationships/hyperlink" Target="https://ru.pinterest.com/pin/352688214592216164/" TargetMode="External"/><Relationship Id="rId16" Type="http://schemas.openxmlformats.org/officeDocument/2006/relationships/hyperlink" Target="https://ru.pinterest.com/pin/143411569379715602/" TargetMode="External"/><Relationship Id="rId19" Type="http://schemas.openxmlformats.org/officeDocument/2006/relationships/hyperlink" Target="https://ru.pinterest.com/pin/1035265033114418402/" TargetMode="External"/><Relationship Id="rId18" Type="http://schemas.openxmlformats.org/officeDocument/2006/relationships/hyperlink" Target="https://ru.pinterest.com/pin/75153887527432675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049675"/>
            <a:ext cx="8520600" cy="119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80"/>
              <a:t>Новорічні подарунки </a:t>
            </a:r>
            <a:endParaRPr sz="308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80"/>
              <a:t>для родини</a:t>
            </a:r>
            <a:endParaRPr sz="308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704950" y="2242475"/>
            <a:ext cx="5477700" cy="18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Візуалізовані задачі з математики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для дітей з ІП за темою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“</a:t>
            </a:r>
            <a:r>
              <a:rPr lang="ru" sz="2100">
                <a:solidFill>
                  <a:srgbClr val="0A0A0A"/>
                </a:solidFill>
              </a:rPr>
              <a:t>Множення круглих десятків </a:t>
            </a:r>
            <a:r>
              <a:rPr lang="ru" sz="2100">
                <a:solidFill>
                  <a:srgbClr val="0A0A0A"/>
                </a:solidFill>
              </a:rPr>
              <a:t>і сотень</a:t>
            </a:r>
            <a:r>
              <a:rPr lang="ru" sz="3300">
                <a:solidFill>
                  <a:schemeClr val="dk1"/>
                </a:solidFill>
              </a:rPr>
              <a:t>      </a:t>
            </a:r>
            <a:r>
              <a:rPr lang="ru" sz="2100">
                <a:solidFill>
                  <a:schemeClr val="dk1"/>
                </a:solidFill>
              </a:rPr>
              <a:t>у межах 1000”</a:t>
            </a:r>
            <a:r>
              <a:rPr lang="ru" sz="2100">
                <a:solidFill>
                  <a:srgbClr val="0A0A0A"/>
                </a:solidFill>
              </a:rPr>
              <a:t>   </a:t>
            </a:r>
            <a:r>
              <a:rPr lang="ru" sz="2400">
                <a:solidFill>
                  <a:srgbClr val="0A0A0A"/>
                </a:solidFill>
              </a:rPr>
              <a:t>                           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бабусі.</a:t>
            </a:r>
            <a:endParaRPr/>
          </a:p>
        </p:txBody>
      </p:sp>
      <p:pic>
        <p:nvPicPr>
          <p:cNvPr id="135" name="Google Shape;13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817158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0959" y="3773900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0959" y="2456725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2259" y="1226950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4459" y="2456725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1709" y="3773900"/>
            <a:ext cx="2030591" cy="102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бабусі.</a:t>
            </a:r>
            <a:endParaRPr/>
          </a:p>
        </p:txBody>
      </p:sp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955461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1259" y="2599025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1859" y="3801425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9234" y="1298112"/>
            <a:ext cx="2030591" cy="102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друга.</a:t>
            </a:r>
            <a:endParaRPr/>
          </a:p>
        </p:txBody>
      </p:sp>
      <p:pic>
        <p:nvPicPr>
          <p:cNvPr id="155" name="Google Shape;15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820976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4050" y="1328757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6875" y="2568582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4050" y="2568582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2175" y="1308832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4050" y="3808407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6875" y="3828332"/>
            <a:ext cx="1934700" cy="1024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мами.</a:t>
            </a:r>
            <a:endParaRPr/>
          </a:p>
        </p:txBody>
      </p:sp>
      <p:pic>
        <p:nvPicPr>
          <p:cNvPr id="167" name="Google Shape;16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575" y="1179675"/>
            <a:ext cx="5200171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1092" y="2061475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1092" y="3459550"/>
            <a:ext cx="1934700" cy="102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дідуся. </a:t>
            </a:r>
            <a:endParaRPr/>
          </a:p>
        </p:txBody>
      </p:sp>
      <p:pic>
        <p:nvPicPr>
          <p:cNvPr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1675" y="1151050"/>
            <a:ext cx="3711299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1853" y="1627905"/>
            <a:ext cx="2231199" cy="10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1853" y="3202430"/>
            <a:ext cx="2231199" cy="106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дідуся.</a:t>
            </a:r>
            <a:endParaRPr/>
          </a:p>
        </p:txBody>
      </p:sp>
      <p:pic>
        <p:nvPicPr>
          <p:cNvPr id="183" name="Google Shape;18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820976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0801" y="1282826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8001" y="2060864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4151" y="3781739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3201" y="2569714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4851" y="3447164"/>
            <a:ext cx="1934700" cy="1021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старшого брата.</a:t>
            </a:r>
            <a:endParaRPr/>
          </a:p>
        </p:txBody>
      </p:sp>
      <p:pic>
        <p:nvPicPr>
          <p:cNvPr id="194" name="Google Shape;19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700" y="1208275"/>
            <a:ext cx="3182872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3201" y="1309164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5826" y="1309164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0951" y="2521789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1326" y="2521789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1326" y="3788039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5601" y="3788039"/>
            <a:ext cx="1934700" cy="1021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дядька.</a:t>
            </a:r>
            <a:endParaRPr/>
          </a:p>
        </p:txBody>
      </p:sp>
      <p:pic>
        <p:nvPicPr>
          <p:cNvPr id="206" name="Google Shape;20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875" y="1170125"/>
            <a:ext cx="3182872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9275" y="1653207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9275" y="3160657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2725" y="3818832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2725" y="2494482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2725" y="1170132"/>
            <a:ext cx="1934700" cy="1024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двоюрідної сестри.</a:t>
            </a:r>
            <a:endParaRPr/>
          </a:p>
        </p:txBody>
      </p:sp>
      <p:pic>
        <p:nvPicPr>
          <p:cNvPr id="217" name="Google Shape;21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500" y="1170125"/>
            <a:ext cx="382097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1709" y="2061475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9484" y="1378650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1709" y="3572400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6297" y="2999525"/>
            <a:ext cx="2030591" cy="102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двоюрідного брата.</a:t>
            </a:r>
            <a:endParaRPr/>
          </a:p>
        </p:txBody>
      </p:sp>
      <p:pic>
        <p:nvPicPr>
          <p:cNvPr id="227" name="Google Shape;22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82097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1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7291725" y="2808650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1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7539550" y="1490400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1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6088788" y="3762900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1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4728825" y="2722775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1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5673800" y="1490400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1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3854925" y="1547650"/>
            <a:ext cx="1121425" cy="113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330825"/>
            <a:ext cx="8520600" cy="457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Шановні колеги!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      Формування уявлень про ціну та вартість, їх одиниці вимірювання відбувається протягом вивчення курсу математики початкових класів. Величини ціна і вартість знайомі школярам із їх соціального досвіду. Діти розуміють, що придбати товар у магазині можна тільки за гроші. І деякі з них вже робили невеликі покупки під керівництвом дорослого. Під ціною розумітимемо кількість грошей, які необхідно заплатити за одиницю товару, а під вартістю — кількість грошей, які слід заплатити за кілька одиниць товару або за всю покупку.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      Корисними для розвитку вміння планувати покупки і передбачати вартість товару будуть завдання, в яких треба розрахувати вартість покупки.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      Розкажіть дітям про свято. Запитайте в учнів, кому саме вони хочуть зробити подарунок. Будьте тактовними, бо не всі вихованці мають братика чи татуся. Знайдіть потрібний слайд і розв’язуйте задачу. Бажаю успіху!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/>
          <p:nvPr>
            <p:ph idx="1" type="subTitle"/>
          </p:nvPr>
        </p:nvSpPr>
        <p:spPr>
          <a:xfrm>
            <a:off x="311700" y="291025"/>
            <a:ext cx="8520600" cy="45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Фото: </a:t>
            </a:r>
            <a:r>
              <a:rPr lang="ru" sz="1500" u="sng">
                <a:solidFill>
                  <a:schemeClr val="hlink"/>
                </a:solidFill>
                <a:hlinkClick r:id="rId3"/>
              </a:rPr>
              <a:t>https://ru.pinterest.com/pin/899242250614029070/</a:t>
            </a:r>
            <a:r>
              <a:rPr lang="ru" sz="1500"/>
              <a:t>; </a:t>
            </a:r>
            <a:r>
              <a:rPr lang="ru" sz="15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https://redcross.org.ua/volunteer/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5"/>
              </a:rPr>
              <a:t>https://ru.pinterest.com/pin/632122497741997437/</a:t>
            </a:r>
            <a:r>
              <a:rPr lang="ru" sz="1500"/>
              <a:t>; </a:t>
            </a:r>
            <a:r>
              <a:rPr lang="ru" sz="1500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https://ru.pinterest.com/pin/2251868558923730/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7"/>
              </a:rPr>
              <a:t>https://ru.pinterest.com/pin/402931497931308690/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8"/>
              </a:rPr>
              <a:t>https://ru.pinterest.com/pin/677017756500770444/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9"/>
              </a:rPr>
              <a:t>https://ru.pinterest.com/pin/416301559320151478/</a:t>
            </a:r>
            <a:r>
              <a:rPr lang="ru" sz="1500"/>
              <a:t>; </a:t>
            </a:r>
            <a:r>
              <a:rPr lang="ru" sz="1500" u="sng">
                <a:solidFill>
                  <a:schemeClr val="accent5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https://ru.pinterest.com/pin/483151866253739291/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1"/>
              </a:rPr>
              <a:t>https://ru.pinterest.com/pin/59954238836054524/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12"/>
              </a:rPr>
              <a:t>https://ru.pinterest.com/pin/285486063875361535/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3"/>
              </a:rPr>
              <a:t>https://ru.pinterest.com/pin/703968985531871211/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14"/>
              </a:rPr>
              <a:t>https://ru.pinterest.com/pin/701646816985917983/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5"/>
              </a:rPr>
              <a:t>https://ru.pinterest.com/pin/701646816985898595/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16"/>
              </a:rPr>
              <a:t>https://ru.pinterest.com/pin/143411569379715602/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7"/>
              </a:rPr>
              <a:t>https://ru.pinterest.com/pin/352688214592216164/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18"/>
              </a:rPr>
              <a:t>https://ru.pinterest.com/pin/75153887527432675/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9"/>
              </a:rPr>
              <a:t>https://ru.pinterest.com/pin/1035265033114418402/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0"/>
              </a:rPr>
              <a:t>https://ru.pinterest.com/pin/179862578865909737/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21"/>
              </a:rPr>
              <a:t>https://ru.pinterest.com/pin/91690542409434175/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2"/>
              </a:rPr>
              <a:t>https://ru.pinterest.com/pin/488851734573785232/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3"/>
              </a:rPr>
              <a:t>https://ru.pinterest.com/pin/357754764171881243/</a:t>
            </a:r>
            <a:r>
              <a:rPr lang="ru" sz="1500"/>
              <a:t>; </a:t>
            </a:r>
            <a:r>
              <a:rPr lang="ru" sz="1500" u="sng">
                <a:solidFill>
                  <a:schemeClr val="accent5"/>
                </a:solidFill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https://ru.pinterest.com/pin/91901648640941844/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25"/>
              </a:rPr>
              <a:t>https://ru.pinterest.com/pin/368450813286968419/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6"/>
              </a:rPr>
              <a:t>https://ru.pinterest.com/pin/726064771180789717/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27"/>
              </a:rPr>
              <a:t>https://ru.pinterest.com/pin/726064771180790602/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8"/>
              </a:rPr>
              <a:t>https://ru.pinterest.com/pin/197876977373267809/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29"/>
              </a:rPr>
              <a:t>https://ru.pinterest.com/pin/118641771430972144/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30"/>
              </a:rPr>
              <a:t>https://ru.pinterest.com/pin/56998751528524135/</a:t>
            </a:r>
            <a:r>
              <a:rPr lang="ru" sz="1500"/>
              <a:t>.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572">
                <a:solidFill>
                  <a:schemeClr val="dk1"/>
                </a:solidFill>
              </a:rPr>
              <a:t>З любов’ю до дефектології - пані Наталя.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subTitle"/>
          </p:nvPr>
        </p:nvSpPr>
        <p:spPr>
          <a:xfrm>
            <a:off x="311700" y="291025"/>
            <a:ext cx="8520600" cy="62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chemeClr val="dk1"/>
                </a:solidFill>
              </a:rPr>
              <a:t>      </a:t>
            </a:r>
            <a:r>
              <a:rPr lang="ru" sz="1400">
                <a:solidFill>
                  <a:schemeClr val="dk1"/>
                </a:solidFill>
              </a:rPr>
              <a:t>Новий рік — це державне свято в Україні, яке святкують у ніч з 31 грудня на 1 січня, з традиціями сімейних застіль, прикрашанням ялинки та даруванням подарунків.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9413" y="1056100"/>
            <a:ext cx="3925176" cy="392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0802" y="1065925"/>
            <a:ext cx="2227372" cy="3905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1065925"/>
            <a:ext cx="2141534" cy="392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старшої сестри.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820976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8826" y="2825139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31151" y="1803376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31151" y="3610789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8826" y="1291664"/>
            <a:ext cx="1934700" cy="1021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молодшої сестри.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651495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55717" y="1389250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3217" y="3765425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3217" y="1341325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2" y="2577338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0217" y="3765425"/>
            <a:ext cx="1934700" cy="102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молодшого брата.</a:t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500" y="1131950"/>
            <a:ext cx="3820976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5984375" y="1851875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4862950" y="2988825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4572000" y="1434800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7462650" y="2932700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 rotWithShape="1">
          <a:blip r:embed="rId4">
            <a:alphaModFix/>
          </a:blip>
          <a:srcRect b="9598" l="10312" r="11914" t="9534"/>
          <a:stretch/>
        </p:blipFill>
        <p:spPr>
          <a:xfrm>
            <a:off x="7396750" y="1329250"/>
            <a:ext cx="1121425" cy="113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подруги.</a:t>
            </a:r>
            <a:endParaRPr/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4425" y="1208300"/>
            <a:ext cx="2353721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7726" y="1931014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9326" y="3371689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3151" y="1663264"/>
            <a:ext cx="1934700" cy="1021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тітки.</a:t>
            </a:r>
            <a:endParaRPr/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820976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1050" y="1281120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6350" y="3102982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2150" y="3102982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4650" y="1281120"/>
            <a:ext cx="1934700" cy="1024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подарунок для батька.</a:t>
            </a:r>
            <a:endParaRPr/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82097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4642" y="1427225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2417" y="2925150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1942" y="3048925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2692" y="1293625"/>
            <a:ext cx="1934700" cy="102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