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3" Type="http://schemas.openxmlformats.org/officeDocument/2006/relationships/slide" Target="slides/slide18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19c1523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919c1523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012a9d0b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b012a9d0b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b012a9d0b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b012a9d0b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b012a9d0b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b012a9d0b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b012a9d0b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b012a9d0b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b012a9d0b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b012a9d0b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b012a9d0b8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b012a9d0b8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b012a9d0b8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b012a9d0b8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b012a9d0b8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b012a9d0b8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b387a5f55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b387a5f55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919c15234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919c15234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19c15234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919c15234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19c15234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919c15234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919c152348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919c152348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19c152348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19c152348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919c152348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919c152348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b012a9d0b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b012a9d0b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b012a9d0b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b012a9d0b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40" Type="http://schemas.openxmlformats.org/officeDocument/2006/relationships/hyperlink" Target="https://ru.pinterest.com/pin/151785449936661750/" TargetMode="External"/><Relationship Id="rId42" Type="http://schemas.openxmlformats.org/officeDocument/2006/relationships/hyperlink" Target="https://ru.pinterest.com/pin/34480753393703364/" TargetMode="External"/><Relationship Id="rId41" Type="http://schemas.openxmlformats.org/officeDocument/2006/relationships/hyperlink" Target="https://bubago.co/journal/kak-napisat-pismo-dedu-morozu-vmeste-s-rebenkom-magiya-prazdnika-v-kazhdoj-strochke" TargetMode="External"/><Relationship Id="rId44" Type="http://schemas.openxmlformats.org/officeDocument/2006/relationships/hyperlink" Target="https://amiel.club/10489-lesnik-kartinki.html" TargetMode="External"/><Relationship Id="rId43" Type="http://schemas.openxmlformats.org/officeDocument/2006/relationships/hyperlink" Target="https://ru.pinterest.com/pin/676525175311286827/" TargetMode="External"/><Relationship Id="rId46" Type="http://schemas.openxmlformats.org/officeDocument/2006/relationships/hyperlink" Target="https://ru.pinterest.com/pin/9570217953136542/" TargetMode="External"/><Relationship Id="rId45" Type="http://schemas.openxmlformats.org/officeDocument/2006/relationships/hyperlink" Target="https://woodentoys.com.ua/ua/nastolnye-igry/loto/nastolnaya-igra-loto-kolichestvo?srsltid=AfmBOoo6xVL3z6zHFgakJ1QxezjKXVSoiaw_KFMqW27cOPJ7Yf52ryY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ru.pinterest.com/pin/638033472250899816/" TargetMode="External"/><Relationship Id="rId4" Type="http://schemas.openxmlformats.org/officeDocument/2006/relationships/hyperlink" Target="https://ru.pinterest.com/pin/430023464442091543/" TargetMode="External"/><Relationship Id="rId9" Type="http://schemas.openxmlformats.org/officeDocument/2006/relationships/hyperlink" Target="https://ru.pinterest.com/pin/584201382951721621/" TargetMode="External"/><Relationship Id="rId48" Type="http://schemas.openxmlformats.org/officeDocument/2006/relationships/hyperlink" Target="https://ru.pinterest.com/pin/759630662125288966/" TargetMode="External"/><Relationship Id="rId47" Type="http://schemas.openxmlformats.org/officeDocument/2006/relationships/hyperlink" Target="https://photographers.ua/photo/cherven-za-mistom-1320464/" TargetMode="External"/><Relationship Id="rId49" Type="http://schemas.openxmlformats.org/officeDocument/2006/relationships/hyperlink" Target="https://ru.pinterest.com/pin/28569778880726445/" TargetMode="External"/><Relationship Id="rId5" Type="http://schemas.openxmlformats.org/officeDocument/2006/relationships/hyperlink" Target="https://warriorpath.info/2024/11/27/kto-takoj-oruzhenosec-ot-vernogo-slugi-do-budushhego-rycarja/" TargetMode="External"/><Relationship Id="rId6" Type="http://schemas.openxmlformats.org/officeDocument/2006/relationships/hyperlink" Target="https://www.gov.kz/memleket/entities/emer-sko/press/news/details/644384?lang=ru" TargetMode="External"/><Relationship Id="rId7" Type="http://schemas.openxmlformats.org/officeDocument/2006/relationships/hyperlink" Target="https://posstore.com.ua/universalnyy-pletenyy-lotok-iz-lozy/" TargetMode="External"/><Relationship Id="rId8" Type="http://schemas.openxmlformats.org/officeDocument/2006/relationships/hyperlink" Target="https://ru.pinterest.com/pin/37506609392014643/" TargetMode="External"/><Relationship Id="rId73" Type="http://schemas.openxmlformats.org/officeDocument/2006/relationships/hyperlink" Target="https://ru.pinterest.com/pin/773422935983107627/" TargetMode="External"/><Relationship Id="rId72" Type="http://schemas.openxmlformats.org/officeDocument/2006/relationships/hyperlink" Target="https://ru.pinterest.com/pin/17521886047008783/" TargetMode="External"/><Relationship Id="rId31" Type="http://schemas.openxmlformats.org/officeDocument/2006/relationships/hyperlink" Target="https://metall-zavod.ru/catalog/verstaki/modeli_verstakov_metall_zavod/36424/" TargetMode="External"/><Relationship Id="rId75" Type="http://schemas.openxmlformats.org/officeDocument/2006/relationships/hyperlink" Target="https://ru.pinterest.com/pin/3096293490306748/" TargetMode="External"/><Relationship Id="rId30" Type="http://schemas.openxmlformats.org/officeDocument/2006/relationships/hyperlink" Target="https://ru.pinterest.com/pin/312507661666610726/" TargetMode="External"/><Relationship Id="rId74" Type="http://schemas.openxmlformats.org/officeDocument/2006/relationships/hyperlink" Target="https://ru.pinterest.com/pin/49187820925274219/" TargetMode="External"/><Relationship Id="rId33" Type="http://schemas.openxmlformats.org/officeDocument/2006/relationships/hyperlink" Target="https://9craft.com.ua/ua/p1417427106-tokarnyj-stanok-metallu.html?srsltid=AfmBOorLK_fot1-M3E09jmeXCJIgCLNulNbQ_SSA7nAzigEmOTFgWUVO" TargetMode="External"/><Relationship Id="rId77" Type="http://schemas.openxmlformats.org/officeDocument/2006/relationships/hyperlink" Target="https://ru.pinterest.com/pin/294774738088095423/" TargetMode="External"/><Relationship Id="rId32" Type="http://schemas.openxmlformats.org/officeDocument/2006/relationships/hyperlink" Target="https://www.smsm.ru/articles/kak-prigotovit-beton/" TargetMode="External"/><Relationship Id="rId76" Type="http://schemas.openxmlformats.org/officeDocument/2006/relationships/hyperlink" Target="https://ru.pinterest.com/pin/11259067814045996/" TargetMode="External"/><Relationship Id="rId35" Type="http://schemas.openxmlformats.org/officeDocument/2006/relationships/hyperlink" Target="https://ru.esosedi.org/UA/46/3859213/lvovskiy_opernyiy_teatr/photo/118174.html" TargetMode="External"/><Relationship Id="rId34" Type="http://schemas.openxmlformats.org/officeDocument/2006/relationships/hyperlink" Target="https://ru.pinterest.com/pin/84724036734947860/" TargetMode="External"/><Relationship Id="rId78" Type="http://schemas.openxmlformats.org/officeDocument/2006/relationships/hyperlink" Target="https://ru.pinterest.com/pin/227291112441237505/" TargetMode="External"/><Relationship Id="rId71" Type="http://schemas.openxmlformats.org/officeDocument/2006/relationships/hyperlink" Target="https://ru.pinterest.com/pin/12736811442803338/" TargetMode="External"/><Relationship Id="rId70" Type="http://schemas.openxmlformats.org/officeDocument/2006/relationships/hyperlink" Target="https://ru.pinterest.com/pin/427630927120973749/" TargetMode="External"/><Relationship Id="rId37" Type="http://schemas.openxmlformats.org/officeDocument/2006/relationships/hyperlink" Target="https://ru.pinterest.com/pin/23784704277530720/" TargetMode="External"/><Relationship Id="rId36" Type="http://schemas.openxmlformats.org/officeDocument/2006/relationships/hyperlink" Target="https://market-gaz.kiev.ua/balon-gazoviy-50l-iz-zapobijnim-klapanom" TargetMode="External"/><Relationship Id="rId39" Type="http://schemas.openxmlformats.org/officeDocument/2006/relationships/hyperlink" Target="https://ru.pinterest.com/pin/4433299629242343/" TargetMode="External"/><Relationship Id="rId38" Type="http://schemas.openxmlformats.org/officeDocument/2006/relationships/hyperlink" Target="https://banka-speciy.in.ua/ua/vanilin-kupit?srsltid=AfmBOoptDXXvRUqcAf4wIryVZPnpQXN3fR_lxDFkJQEJTRExYqqdmMi3" TargetMode="External"/><Relationship Id="rId62" Type="http://schemas.openxmlformats.org/officeDocument/2006/relationships/hyperlink" Target="https://ru.pinterest.com/pin/4609786194229710976/" TargetMode="External"/><Relationship Id="rId61" Type="http://schemas.openxmlformats.org/officeDocument/2006/relationships/hyperlink" Target="https://ru.pinterest.com/pin/44332377576191721/" TargetMode="External"/><Relationship Id="rId20" Type="http://schemas.openxmlformats.org/officeDocument/2006/relationships/hyperlink" Target="https://ru.pinterest.com/pin/10907224093058729/" TargetMode="External"/><Relationship Id="rId64" Type="http://schemas.openxmlformats.org/officeDocument/2006/relationships/hyperlink" Target="https://ru.pinterest.com/pin/77757531062714204/;https://ru.pinterest.com/pin/753086368956787545/;https://ru.pinterest.com/pin/51791464460069017/" TargetMode="External"/><Relationship Id="rId63" Type="http://schemas.openxmlformats.org/officeDocument/2006/relationships/hyperlink" Target="https://x.com/BogdanovVitaliy/status/763613407950020608" TargetMode="External"/><Relationship Id="rId22" Type="http://schemas.openxmlformats.org/officeDocument/2006/relationships/hyperlink" Target="https://ru.pinterest.com/pin/22518066881684517/" TargetMode="External"/><Relationship Id="rId66" Type="http://schemas.openxmlformats.org/officeDocument/2006/relationships/hyperlink" Target="https://ru.pinterest.com/pin/187321665733440444/" TargetMode="External"/><Relationship Id="rId21" Type="http://schemas.openxmlformats.org/officeDocument/2006/relationships/hyperlink" Target="https://ru.pinterest.com/pin/363947213656462323/" TargetMode="External"/><Relationship Id="rId65" Type="http://schemas.openxmlformats.org/officeDocument/2006/relationships/hyperlink" Target="https://ru.pinterest.com/pin/102949541477280006/" TargetMode="External"/><Relationship Id="rId24" Type="http://schemas.openxmlformats.org/officeDocument/2006/relationships/hyperlink" Target="https://uk.wikipedia.org/wiki/%D0%93%D0%B0%D0%BB%D0%BA%D0%B0_%D0%B7%D0%B2%D0%B8%D1%87%D0%B0%D0%B9%D0%BD%D0%B0" TargetMode="External"/><Relationship Id="rId68" Type="http://schemas.openxmlformats.org/officeDocument/2006/relationships/hyperlink" Target="https://ru.pinterest.com/pin/411938697188730657/" TargetMode="External"/><Relationship Id="rId23" Type="http://schemas.openxmlformats.org/officeDocument/2006/relationships/hyperlink" Target="https://ru.pinterest.com/pin/34621490881654391/" TargetMode="External"/><Relationship Id="rId67" Type="http://schemas.openxmlformats.org/officeDocument/2006/relationships/hyperlink" Target="https://ru.pinterest.com/pin/324822191896393840/" TargetMode="External"/><Relationship Id="rId60" Type="http://schemas.openxmlformats.org/officeDocument/2006/relationships/hyperlink" Target="https://ru.pinterest.com/pin/311663236730473097/" TargetMode="External"/><Relationship Id="rId26" Type="http://schemas.openxmlformats.org/officeDocument/2006/relationships/hyperlink" Target="https://sport-tuning.com.ua/index.php?route=information/blogger&amp;blogger_id=59" TargetMode="External"/><Relationship Id="rId25" Type="http://schemas.openxmlformats.org/officeDocument/2006/relationships/hyperlink" Target="https://ru.pinterest.com/pin/40532465391507480/" TargetMode="External"/><Relationship Id="rId69" Type="http://schemas.openxmlformats.org/officeDocument/2006/relationships/hyperlink" Target="https://ru.pinterest.com/pin/62065301109571755/" TargetMode="External"/><Relationship Id="rId28" Type="http://schemas.openxmlformats.org/officeDocument/2006/relationships/hyperlink" Target="https://ru.pinterest.com/pin/369787819425205142/" TargetMode="External"/><Relationship Id="rId27" Type="http://schemas.openxmlformats.org/officeDocument/2006/relationships/hyperlink" Target="https://ru.pinterest.com/pin/165155511332407047/" TargetMode="External"/><Relationship Id="rId29" Type="http://schemas.openxmlformats.org/officeDocument/2006/relationships/hyperlink" Target="https://ru.pinterest.com/pin/6544361954834761/" TargetMode="External"/><Relationship Id="rId51" Type="http://schemas.openxmlformats.org/officeDocument/2006/relationships/hyperlink" Target="https://ru.pinterest.com/pin/5629568275387615/" TargetMode="External"/><Relationship Id="rId50" Type="http://schemas.openxmlformats.org/officeDocument/2006/relationships/hyperlink" Target="https://ru.pinterest.com/pin/367606388347392220/" TargetMode="External"/><Relationship Id="rId53" Type="http://schemas.openxmlformats.org/officeDocument/2006/relationships/hyperlink" Target="https://mamabook.com.ua/pelenanie-rebenka-vzveshivaem-vse-za-i-protiv/" TargetMode="External"/><Relationship Id="rId52" Type="http://schemas.openxmlformats.org/officeDocument/2006/relationships/hyperlink" Target="https://ru.freepik.com/;https://landshaft.info/ru/lavr-laurus/2533-laurus-nobilis?srsltid=AfmBOop83w24cjRyqTMZmiTLyu74uSiJUoI2-mWZpdA8Z0IoZ6AgGEC7;https://nataliyaborisova.blogspot.com/2015/01/blog-post_67.html" TargetMode="External"/><Relationship Id="rId11" Type="http://schemas.openxmlformats.org/officeDocument/2006/relationships/hyperlink" Target="https://ru.pinterest.com/pin/374854369002674705/" TargetMode="External"/><Relationship Id="rId55" Type="http://schemas.openxmlformats.org/officeDocument/2006/relationships/hyperlink" Target="https://ru.freepik.com/premium-photo/closeup-slider-metal-zipper-fastener-with-metal-puller-light-warm-olivecolored-jacket_31962864.htm" TargetMode="External"/><Relationship Id="rId10" Type="http://schemas.openxmlformats.org/officeDocument/2006/relationships/hyperlink" Target="https://antikor.info/ru/articles/474701-v_gschs_zakazali_lopasti_dlja_vertoleta_mi-8_na_20_dorohe_chem_pogranichniki" TargetMode="External"/><Relationship Id="rId54" Type="http://schemas.openxmlformats.org/officeDocument/2006/relationships/hyperlink" Target="https://jp.pinterest.com/pin/690598924135263575/" TargetMode="External"/><Relationship Id="rId13" Type="http://schemas.openxmlformats.org/officeDocument/2006/relationships/hyperlink" Target="https://ru.pinterest.com/pin/154881674679723070/" TargetMode="External"/><Relationship Id="rId57" Type="http://schemas.openxmlformats.org/officeDocument/2006/relationships/hyperlink" Target="https://ru.pinterest.com/pin/95490454585821584/" TargetMode="External"/><Relationship Id="rId12" Type="http://schemas.openxmlformats.org/officeDocument/2006/relationships/hyperlink" Target="https://ru.pinterest.com/pin/29836416277798456/" TargetMode="External"/><Relationship Id="rId56" Type="http://schemas.openxmlformats.org/officeDocument/2006/relationships/hyperlink" Target="https://ru.made-in-china.com/co_nbnouman/product_Safety-and-Sharp-Disposable-Medical-Blood-Lancet-for-Hospital_uouneoeesn.html" TargetMode="External"/><Relationship Id="rId15" Type="http://schemas.openxmlformats.org/officeDocument/2006/relationships/hyperlink" Target="https://ru.pinterest.com/pin/1196337404373507/" TargetMode="External"/><Relationship Id="rId59" Type="http://schemas.openxmlformats.org/officeDocument/2006/relationships/hyperlink" Target="https://ru.pinterest.com/pin/14707136274469063/" TargetMode="External"/><Relationship Id="rId14" Type="http://schemas.openxmlformats.org/officeDocument/2006/relationships/hyperlink" Target="https://ru.pinterest.com/pin/1407443623559292/" TargetMode="External"/><Relationship Id="rId58" Type="http://schemas.openxmlformats.org/officeDocument/2006/relationships/hyperlink" Target="https://ru.pinterest.com/pin/89157267628967502/" TargetMode="External"/><Relationship Id="rId17" Type="http://schemas.openxmlformats.org/officeDocument/2006/relationships/hyperlink" Target="https://mapme.club/poradi/12147-zhitlo-eskimosiv-chomu-vkhid-v-golku-zavzhdi-vidkritiy-i-roztashovaniy-tak-nizko.html" TargetMode="External"/><Relationship Id="rId16" Type="http://schemas.openxmlformats.org/officeDocument/2006/relationships/hyperlink" Target="https://ru.pinterest.com/pin/642677809366155686/" TargetMode="External"/><Relationship Id="rId19" Type="http://schemas.openxmlformats.org/officeDocument/2006/relationships/hyperlink" Target="https://ru.pinterest.com/pin/1688918606549437/" TargetMode="External"/><Relationship Id="rId18" Type="http://schemas.openxmlformats.org/officeDocument/2006/relationships/hyperlink" Target="https://ru.pinterest.com/pin/40321359162273922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628625"/>
            <a:ext cx="8520600" cy="116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42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422"/>
              <a:t>Пароніми</a:t>
            </a:r>
            <a:endParaRPr sz="742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4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231"/>
              <a:buFont typeface="Arial"/>
              <a:buNone/>
            </a:pPr>
            <a:r>
              <a:rPr lang="ru" sz="3122">
                <a:latin typeface="Times New Roman"/>
                <a:ea typeface="Times New Roman"/>
                <a:cs typeface="Times New Roman"/>
                <a:sym typeface="Times New Roman"/>
              </a:rPr>
              <a:t>Розвиток фонематичного слуху на матеріалі слів схожих за звучанням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063150"/>
            <a:ext cx="8520600" cy="16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Візуалізовані матеріали для </a:t>
            </a:r>
            <a:r>
              <a:rPr lang="ru" sz="2000">
                <a:solidFill>
                  <a:schemeClr val="dk1"/>
                </a:solidFill>
              </a:rPr>
              <a:t>КРЗ за програмою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з корекційно-розвиткової роботи «Корекція мовлення»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для загальноосвітніх навчальних закладів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для дітей із тяжкими порушеннями мовлення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за загальною редакцією Трофименко Л. І.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/>
        </p:nvSpPr>
        <p:spPr>
          <a:xfrm>
            <a:off x="95450" y="162225"/>
            <a:ext cx="4548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</a:t>
            </a:r>
            <a:r>
              <a:rPr lang="ru" sz="2000"/>
              <a:t>ОЖЕЛЕД</a:t>
            </a:r>
            <a:r>
              <a:rPr b="1" lang="ru" sz="2400">
                <a:solidFill>
                  <a:srgbClr val="0000FF"/>
                </a:solidFill>
              </a:rPr>
              <a:t>Е</a:t>
            </a:r>
            <a:r>
              <a:rPr lang="ru" sz="2000"/>
              <a:t>Ц</a:t>
            </a:r>
            <a:r>
              <a:rPr b="1" lang="ru" sz="2400">
                <a:solidFill>
                  <a:srgbClr val="0000FF"/>
                </a:solidFill>
              </a:rPr>
              <a:t>Ь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5143500" y="4189225"/>
            <a:ext cx="384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Тонкий шар льоду на поверхні землі, коли після дощу або відлиги вдарить мороз.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5582450" y="1622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</a:t>
            </a:r>
            <a:r>
              <a:rPr lang="ru" sz="2000">
                <a:solidFill>
                  <a:schemeClr val="dk1"/>
                </a:solidFill>
              </a:rPr>
              <a:t>ОЖЕЛЕД</a:t>
            </a:r>
            <a:r>
              <a:rPr b="1" lang="ru" sz="2400">
                <a:solidFill>
                  <a:srgbClr val="0000FF"/>
                </a:solidFill>
              </a:rPr>
              <a:t>И</a:t>
            </a:r>
            <a:r>
              <a:rPr lang="ru" sz="2000">
                <a:solidFill>
                  <a:schemeClr val="dk1"/>
                </a:solidFill>
              </a:rPr>
              <a:t>Ц</a:t>
            </a:r>
            <a:r>
              <a:rPr b="1" lang="ru" sz="2400">
                <a:solidFill>
                  <a:srgbClr val="0000FF"/>
                </a:solidFill>
              </a:rPr>
              <a:t>Я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1517275" y="45805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Лід, що намерз на гіллі.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68725"/>
            <a:ext cx="4745832" cy="355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7070" y="974913"/>
            <a:ext cx="3940966" cy="29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/>
        </p:nvSpPr>
        <p:spPr>
          <a:xfrm>
            <a:off x="152675" y="1240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</a:t>
            </a:r>
            <a:r>
              <a:rPr lang="ru" sz="2000"/>
              <a:t>ОБРУЧ</a:t>
            </a:r>
            <a:endParaRPr sz="2000"/>
          </a:p>
        </p:txBody>
      </p:sp>
      <p:sp>
        <p:nvSpPr>
          <p:cNvPr id="148" name="Google Shape;148;p23"/>
          <p:cNvSpPr txBox="1"/>
          <p:nvPr/>
        </p:nvSpPr>
        <p:spPr>
          <a:xfrm>
            <a:off x="5687425" y="12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</a:t>
            </a:r>
            <a:r>
              <a:rPr lang="ru" sz="2000">
                <a:solidFill>
                  <a:schemeClr val="dk1"/>
                </a:solidFill>
              </a:rPr>
              <a:t>ОБРУЧ</a:t>
            </a:r>
            <a:r>
              <a:rPr b="1" lang="ru" sz="2400">
                <a:solidFill>
                  <a:srgbClr val="0000FF"/>
                </a:solidFill>
              </a:rPr>
              <a:t>КА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5200750" y="4107425"/>
            <a:ext cx="3852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Кільце з металу, рідше дерева, з кістки і т. ін., яке носять на пальці як символ шлюбу або як прикрасу; перстень, каблучка. 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269563" y="4107425"/>
            <a:ext cx="3198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Металева, дерев'яна і т. ін. прикраса у вигляді кільця, яку носять на голові, руках або ногах.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648" y="783187"/>
            <a:ext cx="2502027" cy="3148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400" y="1097425"/>
            <a:ext cx="2948625" cy="29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/>
        </p:nvSpPr>
        <p:spPr>
          <a:xfrm>
            <a:off x="171775" y="1526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</a:t>
            </a:r>
            <a:r>
              <a:rPr lang="ru" sz="2000"/>
              <a:t>МЕЧОН</a:t>
            </a:r>
            <a:r>
              <a:rPr b="1" lang="ru" sz="2400">
                <a:solidFill>
                  <a:srgbClr val="0000FF"/>
                </a:solidFill>
              </a:rPr>
              <a:t>І</a:t>
            </a:r>
            <a:r>
              <a:rPr lang="ru" sz="2000">
                <a:solidFill>
                  <a:schemeClr val="dk1"/>
                </a:solidFill>
              </a:rPr>
              <a:t>С</a:t>
            </a:r>
            <a:r>
              <a:rPr b="1" lang="ru" sz="2400">
                <a:solidFill>
                  <a:srgbClr val="0000FF"/>
                </a:solidFill>
              </a:rPr>
              <a:t> 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5334350" y="1526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</a:t>
            </a:r>
            <a:r>
              <a:rPr lang="ru" sz="2000">
                <a:solidFill>
                  <a:schemeClr val="dk1"/>
                </a:solidFill>
              </a:rPr>
              <a:t>МЕЧОН</a:t>
            </a:r>
            <a:r>
              <a:rPr b="1" lang="ru" sz="2400">
                <a:solidFill>
                  <a:srgbClr val="0000FF"/>
                </a:solidFill>
              </a:rPr>
              <a:t>О</a:t>
            </a:r>
            <a:r>
              <a:rPr lang="ru" sz="2000">
                <a:solidFill>
                  <a:schemeClr val="dk1"/>
                </a:solidFill>
              </a:rPr>
              <a:t>С</a:t>
            </a:r>
            <a:r>
              <a:rPr b="1" lang="ru" sz="2400">
                <a:solidFill>
                  <a:srgbClr val="0000FF"/>
                </a:solidFill>
              </a:rPr>
              <a:t>ЕЦЬ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59" name="Google Shape;159;p24"/>
          <p:cNvSpPr txBox="1"/>
          <p:nvPr/>
        </p:nvSpPr>
        <p:spPr>
          <a:xfrm>
            <a:off x="4415075" y="4227400"/>
            <a:ext cx="428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Воїн, озброєний мечем, а також слуга, що носив за лицарем його меч.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0" name="Google Shape;160;p24"/>
          <p:cNvSpPr txBox="1"/>
          <p:nvPr/>
        </p:nvSpPr>
        <p:spPr>
          <a:xfrm>
            <a:off x="171775" y="45804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  Меч-риба.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75" y="706775"/>
            <a:ext cx="252412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825" y="2629325"/>
            <a:ext cx="2486025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8175" y="859175"/>
            <a:ext cx="4637664" cy="3091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/>
        </p:nvSpPr>
        <p:spPr>
          <a:xfrm>
            <a:off x="181300" y="2004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</a:t>
            </a:r>
            <a:r>
              <a:rPr lang="ru" sz="2000"/>
              <a:t>ЛІС</a:t>
            </a:r>
            <a:r>
              <a:rPr b="1" lang="ru" sz="2400">
                <a:solidFill>
                  <a:srgbClr val="0000FF"/>
                </a:solidFill>
              </a:rPr>
              <a:t>Н</a:t>
            </a:r>
            <a:r>
              <a:rPr lang="ru" sz="2000"/>
              <a:t>ИК </a:t>
            </a:r>
            <a:endParaRPr sz="2000"/>
          </a:p>
        </p:txBody>
      </p:sp>
      <p:sp>
        <p:nvSpPr>
          <p:cNvPr id="169" name="Google Shape;169;p25"/>
          <p:cNvSpPr txBox="1"/>
          <p:nvPr/>
        </p:nvSpPr>
        <p:spPr>
          <a:xfrm>
            <a:off x="95425" y="45041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               Лісовий сторож.</a:t>
            </a:r>
            <a:endParaRPr/>
          </a:p>
        </p:txBody>
      </p:sp>
      <p:sp>
        <p:nvSpPr>
          <p:cNvPr id="170" name="Google Shape;170;p25"/>
          <p:cNvSpPr txBox="1"/>
          <p:nvPr/>
        </p:nvSpPr>
        <p:spPr>
          <a:xfrm>
            <a:off x="5868750" y="3528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</a:t>
            </a:r>
            <a:r>
              <a:rPr lang="ru" sz="2000">
                <a:solidFill>
                  <a:schemeClr val="dk1"/>
                </a:solidFill>
              </a:rPr>
              <a:t>ЛІС</a:t>
            </a:r>
            <a:r>
              <a:rPr b="1" lang="ru" sz="2400">
                <a:solidFill>
                  <a:srgbClr val="0000FF"/>
                </a:solidFill>
              </a:rPr>
              <a:t>ОВ</a:t>
            </a:r>
            <a:r>
              <a:rPr lang="ru" sz="2000">
                <a:solidFill>
                  <a:schemeClr val="dk1"/>
                </a:solidFill>
              </a:rPr>
              <a:t>ИК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6133125" y="4122475"/>
            <a:ext cx="262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Міфологічна істота, яка, за уявленням багатьох народів, жила в лісі.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6900"/>
            <a:ext cx="4593132" cy="344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6925" y="1189663"/>
            <a:ext cx="2764175" cy="276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/>
        </p:nvSpPr>
        <p:spPr>
          <a:xfrm>
            <a:off x="171775" y="12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    </a:t>
            </a:r>
            <a:r>
              <a:rPr lang="ru" sz="2000"/>
              <a:t>ЛАТУ</a:t>
            </a:r>
            <a:r>
              <a:rPr b="1" lang="ru" sz="2400">
                <a:solidFill>
                  <a:srgbClr val="0000FF"/>
                </a:solidFill>
              </a:rPr>
              <a:t>К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5658800" y="1717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  </a:t>
            </a:r>
            <a:r>
              <a:rPr lang="ru" sz="2000">
                <a:solidFill>
                  <a:schemeClr val="dk1"/>
                </a:solidFill>
              </a:rPr>
              <a:t>ЛАТУ</a:t>
            </a:r>
            <a:r>
              <a:rPr b="1" lang="ru" sz="2400">
                <a:solidFill>
                  <a:srgbClr val="0000FF"/>
                </a:solidFill>
              </a:rPr>
              <a:t>НЬ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5696975" y="41510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Сплав міді з цинком, іноді з домішкою свинцю, заліза, олова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та ін. металів.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270500" y="4258925"/>
            <a:ext cx="448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Трав'яниста городня рослина- вид салату, листя якої вживається як їжа в сирому вигляді.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b="0" l="0" r="2181" t="0"/>
          <a:stretch/>
        </p:blipFill>
        <p:spPr>
          <a:xfrm>
            <a:off x="270500" y="840100"/>
            <a:ext cx="4482000" cy="31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6985" y="840100"/>
            <a:ext cx="3263047" cy="312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/>
          <p:nvPr/>
        </p:nvSpPr>
        <p:spPr>
          <a:xfrm>
            <a:off x="143125" y="162225"/>
            <a:ext cx="451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     </a:t>
            </a:r>
            <a:r>
              <a:rPr lang="ru" sz="2000"/>
              <a:t>ПОВЗУН</a:t>
            </a:r>
            <a:r>
              <a:rPr b="1" lang="ru" sz="2400">
                <a:solidFill>
                  <a:srgbClr val="0000FF"/>
                </a:solidFill>
              </a:rPr>
              <a:t>ЕЦЬ 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89" name="Google Shape;189;p27"/>
          <p:cNvSpPr txBox="1"/>
          <p:nvPr/>
        </p:nvSpPr>
        <p:spPr>
          <a:xfrm>
            <a:off x="5687425" y="12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</a:t>
            </a:r>
            <a:r>
              <a:rPr lang="ru" sz="2000">
                <a:solidFill>
                  <a:schemeClr val="dk1"/>
                </a:solidFill>
              </a:rPr>
              <a:t>ПОВЗУН</a:t>
            </a:r>
            <a:r>
              <a:rPr b="1" lang="ru" sz="2400">
                <a:solidFill>
                  <a:srgbClr val="0000FF"/>
                </a:solidFill>
              </a:rPr>
              <a:t>ОК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90" name="Google Shape;190;p27"/>
          <p:cNvSpPr txBox="1"/>
          <p:nvPr/>
        </p:nvSpPr>
        <p:spPr>
          <a:xfrm>
            <a:off x="5735175" y="3836175"/>
            <a:ext cx="323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Деталь механізму, яка повзає взад і вперед по якій-небудь поверхні у прямолінійному напрямі.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286400" y="4031750"/>
            <a:ext cx="465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Український народний танець, у якому більшість танцювальних па виконується на зігнутих у колінах ногах.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215" y="1087124"/>
            <a:ext cx="4793984" cy="269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5150" y="1087113"/>
            <a:ext cx="3504550" cy="234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/>
        </p:nvSpPr>
        <p:spPr>
          <a:xfrm>
            <a:off x="143150" y="954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</a:t>
            </a:r>
            <a:r>
              <a:rPr lang="ru" sz="2000"/>
              <a:t>ЛАНЦЕТ</a:t>
            </a:r>
            <a:endParaRPr sz="2000"/>
          </a:p>
        </p:txBody>
      </p:sp>
      <p:sp>
        <p:nvSpPr>
          <p:cNvPr id="199" name="Google Shape;199;p28"/>
          <p:cNvSpPr txBox="1"/>
          <p:nvPr/>
        </p:nvSpPr>
        <p:spPr>
          <a:xfrm>
            <a:off x="5725600" y="954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</a:t>
            </a:r>
            <a:r>
              <a:rPr lang="ru" sz="2000">
                <a:solidFill>
                  <a:schemeClr val="dk1"/>
                </a:solidFill>
              </a:rPr>
              <a:t>ЛАНЦЕТ</a:t>
            </a:r>
            <a:r>
              <a:rPr b="1" lang="ru" sz="2400">
                <a:solidFill>
                  <a:srgbClr val="0000FF"/>
                </a:solidFill>
              </a:rPr>
              <a:t>НИК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5725600" y="39793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Невелика напівпрозора морська тварина з видовженим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і сплющеним з боків тілом, схожим на ланцет.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295825" y="44104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Невеликий хірургічний ніж, гострий з обох боків; скальпель.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0425"/>
            <a:ext cx="3517575" cy="35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3649" y="740425"/>
            <a:ext cx="291465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9474" y="2402950"/>
            <a:ext cx="2424837" cy="13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/>
        </p:nvSpPr>
        <p:spPr>
          <a:xfrm>
            <a:off x="133600" y="1548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</a:t>
            </a:r>
            <a:r>
              <a:rPr lang="ru" sz="2000"/>
              <a:t>ЛАДАН </a:t>
            </a:r>
            <a:endParaRPr sz="2000"/>
          </a:p>
        </p:txBody>
      </p:sp>
      <p:sp>
        <p:nvSpPr>
          <p:cNvPr id="210" name="Google Shape;210;p29"/>
          <p:cNvSpPr txBox="1"/>
          <p:nvPr/>
        </p:nvSpPr>
        <p:spPr>
          <a:xfrm>
            <a:off x="5744675" y="1240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</a:t>
            </a:r>
            <a:r>
              <a:rPr lang="ru" sz="2000">
                <a:solidFill>
                  <a:schemeClr val="dk1"/>
                </a:solidFill>
              </a:rPr>
              <a:t>ЛАДАН</a:t>
            </a:r>
            <a:r>
              <a:rPr b="1" lang="ru" sz="2400">
                <a:solidFill>
                  <a:srgbClr val="0000FF"/>
                </a:solidFill>
              </a:rPr>
              <a:t>КА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5811475" y="352125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Маленький мішечок із ладаном або якимось зіллям, що його забобонні люди носили на грудях як талісман.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219475" y="4185150"/>
            <a:ext cx="4252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Ароматична смола, яку добувають із тропічного дерева босвелії; використовують звичайно для куріння під час виконання релігійних обрядів.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100" y="510350"/>
            <a:ext cx="2306274" cy="345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8799" y="1183625"/>
            <a:ext cx="2571750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/>
        </p:nvSpPr>
        <p:spPr>
          <a:xfrm>
            <a:off x="305375" y="248100"/>
            <a:ext cx="85566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/>
              <a:t>Фото: </a:t>
            </a:r>
            <a:r>
              <a:rPr lang="ru" sz="800" u="sng">
                <a:solidFill>
                  <a:schemeClr val="hlink"/>
                </a:solidFill>
                <a:hlinkClick r:id="rId3"/>
              </a:rPr>
              <a:t>https://ru.pinterest.com/pin/638033472250899816/</a:t>
            </a:r>
            <a:r>
              <a:rPr lang="ru" sz="800"/>
              <a:t>;  </a:t>
            </a:r>
            <a:r>
              <a:rPr lang="ru" sz="800" u="sng">
                <a:solidFill>
                  <a:schemeClr val="hlink"/>
                </a:solidFill>
                <a:hlinkClick r:id="rId4"/>
              </a:rPr>
              <a:t>https://ru.pinterest.com/pin/430023464442091543/</a:t>
            </a:r>
            <a:r>
              <a:rPr lang="ru" sz="800"/>
              <a:t>;  </a:t>
            </a:r>
            <a:r>
              <a:rPr lang="ru" sz="800" u="sng">
                <a:solidFill>
                  <a:schemeClr val="hlink"/>
                </a:solidFill>
                <a:hlinkClick r:id="rId5"/>
              </a:rPr>
              <a:t>https://warriorpath.info/2024/11/27/kto-takoj-oruzhenosec-ot-vernogo-slugi-do-budushhego-rycarja/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"/>
              </a:rPr>
              <a:t>https://www.gov.kz/memleket/entities/emer-sko/press/news/details/644384?lang=ru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"/>
              </a:rPr>
              <a:t>https://posstore.com.ua/universalnyy-pletenyy-lotok-iz-lozy/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8"/>
              </a:rPr>
              <a:t>https://ru.pinterest.com/pin/37506609392014643/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9"/>
              </a:rPr>
              <a:t>https://ru.pinterest.com/pin/584201382951721621/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0"/>
              </a:rPr>
              <a:t>https://antikor.info/ru/articles/474701-v_gschs_zakazali_lopasti_dlja_vertoleta_mi-8_na_20_dorohe_chem_pogranichniki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11"/>
              </a:rPr>
              <a:t>https://ru.pinterest.com/pin/374854369002674705/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2"/>
              </a:rPr>
              <a:t>https://ru.pinterest.com/pin/29836416277798456/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3"/>
              </a:rPr>
              <a:t>https://ru.pinterest.com/pin/154881674679723070/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4"/>
              </a:rPr>
              <a:t>https://ru.pinterest.com/pin/1407443623559292/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5"/>
              </a:rPr>
              <a:t>https://ru.pinterest.com/pin/1196337404373507/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6"/>
              </a:rPr>
              <a:t>https://ru.pinterest.com/pin/642677809366155686/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7"/>
              </a:rPr>
              <a:t>https://mapme.club/poradi/12147-zhitlo-eskimosiv-chomu-vkhid-v-golku-zavzhdi-vidkritiy-i-roztashovaniy-tak-nizko.html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8"/>
              </a:rPr>
              <a:t>https://ru.pinterest.com/pin/40321359162273922/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19"/>
              </a:rPr>
              <a:t>https://ru.pinterest.com/pin/1688918606549437/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0"/>
              </a:rPr>
              <a:t>https://ru.pinterest.com/pin/10907224093058729/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1"/>
              </a:rPr>
              <a:t>https://ru.pinterest.com/pin/363947213656462323/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2"/>
              </a:rPr>
              <a:t>https://ru.pinterest.com/pin/22518066881684517/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3"/>
              </a:rPr>
              <a:t>https://ru.pinterest.com/pin/34621490881654391/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24"/>
              </a:rPr>
              <a:t>https://uk.wikipedia.org/wiki/%D0%93%D0%B0%D0%BB%D0%BA%D0%B0_%D0%B7%D0%B2%D0%B8%D1%87%D0%B0%D0%B9%D0%BD%D0%B0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5"/>
              </a:rPr>
              <a:t>https://ru.pinterest.com/pin/40532465391507480/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6"/>
              </a:rPr>
              <a:t>https://sport-tuning.com.ua/index.php?route=information/blogger&amp;blogger_id=59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7"/>
              </a:rPr>
              <a:t>https://ru.pinterest.com/pin/165155511332407047/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8"/>
              </a:rPr>
              <a:t>https://ru.pinterest.com/pin/369787819425205142/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29"/>
              </a:rPr>
              <a:t>https://ru.pinterest.com/pin/6544361954834761/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0"/>
              </a:rPr>
              <a:t>https://ru.pinterest.com/pin/312507661666610726/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1"/>
              </a:rPr>
              <a:t>https://metall-zavod.ru/catalog/verstaki/modeli_verstakov_metall_zavod/36424/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2"/>
              </a:rPr>
              <a:t>https://www.smsm.ru/articles/kak-prigotovit-beton/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33"/>
              </a:rPr>
              <a:t>https://9craft.com.ua/ua/p1417427106-tokarnyj-stanok-metallu.html?srsltid=AfmBOorLK_fot1-M3E09jmeXCJIgCLNulNbQ_SSA7nAzigEmOTFgWUVO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4"/>
              </a:rPr>
              <a:t>https://ru.pinterest.com/pin/84724036734947860/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5"/>
              </a:rPr>
              <a:t>https://ru.esosedi.org/UA/46/3859213/lvovskiy_opernyiy_teatr/photo/118174.html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36"/>
              </a:rPr>
              <a:t>https://market-gaz.kiev.ua/balon-gazoviy-50l-iz-zapobijnim-klapanom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7"/>
              </a:rPr>
              <a:t>https://ru.pinterest.com/pin/23784704277530720/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38"/>
              </a:rPr>
              <a:t>https://banka-speciy.in.ua/ua/vanilin-kupit?srsltid=AfmBOoptDXXvRUqcAf4wIryVZPnpQXN3fR_lxDFkJQEJTRExYqqdmMi3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39"/>
              </a:rPr>
              <a:t>https://ru.pinterest.com/pin/4433299629242343/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0"/>
              </a:rPr>
              <a:t>https://ru.pinterest.com/pin/151785449936661750/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1"/>
              </a:rPr>
              <a:t>https://bubago.co/journal/kak-napisat-pismo-dedu-morozu-vmeste-s-rebenkom-magiya-prazdnika-v-kazhdoj-strochke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2"/>
              </a:rPr>
              <a:t>https://ru.pinterest.com/pin/34480753393703364/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3"/>
              </a:rPr>
              <a:t>https://ru.pinterest.com/pin/676525175311286827/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4"/>
              </a:rPr>
              <a:t>https://amiel.club/10489-lesnik-kartinki.html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5"/>
              </a:rPr>
              <a:t>https://woodentoys.com.ua/ua/nastolnye-igry/loto/nastolnaya-igra-loto-kolichestvo?srsltid=AfmBOoo6xVL3z6zHFgakJ1QxezjKXVSoiaw_KFMqW27cOPJ7Yf52ryYw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6"/>
              </a:rPr>
              <a:t>https://ru.pinterest.com/pin/9570217953136542/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7"/>
              </a:rPr>
              <a:t>https://photographers.ua/photo/cherven-za-mistom-1320464/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48"/>
              </a:rPr>
              <a:t>https://ru.pinterest.com/pin/759630662125288966/</a:t>
            </a:r>
            <a:r>
              <a:rPr lang="ru" sz="800">
                <a:solidFill>
                  <a:schemeClr val="dk1"/>
                </a:solidFill>
              </a:rPr>
              <a:t>; </a:t>
            </a:r>
            <a:r>
              <a:rPr lang="ru" sz="800" u="sng">
                <a:solidFill>
                  <a:schemeClr val="hlink"/>
                </a:solidFill>
                <a:hlinkClick r:id="rId49"/>
              </a:rPr>
              <a:t>https://ru.pinterest.com/pin/28569778880726445/</a:t>
            </a:r>
            <a:r>
              <a:rPr lang="ru" sz="800">
                <a:solidFill>
                  <a:schemeClr val="dk1"/>
                </a:solidFill>
              </a:rPr>
              <a:t>;  </a:t>
            </a:r>
            <a:r>
              <a:rPr lang="ru" sz="800" u="sng">
                <a:solidFill>
                  <a:schemeClr val="hlink"/>
                </a:solidFill>
                <a:hlinkClick r:id="rId50"/>
              </a:rPr>
              <a:t>https://ru.pinterest.com/pin/367606388347392220/</a:t>
            </a:r>
            <a:r>
              <a:rPr lang="ru" sz="800"/>
              <a:t>;</a:t>
            </a:r>
            <a:r>
              <a:rPr lang="ru" sz="800" u="sng">
                <a:solidFill>
                  <a:schemeClr val="hlink"/>
                </a:solidFill>
                <a:hlinkClick r:id="rId51"/>
              </a:rPr>
              <a:t>https://ru.pinterest.com/pin/5629568275387615/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52"/>
              </a:rPr>
              <a:t>https://ru.freepik.com/;https://landshaft.info/ru/lavr-laurus/2533-laurus-nobilis?srsltid=AfmBOop83w24cjRyqTMZmiTLyu74uSiJUoI2-mWZpdA8Z0IoZ6AgGEC7;https://nataliyaborisova.blogspot.com/2015/01/blog-post_67.html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53"/>
              </a:rPr>
              <a:t>https://mamabook.com.ua/pelenanie-rebenka-vzveshivaem-vse-za-i-protiv/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54"/>
              </a:rPr>
              <a:t>https://jp.pinterest.com/pin/690598924135263575/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55"/>
              </a:rPr>
              <a:t>https://ru.freepik.com/premium-photo/closeup-slider-metal-zipper-fastener-with-metal-puller-light-warm-olivecolored-jacket_31962864.htm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56"/>
              </a:rPr>
              <a:t>https://ru.made-in-china.com/co_nbnouman/product_Safety-and-Sharp-Disposable-Medical-Blood-Lancet-for-Hospital_uouneoeesn.html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57"/>
              </a:rPr>
              <a:t>https://ru.pinterest.com/pin/95490454585821584/</a:t>
            </a:r>
            <a:r>
              <a:rPr lang="ru" sz="800"/>
              <a:t>; </a:t>
            </a:r>
            <a:r>
              <a:rPr lang="ru" sz="800" u="sng">
                <a:solidFill>
                  <a:schemeClr val="accent5"/>
                </a:solidFill>
                <a:hlinkClick r:id="rId5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https://ru.pinterest.com/pin/89157267628967502/</a:t>
            </a:r>
            <a:r>
              <a:rPr lang="ru" sz="800">
                <a:solidFill>
                  <a:schemeClr val="dk1"/>
                </a:solidFill>
              </a:rPr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59"/>
              </a:rPr>
              <a:t>https://ru.pinterest.com/pin/14707136274469063/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0"/>
              </a:rPr>
              <a:t>https://ru.pinterest.com/pin/311663236730473097/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1"/>
              </a:rPr>
              <a:t>https://ru.pinterest.com/pin/44332377576191721/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2"/>
              </a:rPr>
              <a:t>https://ru.pinterest.com/pin/4609786194229710976/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3"/>
              </a:rPr>
              <a:t>https://x.com/BogdanovVitaliy/status/763613407950020608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64"/>
              </a:rPr>
              <a:t>https://ru.pinterest.com/pin/77757531062714204/;https://ru.pinterest.com/pin/753086368956787545/;https://ru.pinterest.com/pin/51791464460069017/</a:t>
            </a:r>
            <a:r>
              <a:rPr lang="ru" sz="800"/>
              <a:t>;   </a:t>
            </a:r>
            <a:r>
              <a:rPr lang="ru" sz="800" u="sng">
                <a:solidFill>
                  <a:schemeClr val="hlink"/>
                </a:solidFill>
                <a:hlinkClick r:id="rId65"/>
              </a:rPr>
              <a:t>https://ru.pinterest.com/pin/102949541477280006/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6"/>
              </a:rPr>
              <a:t>https://ru.pinterest.com/pin/187321665733440444/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7"/>
              </a:rPr>
              <a:t>https://ru.pinterest.com/pin/324822191896393840/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8"/>
              </a:rPr>
              <a:t>https://ru.pinterest.com/pin/411938697188730657/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69"/>
              </a:rPr>
              <a:t>https://ru.pinterest.com/pin/62065301109571755/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0"/>
              </a:rPr>
              <a:t>https://ru.pinterest.com/pin/427630927120973749/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1"/>
              </a:rPr>
              <a:t>https://ru.pinterest.com/pin/12736811442803338/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2"/>
              </a:rPr>
              <a:t>https://ru.pinterest.com/pin/17521886047008783/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73"/>
              </a:rPr>
              <a:t>https://ru.pinterest.com/pin/773422935983107627/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4"/>
              </a:rPr>
              <a:t>https://ru.pinterest.com/pin/49187820925274219/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75"/>
              </a:rPr>
              <a:t>https://ru.pinterest.com/pin/3096293490306748/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6"/>
              </a:rPr>
              <a:t>https://ru.pinterest.com/pin/11259067814045996/</a:t>
            </a:r>
            <a:r>
              <a:rPr lang="ru" sz="800"/>
              <a:t>;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hlink"/>
                </a:solidFill>
                <a:hlinkClick r:id="rId77"/>
              </a:rPr>
              <a:t>https://ru.pinterest.com/pin/294774738088095423/</a:t>
            </a:r>
            <a:r>
              <a:rPr lang="ru" sz="800"/>
              <a:t>; </a:t>
            </a:r>
            <a:r>
              <a:rPr lang="ru" sz="800" u="sng">
                <a:solidFill>
                  <a:schemeClr val="hlink"/>
                </a:solidFill>
                <a:hlinkClick r:id="rId78"/>
              </a:rPr>
              <a:t>https://ru.pinterest.com/pin/227291112441237505/</a:t>
            </a:r>
            <a:r>
              <a:rPr lang="ru" sz="800"/>
              <a:t>.</a:t>
            </a:r>
            <a:endParaRPr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742850" y="344900"/>
            <a:ext cx="7630500" cy="45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Цілі: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навчитися </a:t>
            </a:r>
            <a:r>
              <a:rPr lang="ru" sz="1800">
                <a:solidFill>
                  <a:schemeClr val="dk1"/>
                </a:solidFill>
              </a:rPr>
              <a:t>помічати семантичну та звукову відмінність слів-паронімів;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формування гностичного та смислового структурного рівня мовлення;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номінативної та пізнавальної функції мовлення;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</a:t>
            </a:r>
            <a:r>
              <a:rPr lang="ru" sz="1800">
                <a:solidFill>
                  <a:schemeClr val="dk1"/>
                </a:solidFill>
              </a:rPr>
              <a:t>поточного та кінцевого зорового, слухового контролю;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розширення словникового запасу.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800">
                <a:solidFill>
                  <a:schemeClr val="dk1"/>
                </a:solidFill>
              </a:rPr>
              <a:t>      Пароніми </a:t>
            </a:r>
            <a:r>
              <a:rPr i="1" lang="ru" sz="1800">
                <a:solidFill>
                  <a:schemeClr val="dk1"/>
                </a:solidFill>
              </a:rPr>
              <a:t>– це слова, що схожі за звучанням (або написанням), але різні за значенням, хоча часто мають спільний корінь чи схожу будову</a:t>
            </a:r>
            <a:r>
              <a:rPr i="1" lang="ru" sz="1800">
                <a:solidFill>
                  <a:schemeClr val="dk1"/>
                </a:solidFill>
                <a:highlight>
                  <a:srgbClr val="FFFFFF"/>
                </a:highlight>
              </a:rPr>
              <a:t>.</a:t>
            </a:r>
            <a:endParaRPr i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  Презентацію створено за “Великим шкільним словником української мови” Т. К. Співак.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267200" y="4590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</a:t>
            </a:r>
            <a:r>
              <a:rPr lang="ru"/>
              <a:t>Підбор; закаблук.</a:t>
            </a:r>
            <a:endParaRPr/>
          </a:p>
        </p:txBody>
      </p:sp>
      <p:sp>
        <p:nvSpPr>
          <p:cNvPr id="66" name="Google Shape;66;p15"/>
          <p:cNvSpPr txBox="1"/>
          <p:nvPr/>
        </p:nvSpPr>
        <p:spPr>
          <a:xfrm>
            <a:off x="219500" y="3340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           </a:t>
            </a:r>
            <a:r>
              <a:rPr lang="ru" sz="2000">
                <a:solidFill>
                  <a:schemeClr val="dk1"/>
                </a:solidFill>
              </a:rPr>
              <a:t>КАБЛУК 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5830575" y="334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</a:t>
            </a:r>
            <a:r>
              <a:rPr lang="ru" sz="2000">
                <a:solidFill>
                  <a:schemeClr val="dk1"/>
                </a:solidFill>
              </a:rPr>
              <a:t>КАБЛУ</a:t>
            </a:r>
            <a:r>
              <a:rPr b="1" lang="ru" sz="2400">
                <a:solidFill>
                  <a:srgbClr val="0000FF"/>
                </a:solidFill>
              </a:rPr>
              <a:t>Ч</a:t>
            </a:r>
            <a:r>
              <a:rPr lang="ru" sz="2000">
                <a:solidFill>
                  <a:schemeClr val="dk1"/>
                </a:solidFill>
              </a:rPr>
              <a:t>К</a:t>
            </a:r>
            <a:r>
              <a:rPr b="1" lang="ru" sz="2400">
                <a:solidFill>
                  <a:srgbClr val="0000FF"/>
                </a:solidFill>
              </a:rPr>
              <a:t>А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5792400" y="4590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                 </a:t>
            </a:r>
            <a:r>
              <a:rPr lang="ru">
                <a:solidFill>
                  <a:schemeClr val="dk1"/>
                </a:solidFill>
              </a:rPr>
              <a:t>Перстень.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19283"/>
          <a:stretch/>
        </p:blipFill>
        <p:spPr>
          <a:xfrm>
            <a:off x="305375" y="1228975"/>
            <a:ext cx="3551026" cy="28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1376" y="924775"/>
            <a:ext cx="3551025" cy="355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238575" y="2192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</a:t>
            </a:r>
            <a:r>
              <a:rPr lang="ru" sz="2000"/>
              <a:t>ЕСКІМО </a:t>
            </a:r>
            <a:endParaRPr sz="2000"/>
          </a:p>
        </p:txBody>
      </p:sp>
      <p:sp>
        <p:nvSpPr>
          <p:cNvPr id="76" name="Google Shape;76;p16"/>
          <p:cNvSpPr txBox="1"/>
          <p:nvPr/>
        </p:nvSpPr>
        <p:spPr>
          <a:xfrm>
            <a:off x="5811200" y="2192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ЕСКІМО</a:t>
            </a:r>
            <a:r>
              <a:rPr b="1" lang="ru" sz="2400">
                <a:solidFill>
                  <a:srgbClr val="0000FF"/>
                </a:solidFill>
              </a:rPr>
              <a:t>СИ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515025" y="46472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Морозиво, полите шоколадом.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4539763" y="4178000"/>
            <a:ext cx="4246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Народність, що живе в Гренландії, на полярному узбережжі Північної Америки і в північно-східній частині Азії.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25" y="902375"/>
            <a:ext cx="2873999" cy="359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224" y="973413"/>
            <a:ext cx="4563587" cy="309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181325" y="1526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</a:t>
            </a:r>
            <a:r>
              <a:rPr lang="ru" sz="2000"/>
              <a:t>ВІВЧАР</a:t>
            </a:r>
            <a:r>
              <a:rPr b="1" lang="ru" sz="2400">
                <a:solidFill>
                  <a:srgbClr val="0000FF"/>
                </a:solidFill>
              </a:rPr>
              <a:t>КА 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5830550" y="1526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</a:t>
            </a:r>
            <a:r>
              <a:rPr lang="ru" sz="2000">
                <a:solidFill>
                  <a:schemeClr val="dk1"/>
                </a:solidFill>
              </a:rPr>
              <a:t>ВІВЧАР</a:t>
            </a:r>
            <a:r>
              <a:rPr b="1" lang="ru" sz="2400">
                <a:solidFill>
                  <a:srgbClr val="0000FF"/>
                </a:solidFill>
              </a:rPr>
              <a:t>НЯ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374563" y="4132000"/>
            <a:ext cx="3241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Назва породи собак, яких використовують переважно для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охорони отари овець, складів і т. ін.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5529950" y="4625800"/>
            <a:ext cx="360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Хлів або повітка для овець: кошара.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50" y="807950"/>
            <a:ext cx="3161825" cy="31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4275" y="807950"/>
            <a:ext cx="3352292" cy="360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257650" y="1336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</a:t>
            </a:r>
            <a:r>
              <a:rPr lang="ru" sz="2000"/>
              <a:t>ВАНІЛ</a:t>
            </a:r>
            <a:r>
              <a:rPr b="1" lang="ru" sz="2400">
                <a:solidFill>
                  <a:srgbClr val="0000FF"/>
                </a:solidFill>
              </a:rPr>
              <a:t>ІН</a:t>
            </a:r>
            <a:r>
              <a:rPr lang="ru" sz="2000"/>
              <a:t> </a:t>
            </a:r>
            <a:endParaRPr sz="2000"/>
          </a:p>
        </p:txBody>
      </p:sp>
      <p:sp>
        <p:nvSpPr>
          <p:cNvPr id="96" name="Google Shape;96;p18"/>
          <p:cNvSpPr txBox="1"/>
          <p:nvPr/>
        </p:nvSpPr>
        <p:spPr>
          <a:xfrm>
            <a:off x="5668350" y="1336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</a:t>
            </a:r>
            <a:r>
              <a:rPr lang="ru" sz="2000">
                <a:solidFill>
                  <a:schemeClr val="dk1"/>
                </a:solidFill>
              </a:rPr>
              <a:t>ВАНІЛ</a:t>
            </a:r>
            <a:r>
              <a:rPr b="1" lang="ru" sz="2400">
                <a:solidFill>
                  <a:srgbClr val="0000FF"/>
                </a:solidFill>
              </a:rPr>
              <a:t>Ь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257650" y="3632575"/>
            <a:ext cx="2420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Білий кристалічний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порошок з запахом ванілі,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який одержують штучно,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хімічним шляхом. </a:t>
            </a:r>
            <a:endParaRPr/>
          </a:p>
        </p:txBody>
      </p:sp>
      <p:sp>
        <p:nvSpPr>
          <p:cNvPr id="98" name="Google Shape;98;p18"/>
          <p:cNvSpPr txBox="1"/>
          <p:nvPr/>
        </p:nvSpPr>
        <p:spPr>
          <a:xfrm>
            <a:off x="3818100" y="4160625"/>
            <a:ext cx="503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Тропічна повзуча рослина; с</a:t>
            </a:r>
            <a:r>
              <a:rPr lang="ru">
                <a:solidFill>
                  <a:schemeClr val="dk1"/>
                </a:solidFill>
              </a:rPr>
              <a:t>пеціально оброблені тичні стручки такої рослини, які використовуються в кондитерському й парфюмерному виробництві.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438" y="10885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625" y="251538"/>
            <a:ext cx="2118751" cy="282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8200" y="287188"/>
            <a:ext cx="1657350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7900" y="201750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/>
        </p:nvSpPr>
        <p:spPr>
          <a:xfrm>
            <a:off x="171750" y="181300"/>
            <a:ext cx="3250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        </a:t>
            </a:r>
            <a:r>
              <a:rPr lang="ru" sz="2000"/>
              <a:t>А</a:t>
            </a:r>
            <a:r>
              <a:rPr b="1" lang="ru" sz="2400">
                <a:solidFill>
                  <a:srgbClr val="0000FF"/>
                </a:solidFill>
              </a:rPr>
              <a:t>ТРА</a:t>
            </a:r>
            <a:r>
              <a:rPr lang="ru" sz="2000"/>
              <a:t>КЦІОН </a:t>
            </a:r>
            <a:endParaRPr sz="2000"/>
          </a:p>
        </p:txBody>
      </p:sp>
      <p:sp>
        <p:nvSpPr>
          <p:cNvPr id="108" name="Google Shape;108;p19"/>
          <p:cNvSpPr txBox="1"/>
          <p:nvPr/>
        </p:nvSpPr>
        <p:spPr>
          <a:xfrm>
            <a:off x="5811475" y="1813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</a:t>
            </a:r>
            <a:r>
              <a:rPr lang="ru" sz="2000">
                <a:solidFill>
                  <a:schemeClr val="dk1"/>
                </a:solidFill>
              </a:rPr>
              <a:t>А</a:t>
            </a:r>
            <a:r>
              <a:rPr b="1" lang="ru" sz="2400">
                <a:solidFill>
                  <a:srgbClr val="0000FF"/>
                </a:solidFill>
              </a:rPr>
              <a:t>У</a:t>
            </a:r>
            <a:r>
              <a:rPr lang="ru" sz="2000">
                <a:solidFill>
                  <a:schemeClr val="dk1"/>
                </a:solidFill>
              </a:rPr>
              <a:t>КЦІОН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248125" y="3897500"/>
            <a:ext cx="417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 Номер у цирковій або естрадній програмі, що привертає увагу глядачів своєю ефектністю, незвичайністю; розваги в місцях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відпочинку; карусель, гойдалка, тир і т. ін.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4809425" y="4112900"/>
            <a:ext cx="4176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Прилюдний продаж товарів, майна, причому власником їх стає той, хто дає за них найбільшу суму.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13" y="822950"/>
            <a:ext cx="4069078" cy="30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100" y="887800"/>
            <a:ext cx="4414500" cy="29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/>
        </p:nvSpPr>
        <p:spPr>
          <a:xfrm>
            <a:off x="181300" y="1908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ПЕЧЕР</a:t>
            </a:r>
            <a:r>
              <a:rPr b="1" lang="ru" sz="2400">
                <a:solidFill>
                  <a:srgbClr val="0000FF"/>
                </a:solidFill>
              </a:rPr>
              <a:t>А 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5668350" y="1240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       </a:t>
            </a:r>
            <a:r>
              <a:rPr lang="ru" sz="2000">
                <a:solidFill>
                  <a:schemeClr val="dk1"/>
                </a:solidFill>
              </a:rPr>
              <a:t>ПЕЧЕР</a:t>
            </a:r>
            <a:r>
              <a:rPr b="1" lang="ru" sz="2400">
                <a:solidFill>
                  <a:srgbClr val="0000FF"/>
                </a:solidFill>
              </a:rPr>
              <a:t>ИЦЯ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5038538" y="3896150"/>
            <a:ext cx="3957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Їстівний гриб родини пластинникових із сірою або білуватою шапинкою на тонкій білій ніжці, який росте на полях, луках, городах, у садках і т. ін.; шампіньйон. </a:t>
            </a:r>
            <a:endParaRPr/>
          </a:p>
        </p:txBody>
      </p:sp>
      <p:sp>
        <p:nvSpPr>
          <p:cNvPr id="120" name="Google Shape;120;p20"/>
          <p:cNvSpPr txBox="1"/>
          <p:nvPr/>
        </p:nvSpPr>
        <p:spPr>
          <a:xfrm>
            <a:off x="181300" y="3896150"/>
            <a:ext cx="3890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Утворена діянням підземних вод або вулканічних процесів порожнина в земній корі чи в гірському масиві, що має вихід назовні; катакомба,</a:t>
            </a: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550" y="515075"/>
            <a:ext cx="2182250" cy="32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0287" y="830575"/>
            <a:ext cx="3733481" cy="28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/>
        </p:nvSpPr>
        <p:spPr>
          <a:xfrm>
            <a:off x="143125" y="1908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          </a:t>
            </a:r>
            <a:r>
              <a:rPr lang="ru" sz="2000"/>
              <a:t>ПЕЛЮ</a:t>
            </a:r>
            <a:r>
              <a:rPr b="1" lang="ru" sz="2400">
                <a:solidFill>
                  <a:srgbClr val="0000FF"/>
                </a:solidFill>
              </a:rPr>
              <a:t>СТ</a:t>
            </a:r>
            <a:r>
              <a:rPr lang="ru" sz="2000"/>
              <a:t>КА </a:t>
            </a:r>
            <a:endParaRPr sz="2000"/>
          </a:p>
        </p:txBody>
      </p:sp>
      <p:sp>
        <p:nvSpPr>
          <p:cNvPr id="128" name="Google Shape;128;p21"/>
          <p:cNvSpPr txBox="1"/>
          <p:nvPr/>
        </p:nvSpPr>
        <p:spPr>
          <a:xfrm>
            <a:off x="5706500" y="2863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ПЕЛЮ</a:t>
            </a:r>
            <a:r>
              <a:rPr b="1" lang="ru" sz="2400">
                <a:solidFill>
                  <a:srgbClr val="0000FF"/>
                </a:solidFill>
              </a:rPr>
              <a:t>Ш</a:t>
            </a:r>
            <a:r>
              <a:rPr lang="ru" sz="2000">
                <a:solidFill>
                  <a:schemeClr val="dk1"/>
                </a:solidFill>
              </a:rPr>
              <a:t>КА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4329200" y="4437350"/>
            <a:ext cx="463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Невелике простиральце, у яке загортають немовлят.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181325" y="45327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Окремий листок із віночка квітки. </a:t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7350"/>
            <a:ext cx="3114477" cy="348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6802" y="1134063"/>
            <a:ext cx="4762500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