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5" Type="http://schemas.openxmlformats.org/officeDocument/2006/relationships/slide" Target="slides/slide20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24af2c8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24af2c8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24af2c80e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924af2c80e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924af2c80e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924af2c80e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924af2c80e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924af2c80e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924af2c80e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924af2c80e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924af2c80e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924af2c80e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924af2c80e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924af2c80e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924af2c80e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924af2c80e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924af2c80e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924af2c80e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924af2c80e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924af2c80e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924af2c80e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924af2c80e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924af2c80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924af2c80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924af2c80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924af2c80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924af2c80e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924af2c80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924af2c80e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924af2c80e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924af2c80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924af2c80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24af2c80e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924af2c80e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24af2c80e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24af2c80e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924af2c80e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924af2c80e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924af2c80e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924af2c80e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5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40" Type="http://schemas.openxmlformats.org/officeDocument/2006/relationships/hyperlink" Target="https://ru.pinterest.com/pin/151785449936661750/" TargetMode="External"/><Relationship Id="rId42" Type="http://schemas.openxmlformats.org/officeDocument/2006/relationships/hyperlink" Target="https://ru.pinterest.com/pin/34480753393703364/" TargetMode="External"/><Relationship Id="rId41" Type="http://schemas.openxmlformats.org/officeDocument/2006/relationships/hyperlink" Target="https://bubago.co/journal/kak-napisat-pismo-dedu-morozu-vmeste-s-rebenkom-magiya-prazdnika-v-kazhdoj-strochke" TargetMode="External"/><Relationship Id="rId44" Type="http://schemas.openxmlformats.org/officeDocument/2006/relationships/hyperlink" Target="https://amiel.club/10489-lesnik-kartinki.html" TargetMode="External"/><Relationship Id="rId43" Type="http://schemas.openxmlformats.org/officeDocument/2006/relationships/hyperlink" Target="https://ru.pinterest.com/pin/676525175311286827/" TargetMode="External"/><Relationship Id="rId46" Type="http://schemas.openxmlformats.org/officeDocument/2006/relationships/hyperlink" Target="https://ru.pinterest.com/pin/9570217953136542/" TargetMode="External"/><Relationship Id="rId45" Type="http://schemas.openxmlformats.org/officeDocument/2006/relationships/hyperlink" Target="https://woodentoys.com.ua/ua/nastolnye-igry/loto/nastolnaya-igra-loto-kolichestvo?srsltid=AfmBOoo6xVL3z6zHFgakJ1QxezjKXVSoiaw_KFMqW27cOPJ7Yf52ryYw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ru.pinterest.com/pin/638033472250899816/" TargetMode="External"/><Relationship Id="rId4" Type="http://schemas.openxmlformats.org/officeDocument/2006/relationships/hyperlink" Target="https://ru.pinterest.com/pin/430023464442091543/" TargetMode="External"/><Relationship Id="rId9" Type="http://schemas.openxmlformats.org/officeDocument/2006/relationships/hyperlink" Target="https://ru.pinterest.com/pin/584201382951721621/" TargetMode="External"/><Relationship Id="rId48" Type="http://schemas.openxmlformats.org/officeDocument/2006/relationships/hyperlink" Target="https://ru.pinterest.com/pin/759630662125288966/" TargetMode="External"/><Relationship Id="rId47" Type="http://schemas.openxmlformats.org/officeDocument/2006/relationships/hyperlink" Target="https://photographers.ua/photo/cherven-za-mistom-1320464/" TargetMode="External"/><Relationship Id="rId49" Type="http://schemas.openxmlformats.org/officeDocument/2006/relationships/hyperlink" Target="https://ru.pinterest.com/pin/28569778880726445/" TargetMode="External"/><Relationship Id="rId5" Type="http://schemas.openxmlformats.org/officeDocument/2006/relationships/hyperlink" Target="https://warriorpath.info/2024/11/27/kto-takoj-oruzhenosec-ot-vernogo-slugi-do-budushhego-rycarja/" TargetMode="External"/><Relationship Id="rId6" Type="http://schemas.openxmlformats.org/officeDocument/2006/relationships/hyperlink" Target="https://www.gov.kz/memleket/entities/emer-sko/press/news/details/644384?lang=ru" TargetMode="External"/><Relationship Id="rId7" Type="http://schemas.openxmlformats.org/officeDocument/2006/relationships/hyperlink" Target="https://posstore.com.ua/universalnyy-pletenyy-lotok-iz-lozy/" TargetMode="External"/><Relationship Id="rId8" Type="http://schemas.openxmlformats.org/officeDocument/2006/relationships/hyperlink" Target="https://ru.pinterest.com/pin/37506609392014643/" TargetMode="External"/><Relationship Id="rId73" Type="http://schemas.openxmlformats.org/officeDocument/2006/relationships/hyperlink" Target="https://ru.pinterest.com/pin/773422935983107627/" TargetMode="External"/><Relationship Id="rId72" Type="http://schemas.openxmlformats.org/officeDocument/2006/relationships/hyperlink" Target="https://ru.pinterest.com/pin/17521886047008783/" TargetMode="External"/><Relationship Id="rId31" Type="http://schemas.openxmlformats.org/officeDocument/2006/relationships/hyperlink" Target="https://metall-zavod.ru/catalog/verstaki/modeli_verstakov_metall_zavod/36424/" TargetMode="External"/><Relationship Id="rId75" Type="http://schemas.openxmlformats.org/officeDocument/2006/relationships/hyperlink" Target="https://ru.pinterest.com/pin/3096293490306748/" TargetMode="External"/><Relationship Id="rId30" Type="http://schemas.openxmlformats.org/officeDocument/2006/relationships/hyperlink" Target="https://ru.pinterest.com/pin/312507661666610726/" TargetMode="External"/><Relationship Id="rId74" Type="http://schemas.openxmlformats.org/officeDocument/2006/relationships/hyperlink" Target="https://ru.pinterest.com/pin/49187820925274219/" TargetMode="External"/><Relationship Id="rId33" Type="http://schemas.openxmlformats.org/officeDocument/2006/relationships/hyperlink" Target="https://9craft.com.ua/ua/p1417427106-tokarnyj-stanok-metallu.html?srsltid=AfmBOorLK_fot1-M3E09jmeXCJIgCLNulNbQ_SSA7nAzigEmOTFgWUVO" TargetMode="External"/><Relationship Id="rId77" Type="http://schemas.openxmlformats.org/officeDocument/2006/relationships/hyperlink" Target="https://ru.pinterest.com/pin/294774738088095423/" TargetMode="External"/><Relationship Id="rId32" Type="http://schemas.openxmlformats.org/officeDocument/2006/relationships/hyperlink" Target="https://www.smsm.ru/articles/kak-prigotovit-beton/" TargetMode="External"/><Relationship Id="rId76" Type="http://schemas.openxmlformats.org/officeDocument/2006/relationships/hyperlink" Target="https://ru.pinterest.com/pin/11259067814045996/" TargetMode="External"/><Relationship Id="rId35" Type="http://schemas.openxmlformats.org/officeDocument/2006/relationships/hyperlink" Target="https://ru.esosedi.org/UA/46/3859213/lvovskiy_opernyiy_teatr/photo/118174.html" TargetMode="External"/><Relationship Id="rId34" Type="http://schemas.openxmlformats.org/officeDocument/2006/relationships/hyperlink" Target="https://ru.pinterest.com/pin/84724036734947860/" TargetMode="External"/><Relationship Id="rId78" Type="http://schemas.openxmlformats.org/officeDocument/2006/relationships/hyperlink" Target="https://ru.pinterest.com/pin/227291112441237505/" TargetMode="External"/><Relationship Id="rId71" Type="http://schemas.openxmlformats.org/officeDocument/2006/relationships/hyperlink" Target="https://ru.pinterest.com/pin/12736811442803338/" TargetMode="External"/><Relationship Id="rId70" Type="http://schemas.openxmlformats.org/officeDocument/2006/relationships/hyperlink" Target="https://ru.pinterest.com/pin/427630927120973749/" TargetMode="External"/><Relationship Id="rId37" Type="http://schemas.openxmlformats.org/officeDocument/2006/relationships/hyperlink" Target="https://ru.pinterest.com/pin/23784704277530720/" TargetMode="External"/><Relationship Id="rId36" Type="http://schemas.openxmlformats.org/officeDocument/2006/relationships/hyperlink" Target="https://market-gaz.kiev.ua/balon-gazoviy-50l-iz-zapobijnim-klapanom" TargetMode="External"/><Relationship Id="rId39" Type="http://schemas.openxmlformats.org/officeDocument/2006/relationships/hyperlink" Target="https://ru.pinterest.com/pin/4433299629242343/" TargetMode="External"/><Relationship Id="rId38" Type="http://schemas.openxmlformats.org/officeDocument/2006/relationships/hyperlink" Target="https://banka-speciy.in.ua/ua/vanilin-kupit?srsltid=AfmBOoptDXXvRUqcAf4wIryVZPnpQXN3fR_lxDFkJQEJTRExYqqdmMi3" TargetMode="External"/><Relationship Id="rId62" Type="http://schemas.openxmlformats.org/officeDocument/2006/relationships/hyperlink" Target="https://ru.pinterest.com/pin/4609786194229710976/" TargetMode="External"/><Relationship Id="rId61" Type="http://schemas.openxmlformats.org/officeDocument/2006/relationships/hyperlink" Target="https://ru.pinterest.com/pin/44332377576191721/" TargetMode="External"/><Relationship Id="rId20" Type="http://schemas.openxmlformats.org/officeDocument/2006/relationships/hyperlink" Target="https://ru.pinterest.com/pin/10907224093058729/" TargetMode="External"/><Relationship Id="rId64" Type="http://schemas.openxmlformats.org/officeDocument/2006/relationships/hyperlink" Target="https://ru.pinterest.com/pin/77757531062714204/;https://ru.pinterest.com/pin/753086368956787545/;https://ru.pinterest.com/pin/51791464460069017/" TargetMode="External"/><Relationship Id="rId63" Type="http://schemas.openxmlformats.org/officeDocument/2006/relationships/hyperlink" Target="https://x.com/BogdanovVitaliy/status/763613407950020608" TargetMode="External"/><Relationship Id="rId22" Type="http://schemas.openxmlformats.org/officeDocument/2006/relationships/hyperlink" Target="https://ru.pinterest.com/pin/22518066881684517/" TargetMode="External"/><Relationship Id="rId66" Type="http://schemas.openxmlformats.org/officeDocument/2006/relationships/hyperlink" Target="https://ru.pinterest.com/pin/187321665733440444/" TargetMode="External"/><Relationship Id="rId21" Type="http://schemas.openxmlformats.org/officeDocument/2006/relationships/hyperlink" Target="https://ru.pinterest.com/pin/363947213656462323/" TargetMode="External"/><Relationship Id="rId65" Type="http://schemas.openxmlformats.org/officeDocument/2006/relationships/hyperlink" Target="https://ru.pinterest.com/pin/102949541477280006/" TargetMode="External"/><Relationship Id="rId24" Type="http://schemas.openxmlformats.org/officeDocument/2006/relationships/hyperlink" Target="https://uk.wikipedia.org/wiki/%D0%93%D0%B0%D0%BB%D0%BA%D0%B0_%D0%B7%D0%B2%D0%B8%D1%87%D0%B0%D0%B9%D0%BD%D0%B0" TargetMode="External"/><Relationship Id="rId68" Type="http://schemas.openxmlformats.org/officeDocument/2006/relationships/hyperlink" Target="https://ru.pinterest.com/pin/411938697188730657/" TargetMode="External"/><Relationship Id="rId23" Type="http://schemas.openxmlformats.org/officeDocument/2006/relationships/hyperlink" Target="https://ru.pinterest.com/pin/34621490881654391/" TargetMode="External"/><Relationship Id="rId67" Type="http://schemas.openxmlformats.org/officeDocument/2006/relationships/hyperlink" Target="https://ru.pinterest.com/pin/324822191896393840/" TargetMode="External"/><Relationship Id="rId60" Type="http://schemas.openxmlformats.org/officeDocument/2006/relationships/hyperlink" Target="https://ru.pinterest.com/pin/311663236730473097/" TargetMode="External"/><Relationship Id="rId26" Type="http://schemas.openxmlformats.org/officeDocument/2006/relationships/hyperlink" Target="https://sport-tuning.com.ua/index.php?route=information/blogger&amp;blogger_id=59" TargetMode="External"/><Relationship Id="rId25" Type="http://schemas.openxmlformats.org/officeDocument/2006/relationships/hyperlink" Target="https://ru.pinterest.com/pin/40532465391507480/" TargetMode="External"/><Relationship Id="rId69" Type="http://schemas.openxmlformats.org/officeDocument/2006/relationships/hyperlink" Target="https://ru.pinterest.com/pin/62065301109571755/" TargetMode="External"/><Relationship Id="rId28" Type="http://schemas.openxmlformats.org/officeDocument/2006/relationships/hyperlink" Target="https://ru.pinterest.com/pin/369787819425205142/" TargetMode="External"/><Relationship Id="rId27" Type="http://schemas.openxmlformats.org/officeDocument/2006/relationships/hyperlink" Target="https://ru.pinterest.com/pin/165155511332407047/" TargetMode="External"/><Relationship Id="rId29" Type="http://schemas.openxmlformats.org/officeDocument/2006/relationships/hyperlink" Target="https://ru.pinterest.com/pin/6544361954834761/" TargetMode="External"/><Relationship Id="rId51" Type="http://schemas.openxmlformats.org/officeDocument/2006/relationships/hyperlink" Target="https://ru.pinterest.com/pin/5629568275387615/" TargetMode="External"/><Relationship Id="rId50" Type="http://schemas.openxmlformats.org/officeDocument/2006/relationships/hyperlink" Target="https://ru.pinterest.com/pin/367606388347392220/" TargetMode="External"/><Relationship Id="rId53" Type="http://schemas.openxmlformats.org/officeDocument/2006/relationships/hyperlink" Target="https://mamabook.com.ua/pelenanie-rebenka-vzveshivaem-vse-za-i-protiv/" TargetMode="External"/><Relationship Id="rId52" Type="http://schemas.openxmlformats.org/officeDocument/2006/relationships/hyperlink" Target="https://ru.freepik.com/;https://landshaft.info/ru/lavr-laurus/2533-laurus-nobilis?srsltid=AfmBOop83w24cjRyqTMZmiTLyu74uSiJUoI2-mWZpdA8Z0IoZ6AgGEC7;https://nataliyaborisova.blogspot.com/2015/01/blog-post_67.html" TargetMode="External"/><Relationship Id="rId11" Type="http://schemas.openxmlformats.org/officeDocument/2006/relationships/hyperlink" Target="https://ru.pinterest.com/pin/374854369002674705/" TargetMode="External"/><Relationship Id="rId55" Type="http://schemas.openxmlformats.org/officeDocument/2006/relationships/hyperlink" Target="https://ru.freepik.com/premium-photo/closeup-slider-metal-zipper-fastener-with-metal-puller-light-warm-olivecolored-jacket_31962864.htm" TargetMode="External"/><Relationship Id="rId10" Type="http://schemas.openxmlformats.org/officeDocument/2006/relationships/hyperlink" Target="https://antikor.info/ru/articles/474701-v_gschs_zakazali_lopasti_dlja_vertoleta_mi-8_na_20_dorohe_chem_pogranichniki" TargetMode="External"/><Relationship Id="rId54" Type="http://schemas.openxmlformats.org/officeDocument/2006/relationships/hyperlink" Target="https://jp.pinterest.com/pin/690598924135263575/" TargetMode="External"/><Relationship Id="rId13" Type="http://schemas.openxmlformats.org/officeDocument/2006/relationships/hyperlink" Target="https://ru.pinterest.com/pin/154881674679723070/" TargetMode="External"/><Relationship Id="rId57" Type="http://schemas.openxmlformats.org/officeDocument/2006/relationships/hyperlink" Target="https://ru.pinterest.com/pin/95490454585821584/" TargetMode="External"/><Relationship Id="rId12" Type="http://schemas.openxmlformats.org/officeDocument/2006/relationships/hyperlink" Target="https://ru.pinterest.com/pin/29836416277798456/" TargetMode="External"/><Relationship Id="rId56" Type="http://schemas.openxmlformats.org/officeDocument/2006/relationships/hyperlink" Target="https://ru.made-in-china.com/co_nbnouman/product_Safety-and-Sharp-Disposable-Medical-Blood-Lancet-for-Hospital_uouneoeesn.html" TargetMode="External"/><Relationship Id="rId15" Type="http://schemas.openxmlformats.org/officeDocument/2006/relationships/hyperlink" Target="https://ru.pinterest.com/pin/1196337404373507/" TargetMode="External"/><Relationship Id="rId59" Type="http://schemas.openxmlformats.org/officeDocument/2006/relationships/hyperlink" Target="https://ru.pinterest.com/pin/14707136274469063/" TargetMode="External"/><Relationship Id="rId14" Type="http://schemas.openxmlformats.org/officeDocument/2006/relationships/hyperlink" Target="https://ru.pinterest.com/pin/1407443623559292/" TargetMode="External"/><Relationship Id="rId58" Type="http://schemas.openxmlformats.org/officeDocument/2006/relationships/hyperlink" Target="https://ru.pinterest.com/pin/89157267628967502/" TargetMode="External"/><Relationship Id="rId17" Type="http://schemas.openxmlformats.org/officeDocument/2006/relationships/hyperlink" Target="https://mapme.club/poradi/12147-zhitlo-eskimosiv-chomu-vkhid-v-golku-zavzhdi-vidkritiy-i-roztashovaniy-tak-nizko.html" TargetMode="External"/><Relationship Id="rId16" Type="http://schemas.openxmlformats.org/officeDocument/2006/relationships/hyperlink" Target="https://ru.pinterest.com/pin/642677809366155686/" TargetMode="External"/><Relationship Id="rId19" Type="http://schemas.openxmlformats.org/officeDocument/2006/relationships/hyperlink" Target="https://ru.pinterest.com/pin/1688918606549437/" TargetMode="External"/><Relationship Id="rId18" Type="http://schemas.openxmlformats.org/officeDocument/2006/relationships/hyperlink" Target="https://ru.pinterest.com/pin/40321359162273922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533925"/>
            <a:ext cx="8520600" cy="190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Пароніми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33"/>
              <a:t>або</a:t>
            </a:r>
            <a:endParaRPr sz="3533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33"/>
              <a:t>історія про те, як із ченця зробити короля</a:t>
            </a:r>
            <a:endParaRPr sz="3533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81350" y="3080800"/>
            <a:ext cx="8520600" cy="16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2000">
                <a:solidFill>
                  <a:schemeClr val="dk1"/>
                </a:solidFill>
              </a:rPr>
              <a:t>Візуалізовані матеріали для КРЗ за програмою Рібцун Ю. В.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2000">
                <a:solidFill>
                  <a:schemeClr val="dk1"/>
                </a:solidFill>
              </a:rPr>
              <a:t>з корекційно-розвиткової роботи «Корекція розвитку»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2000">
                <a:solidFill>
                  <a:schemeClr val="dk1"/>
                </a:solidFill>
              </a:rPr>
              <a:t>для спеціальних загальноосвітніх навчальних закладів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2000">
                <a:solidFill>
                  <a:schemeClr val="dk1"/>
                </a:solidFill>
              </a:rPr>
              <a:t>для дітей із тяжкими порушеннями мовлення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276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/>
        </p:nvSpPr>
        <p:spPr>
          <a:xfrm>
            <a:off x="349475" y="1431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  ГРАНАТ </a:t>
            </a:r>
            <a:endParaRPr sz="2000"/>
          </a:p>
        </p:txBody>
      </p:sp>
      <p:sp>
        <p:nvSpPr>
          <p:cNvPr id="136" name="Google Shape;136;p22"/>
          <p:cNvSpPr txBox="1"/>
          <p:nvPr/>
        </p:nvSpPr>
        <p:spPr>
          <a:xfrm>
            <a:off x="5735150" y="1431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        </a:t>
            </a:r>
            <a:r>
              <a:rPr lang="ru" sz="2000">
                <a:solidFill>
                  <a:schemeClr val="dk1"/>
                </a:solidFill>
              </a:rPr>
              <a:t>ГРАНАТ</a:t>
            </a:r>
            <a:r>
              <a:rPr b="1" lang="ru" sz="2400">
                <a:solidFill>
                  <a:srgbClr val="0000FF"/>
                </a:solidFill>
              </a:rPr>
              <a:t>А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162250" y="3809225"/>
            <a:ext cx="4997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Плодове дерево або кущ, що росте в місцях з теплим кліматом; яскраво-червоні квіти цієї рослини; круглий плід цієї рослини з товстою шкурою, наповнений насінням, яке оточене соковитим кисло-солодким їстівним м'якушем червоного кольору різних відтінків.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5674700" y="4024625"/>
            <a:ext cx="3384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Розривний артилерійський снаряд, наповнений вибуховою речовиною, невеликий розривний снаряд, який метають рукою.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475" y="794678"/>
            <a:ext cx="1691924" cy="301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375" y="790663"/>
            <a:ext cx="2906322" cy="30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4700" y="849650"/>
            <a:ext cx="2957086" cy="30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229025" y="1813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БУЛАВА </a:t>
            </a:r>
            <a:endParaRPr sz="2000"/>
          </a:p>
        </p:txBody>
      </p:sp>
      <p:sp>
        <p:nvSpPr>
          <p:cNvPr id="147" name="Google Shape;147;p23"/>
          <p:cNvSpPr txBox="1"/>
          <p:nvPr/>
        </p:nvSpPr>
        <p:spPr>
          <a:xfrm>
            <a:off x="5553850" y="1813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   БУЛАВ</a:t>
            </a:r>
            <a:r>
              <a:rPr b="1" lang="ru" sz="2400">
                <a:solidFill>
                  <a:srgbClr val="0000FF"/>
                </a:solidFill>
              </a:rPr>
              <a:t>К</a:t>
            </a:r>
            <a:r>
              <a:rPr lang="ru" sz="2000">
                <a:solidFill>
                  <a:schemeClr val="dk1"/>
                </a:solidFill>
              </a:rPr>
              <a:t>А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181325" y="3082300"/>
            <a:ext cx="2630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Кулясте потовщення на кінці палиці; палиця з кулястим потовщениям на кінці, яка була колись військовою зброєю; символ влади, урочисто вручався найвищій посадовій особі в Україні - гетьману.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5954625" y="45327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Голка з головкою на тупому кінці. </a:t>
            </a: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b="0" l="4678" r="15071" t="0"/>
          <a:stretch/>
        </p:blipFill>
        <p:spPr>
          <a:xfrm>
            <a:off x="3134125" y="776175"/>
            <a:ext cx="1621037" cy="359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327" y="107800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1200" y="941525"/>
            <a:ext cx="3135899" cy="313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/>
        </p:nvSpPr>
        <p:spPr>
          <a:xfrm>
            <a:off x="190850" y="2004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ГАЛКА </a:t>
            </a:r>
            <a:endParaRPr sz="2000"/>
          </a:p>
        </p:txBody>
      </p:sp>
      <p:sp>
        <p:nvSpPr>
          <p:cNvPr id="158" name="Google Shape;158;p24"/>
          <p:cNvSpPr txBox="1"/>
          <p:nvPr/>
        </p:nvSpPr>
        <p:spPr>
          <a:xfrm>
            <a:off x="5782850" y="2004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ГАЛ</a:t>
            </a:r>
            <a:r>
              <a:rPr b="1" lang="ru" sz="2400">
                <a:solidFill>
                  <a:srgbClr val="0000FF"/>
                </a:solidFill>
              </a:rPr>
              <a:t>Ь</a:t>
            </a:r>
            <a:r>
              <a:rPr lang="ru" sz="2000">
                <a:solidFill>
                  <a:schemeClr val="dk1"/>
                </a:solidFill>
              </a:rPr>
              <a:t>КА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257650" y="43419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Птах родини воронових з чорним пір'ям, блискучим на спині.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4617663" y="3558575"/>
            <a:ext cx="3966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Переважно маленькі обкатані й відшліфовані водою уламки гірських порід.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650" y="984000"/>
            <a:ext cx="3012158" cy="3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557738" y="-101686"/>
            <a:ext cx="2258225" cy="451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/>
        </p:nvSpPr>
        <p:spPr>
          <a:xfrm>
            <a:off x="219475" y="1908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БАЗИЛІК </a:t>
            </a:r>
            <a:endParaRPr sz="2000"/>
          </a:p>
        </p:txBody>
      </p:sp>
      <p:sp>
        <p:nvSpPr>
          <p:cNvPr id="168" name="Google Shape;168;p25"/>
          <p:cNvSpPr txBox="1"/>
          <p:nvPr/>
        </p:nvSpPr>
        <p:spPr>
          <a:xfrm>
            <a:off x="5572925" y="1336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БАЗИЛІК</a:t>
            </a:r>
            <a:r>
              <a:rPr b="1" lang="ru" sz="2400">
                <a:solidFill>
                  <a:srgbClr val="0000FF"/>
                </a:solidFill>
              </a:rPr>
              <a:t>А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219475" y="4017475"/>
            <a:ext cx="3651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Кущова або напівкущова трав'яниста рослина, деякі види якої ефіроносні й мають промислове значення; васильки.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4904925" y="3964300"/>
            <a:ext cx="4042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Антична середньовічна будівля, що має форму витягнутого прямокутника, поділеного всередині двома поздовжніми рядами колон.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63" y="935075"/>
            <a:ext cx="3029225" cy="30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300" y="840100"/>
            <a:ext cx="2648140" cy="297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/>
        </p:nvSpPr>
        <p:spPr>
          <a:xfrm>
            <a:off x="4028100" y="290100"/>
            <a:ext cx="406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 БАЛ</a:t>
            </a:r>
            <a:r>
              <a:rPr b="1" lang="ru" sz="2400">
                <a:solidFill>
                  <a:srgbClr val="0000FF"/>
                </a:solidFill>
              </a:rPr>
              <a:t>К</a:t>
            </a:r>
            <a:r>
              <a:rPr lang="ru" sz="2000"/>
              <a:t>ОН </a:t>
            </a:r>
            <a:endParaRPr sz="2000"/>
          </a:p>
        </p:txBody>
      </p:sp>
      <p:sp>
        <p:nvSpPr>
          <p:cNvPr id="178" name="Google Shape;178;p26"/>
          <p:cNvSpPr txBox="1"/>
          <p:nvPr/>
        </p:nvSpPr>
        <p:spPr>
          <a:xfrm>
            <a:off x="1941075" y="457925"/>
            <a:ext cx="177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БАЛОН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186625" y="3704350"/>
            <a:ext cx="2618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Скляна, металева або гумова посудина круглої та циліндричної форми, призначена для зберігання газів або рідин.</a:t>
            </a:r>
            <a:endParaRPr/>
          </a:p>
        </p:txBody>
      </p:sp>
      <p:sp>
        <p:nvSpPr>
          <p:cNvPr id="180" name="Google Shape;180;p26"/>
          <p:cNvSpPr txBox="1"/>
          <p:nvPr/>
        </p:nvSpPr>
        <p:spPr>
          <a:xfrm>
            <a:off x="3711375" y="4023525"/>
            <a:ext cx="531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Прибудована до зовнішньої стіни будинку на певній висоті площадка, огороджена поручнями (або низькими стінками) і сполучена дверима з внутрішнім приміщенням; у театрі - місця для глядачів у середніх і верхніх ярусах.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4700" y="1014450"/>
            <a:ext cx="2298474" cy="235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2518" y="1783600"/>
            <a:ext cx="2843786" cy="21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323" y="457926"/>
            <a:ext cx="1489849" cy="324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/>
          <p:nvPr/>
        </p:nvSpPr>
        <p:spPr>
          <a:xfrm>
            <a:off x="190875" y="204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БАШТА</a:t>
            </a:r>
            <a:endParaRPr sz="2000"/>
          </a:p>
        </p:txBody>
      </p:sp>
      <p:sp>
        <p:nvSpPr>
          <p:cNvPr id="189" name="Google Shape;189;p27"/>
          <p:cNvSpPr txBox="1"/>
          <p:nvPr/>
        </p:nvSpPr>
        <p:spPr>
          <a:xfrm>
            <a:off x="5735150" y="1431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БАШТА</a:t>
            </a:r>
            <a:r>
              <a:rPr b="1" lang="ru" sz="2400">
                <a:solidFill>
                  <a:srgbClr val="0000FF"/>
                </a:solidFill>
              </a:rPr>
              <a:t>Н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143150" y="4173925"/>
            <a:ext cx="3747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Висока й вузька споруда багатогранної або круглої форми, що будується окремо або становить частину будівлі. </a:t>
            </a:r>
            <a:endParaRPr/>
          </a:p>
        </p:txBody>
      </p:sp>
      <p:sp>
        <p:nvSpPr>
          <p:cNvPr id="191" name="Google Shape;191;p27"/>
          <p:cNvSpPr txBox="1"/>
          <p:nvPr/>
        </p:nvSpPr>
        <p:spPr>
          <a:xfrm>
            <a:off x="5611100" y="43896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Ділянка поля, на якій вирощують кавуни, дині і т. ін.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7050" y="298350"/>
            <a:ext cx="1875324" cy="387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7075" y="877950"/>
            <a:ext cx="3387576" cy="338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/>
        </p:nvSpPr>
        <p:spPr>
          <a:xfrm>
            <a:off x="200375" y="1908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ШПАГА</a:t>
            </a:r>
            <a:endParaRPr sz="2000"/>
          </a:p>
        </p:txBody>
      </p:sp>
      <p:sp>
        <p:nvSpPr>
          <p:cNvPr id="199" name="Google Shape;199;p28"/>
          <p:cNvSpPr txBox="1"/>
          <p:nvPr/>
        </p:nvSpPr>
        <p:spPr>
          <a:xfrm>
            <a:off x="5687425" y="1431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ШПАГА</a:t>
            </a:r>
            <a:r>
              <a:rPr b="1" lang="ru" sz="2400">
                <a:solidFill>
                  <a:srgbClr val="0000FF"/>
                </a:solidFill>
              </a:rPr>
              <a:t>Т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200375" y="4046100"/>
            <a:ext cx="360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Холодна зброя з прямим вузьким і довгим клинком тригранної, чотиригранної та шестигранної форми.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4619725" y="3938400"/>
            <a:ext cx="4375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Фігура в гімнастиці, для виконання якої гімнаст повільно опускається, розводячи ноги до повного стикання їх з підлогою, так що вони утворюють одну пряму лінію.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725" y="835850"/>
            <a:ext cx="4103449" cy="301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375" y="1037975"/>
            <a:ext cx="3491725" cy="261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/>
        </p:nvSpPr>
        <p:spPr>
          <a:xfrm>
            <a:off x="400775" y="1622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      ВІРАЖ</a:t>
            </a:r>
            <a:endParaRPr sz="2000"/>
          </a:p>
        </p:txBody>
      </p:sp>
      <p:sp>
        <p:nvSpPr>
          <p:cNvPr id="209" name="Google Shape;209;p29"/>
          <p:cNvSpPr txBox="1"/>
          <p:nvPr/>
        </p:nvSpPr>
        <p:spPr>
          <a:xfrm>
            <a:off x="5735150" y="1622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         ВІ</a:t>
            </a:r>
            <a:r>
              <a:rPr b="1" lang="ru" sz="2400">
                <a:solidFill>
                  <a:srgbClr val="0000FF"/>
                </a:solidFill>
              </a:rPr>
              <a:t>Т</a:t>
            </a:r>
            <a:r>
              <a:rPr lang="ru" sz="2000">
                <a:solidFill>
                  <a:schemeClr val="dk1"/>
                </a:solidFill>
              </a:rPr>
              <a:t>РАЖ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286275" y="4513725"/>
            <a:ext cx="482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    Рух по кривій літака, автомобіля тощо; поворот.</a:t>
            </a:r>
            <a:endParaRPr/>
          </a:p>
        </p:txBody>
      </p:sp>
      <p:sp>
        <p:nvSpPr>
          <p:cNvPr id="211" name="Google Shape;211;p29"/>
          <p:cNvSpPr txBox="1"/>
          <p:nvPr/>
        </p:nvSpPr>
        <p:spPr>
          <a:xfrm>
            <a:off x="6304525" y="4224200"/>
            <a:ext cx="2700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Малюнок на склі або візерунок з кольорового скла (у вікнах, дверях і т. ін.).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2" name="Google Shape;21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75" y="1174075"/>
            <a:ext cx="5499747" cy="31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222" y="868725"/>
            <a:ext cx="2275099" cy="311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/>
        </p:nvSpPr>
        <p:spPr>
          <a:xfrm>
            <a:off x="200400" y="1717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ВИСТАВА </a:t>
            </a:r>
            <a:endParaRPr sz="2000"/>
          </a:p>
        </p:txBody>
      </p:sp>
      <p:sp>
        <p:nvSpPr>
          <p:cNvPr id="219" name="Google Shape;219;p30"/>
          <p:cNvSpPr txBox="1"/>
          <p:nvPr/>
        </p:nvSpPr>
        <p:spPr>
          <a:xfrm>
            <a:off x="5585675" y="1717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ВИСТАВ</a:t>
            </a:r>
            <a:r>
              <a:rPr b="1" lang="ru" sz="2400">
                <a:solidFill>
                  <a:srgbClr val="0000FF"/>
                </a:solidFill>
              </a:rPr>
              <a:t>К</a:t>
            </a:r>
            <a:r>
              <a:rPr lang="ru" sz="2000">
                <a:solidFill>
                  <a:schemeClr val="dk1"/>
                </a:solidFill>
              </a:rPr>
              <a:t>А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20" name="Google Shape;220;p30"/>
          <p:cNvSpPr txBox="1"/>
          <p:nvPr/>
        </p:nvSpPr>
        <p:spPr>
          <a:xfrm>
            <a:off x="5302550" y="4275150"/>
            <a:ext cx="364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Публічний показ спеціально підібраних предметів і місце цього показу.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314900" y="4275150"/>
            <a:ext cx="314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Показ п'єси, опери, балету й т. ін.;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сценічне видовище; спектакль. </a:t>
            </a:r>
            <a:endParaRPr/>
          </a:p>
        </p:txBody>
      </p:sp>
      <p:pic>
        <p:nvPicPr>
          <p:cNvPr id="222" name="Google Shape;22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588" y="854950"/>
            <a:ext cx="2660179" cy="322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800" y="854950"/>
            <a:ext cx="2422218" cy="322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/>
          <p:nvPr/>
        </p:nvSpPr>
        <p:spPr>
          <a:xfrm>
            <a:off x="171775" y="1049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ЛАВР </a:t>
            </a:r>
            <a:endParaRPr sz="2000"/>
          </a:p>
        </p:txBody>
      </p:sp>
      <p:sp>
        <p:nvSpPr>
          <p:cNvPr id="229" name="Google Shape;229;p31"/>
          <p:cNvSpPr txBox="1"/>
          <p:nvPr/>
        </p:nvSpPr>
        <p:spPr>
          <a:xfrm>
            <a:off x="5687450" y="1049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       ЛАВР</a:t>
            </a:r>
            <a:r>
              <a:rPr b="1" lang="ru" sz="2400">
                <a:solidFill>
                  <a:srgbClr val="0000FF"/>
                </a:solidFill>
              </a:rPr>
              <a:t>А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171775" y="39916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Південне вічнозелене дерево або кущ, висушене листя якого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вживають як приправу до страви.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1" name="Google Shape;231;p31"/>
          <p:cNvSpPr txBox="1"/>
          <p:nvPr/>
        </p:nvSpPr>
        <p:spPr>
          <a:xfrm>
            <a:off x="6003813" y="388390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Великий православний чоловічий монастир, підпорядкований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у своїй діяльності найвищій церковній владі.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2" name="Google Shape;2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6100" y="763775"/>
            <a:ext cx="3015425" cy="30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288" y="816775"/>
            <a:ext cx="2434968" cy="30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742850" y="344900"/>
            <a:ext cx="7630500" cy="45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Цілі: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навчитися помічати семантичну та звукову відмінність слів-паронімів;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формування гностичного та смислового структурного рівня мовлення;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номінативної та пізнавальної функції мовлення;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поточного та кінцевого зорового, слухового контролю;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розширення словникового запасу.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chemeClr val="dk1"/>
                </a:solidFill>
              </a:rPr>
              <a:t>      Пароніми </a:t>
            </a:r>
            <a:r>
              <a:rPr i="1" lang="ru" sz="1800">
                <a:solidFill>
                  <a:schemeClr val="dk1"/>
                </a:solidFill>
              </a:rPr>
              <a:t>– це слова, що схожі за звучанням (або написанням), але різні за значенням, хоча часто мають спільний корінь чи схожу будову</a:t>
            </a:r>
            <a:r>
              <a:rPr i="1" lang="ru" sz="180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i="1"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  Презентацію створено за “Великим шкільним словником української мови” Т. К. Співак.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/>
          <p:nvPr/>
        </p:nvSpPr>
        <p:spPr>
          <a:xfrm>
            <a:off x="305375" y="248100"/>
            <a:ext cx="85566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Фото: </a:t>
            </a:r>
            <a:r>
              <a:rPr lang="ru" sz="800" u="sng">
                <a:solidFill>
                  <a:schemeClr val="hlink"/>
                </a:solidFill>
                <a:hlinkClick r:id="rId3"/>
              </a:rPr>
              <a:t>https://ru.pinterest.com/pin/638033472250899816/</a:t>
            </a:r>
            <a:r>
              <a:rPr lang="ru" sz="800"/>
              <a:t>;  </a:t>
            </a:r>
            <a:r>
              <a:rPr lang="ru" sz="800" u="sng">
                <a:solidFill>
                  <a:schemeClr val="hlink"/>
                </a:solidFill>
                <a:hlinkClick r:id="rId4"/>
              </a:rPr>
              <a:t>https://ru.pinterest.com/pin/430023464442091543/</a:t>
            </a:r>
            <a:r>
              <a:rPr lang="ru" sz="800"/>
              <a:t>;  </a:t>
            </a:r>
            <a:r>
              <a:rPr lang="ru" sz="800" u="sng">
                <a:solidFill>
                  <a:schemeClr val="hlink"/>
                </a:solidFill>
                <a:hlinkClick r:id="rId5"/>
              </a:rPr>
              <a:t>https://warriorpath.info/2024/11/27/kto-takoj-oruzhenosec-ot-vernogo-slugi-do-budushhego-rycarja/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"/>
              </a:rPr>
              <a:t>https://www.gov.kz/memleket/entities/emer-sko/press/news/details/644384?lang=ru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"/>
              </a:rPr>
              <a:t>https://posstore.com.ua/universalnyy-pletenyy-lotok-iz-lozy/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8"/>
              </a:rPr>
              <a:t>https://ru.pinterest.com/pin/37506609392014643/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9"/>
              </a:rPr>
              <a:t>https://ru.pinterest.com/pin/584201382951721621/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0"/>
              </a:rPr>
              <a:t>https://antikor.info/ru/articles/474701-v_gschs_zakazali_lopasti_dlja_vertoleta_mi-8_na_20_dorohe_chem_pogranichniki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11"/>
              </a:rPr>
              <a:t>https://ru.pinterest.com/pin/374854369002674705/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2"/>
              </a:rPr>
              <a:t>https://ru.pinterest.com/pin/29836416277798456/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3"/>
              </a:rPr>
              <a:t>https://ru.pinterest.com/pin/154881674679723070/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4"/>
              </a:rPr>
              <a:t>https://ru.pinterest.com/pin/1407443623559292/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5"/>
              </a:rPr>
              <a:t>https://ru.pinterest.com/pin/1196337404373507/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6"/>
              </a:rPr>
              <a:t>https://ru.pinterest.com/pin/642677809366155686/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7"/>
              </a:rPr>
              <a:t>https://mapme.club/poradi/12147-zhitlo-eskimosiv-chomu-vkhid-v-golku-zavzhdi-vidkritiy-i-roztashovaniy-tak-nizko.html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8"/>
              </a:rPr>
              <a:t>https://ru.pinterest.com/pin/40321359162273922/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9"/>
              </a:rPr>
              <a:t>https://ru.pinterest.com/pin/1688918606549437/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0"/>
              </a:rPr>
              <a:t>https://ru.pinterest.com/pin/10907224093058729/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1"/>
              </a:rPr>
              <a:t>https://ru.pinterest.com/pin/363947213656462323/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2"/>
              </a:rPr>
              <a:t>https://ru.pinterest.com/pin/22518066881684517/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3"/>
              </a:rPr>
              <a:t>https://ru.pinterest.com/pin/34621490881654391/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24"/>
              </a:rPr>
              <a:t>https://uk.wikipedia.org/wiki/%D0%93%D0%B0%D0%BB%D0%BA%D0%B0_%D0%B7%D0%B2%D0%B8%D1%87%D0%B0%D0%B9%D0%BD%D0%B0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5"/>
              </a:rPr>
              <a:t>https://ru.pinterest.com/pin/40532465391507480/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6"/>
              </a:rPr>
              <a:t>https://sport-tuning.com.ua/index.php?route=information/blogger&amp;blogger_id=59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7"/>
              </a:rPr>
              <a:t>https://ru.pinterest.com/pin/165155511332407047/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8"/>
              </a:rPr>
              <a:t>https://ru.pinterest.com/pin/369787819425205142/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9"/>
              </a:rPr>
              <a:t>https://ru.pinterest.com/pin/6544361954834761/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0"/>
              </a:rPr>
              <a:t>https://ru.pinterest.com/pin/312507661666610726/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1"/>
              </a:rPr>
              <a:t>https://metall-zavod.ru/catalog/verstaki/modeli_verstakov_metall_zavod/36424/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2"/>
              </a:rPr>
              <a:t>https://www.smsm.ru/articles/kak-prigotovit-beton/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33"/>
              </a:rPr>
              <a:t>https://9craft.com.ua/ua/p1417427106-tokarnyj-stanok-metallu.html?srsltid=AfmBOorLK_fot1-M3E09jmeXCJIgCLNulNbQ_SSA7nAzigEmOTFgWUVO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4"/>
              </a:rPr>
              <a:t>https://ru.pinterest.com/pin/84724036734947860/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5"/>
              </a:rPr>
              <a:t>https://ru.esosedi.org/UA/46/3859213/lvovskiy_opernyiy_teatr/photo/118174.html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36"/>
              </a:rPr>
              <a:t>https://market-gaz.kiev.ua/balon-gazoviy-50l-iz-zapobijnim-klapanom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7"/>
              </a:rPr>
              <a:t>https://ru.pinterest.com/pin/23784704277530720/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38"/>
              </a:rPr>
              <a:t>https://banka-speciy.in.ua/ua/vanilin-kupit?srsltid=AfmBOoptDXXvRUqcAf4wIryVZPnpQXN3fR_lxDFkJQEJTRExYqqdmMi3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9"/>
              </a:rPr>
              <a:t>https://ru.pinterest.com/pin/4433299629242343/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0"/>
              </a:rPr>
              <a:t>https://ru.pinterest.com/pin/151785449936661750/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1"/>
              </a:rPr>
              <a:t>https://bubago.co/journal/kak-napisat-pismo-dedu-morozu-vmeste-s-rebenkom-magiya-prazdnika-v-kazhdoj-strochke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2"/>
              </a:rPr>
              <a:t>https://ru.pinterest.com/pin/34480753393703364/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3"/>
              </a:rPr>
              <a:t>https://ru.pinterest.com/pin/676525175311286827/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4"/>
              </a:rPr>
              <a:t>https://amiel.club/10489-lesnik-kartinki.html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5"/>
              </a:rPr>
              <a:t>https://woodentoys.com.ua/ua/nastolnye-igry/loto/nastolnaya-igra-loto-kolichestvo?srsltid=AfmBOoo6xVL3z6zHFgakJ1QxezjKXVSoiaw_KFMqW27cOPJ7Yf52ryYw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6"/>
              </a:rPr>
              <a:t>https://ru.pinterest.com/pin/9570217953136542/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7"/>
              </a:rPr>
              <a:t>https://photographers.ua/photo/cherven-za-mistom-1320464/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8"/>
              </a:rPr>
              <a:t>https://ru.pinterest.com/pin/759630662125288966/</a:t>
            </a:r>
            <a:r>
              <a:rPr lang="ru" sz="800">
                <a:solidFill>
                  <a:schemeClr val="dk1"/>
                </a:solidFill>
              </a:rPr>
              <a:t>; </a:t>
            </a:r>
            <a:r>
              <a:rPr lang="ru" sz="800" u="sng">
                <a:solidFill>
                  <a:schemeClr val="hlink"/>
                </a:solidFill>
                <a:hlinkClick r:id="rId49"/>
              </a:rPr>
              <a:t>https://ru.pinterest.com/pin/28569778880726445/</a:t>
            </a:r>
            <a:r>
              <a:rPr lang="ru" sz="800">
                <a:solidFill>
                  <a:schemeClr val="dk1"/>
                </a:solidFill>
              </a:rPr>
              <a:t>;  </a:t>
            </a:r>
            <a:r>
              <a:rPr lang="ru" sz="800" u="sng">
                <a:solidFill>
                  <a:schemeClr val="hlink"/>
                </a:solidFill>
                <a:hlinkClick r:id="rId50"/>
              </a:rPr>
              <a:t>https://ru.pinterest.com/pin/367606388347392220/</a:t>
            </a:r>
            <a:r>
              <a:rPr lang="ru" sz="800"/>
              <a:t>;</a:t>
            </a:r>
            <a:r>
              <a:rPr lang="ru" sz="800" u="sng">
                <a:solidFill>
                  <a:schemeClr val="hlink"/>
                </a:solidFill>
                <a:hlinkClick r:id="rId51"/>
              </a:rPr>
              <a:t>https://ru.pinterest.com/pin/5629568275387615/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52"/>
              </a:rPr>
              <a:t>https://ru.freepik.com/;https://landshaft.info/ru/lavr-laurus/2533-laurus-nobilis?srsltid=AfmBOop83w24cjRyqTMZmiTLyu74uSiJUoI2-mWZpdA8Z0IoZ6AgGEC7;https://nataliyaborisova.blogspot.com/2015/01/blog-post_67.html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53"/>
              </a:rPr>
              <a:t>https://mamabook.com.ua/pelenanie-rebenka-vzveshivaem-vse-za-i-protiv/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54"/>
              </a:rPr>
              <a:t>https://jp.pinterest.com/pin/690598924135263575/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55"/>
              </a:rPr>
              <a:t>https://ru.freepik.com/premium-photo/closeup-slider-metal-zipper-fastener-with-metal-puller-light-warm-olivecolored-jacket_31962864.htm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56"/>
              </a:rPr>
              <a:t>https://ru.made-in-china.com/co_nbnouman/product_Safety-and-Sharp-Disposable-Medical-Blood-Lancet-for-Hospital_uouneoeesn.html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57"/>
              </a:rPr>
              <a:t>https://ru.pinterest.com/pin/95490454585821584/</a:t>
            </a:r>
            <a:r>
              <a:rPr lang="ru" sz="800"/>
              <a:t>; </a:t>
            </a:r>
            <a:r>
              <a:rPr lang="ru" sz="800" u="sng">
                <a:solidFill>
                  <a:schemeClr val="accent5"/>
                </a:solidFill>
                <a:hlinkClick r:id="rId5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https://ru.pinterest.com/pin/89157267628967502/</a:t>
            </a:r>
            <a:r>
              <a:rPr lang="ru" sz="800">
                <a:solidFill>
                  <a:schemeClr val="dk1"/>
                </a:solidFill>
              </a:rPr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59"/>
              </a:rPr>
              <a:t>https://ru.pinterest.com/pin/14707136274469063/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0"/>
              </a:rPr>
              <a:t>https://ru.pinterest.com/pin/311663236730473097/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1"/>
              </a:rPr>
              <a:t>https://ru.pinterest.com/pin/44332377576191721/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2"/>
              </a:rPr>
              <a:t>https://ru.pinterest.com/pin/4609786194229710976/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3"/>
              </a:rPr>
              <a:t>https://x.com/BogdanovVitaliy/status/763613407950020608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64"/>
              </a:rPr>
              <a:t>https://ru.pinterest.com/pin/77757531062714204/;https://ru.pinterest.com/pin/753086368956787545/;https://ru.pinterest.com/pin/51791464460069017/</a:t>
            </a:r>
            <a:r>
              <a:rPr lang="ru" sz="800"/>
              <a:t>;   </a:t>
            </a:r>
            <a:r>
              <a:rPr lang="ru" sz="800" u="sng">
                <a:solidFill>
                  <a:schemeClr val="hlink"/>
                </a:solidFill>
                <a:hlinkClick r:id="rId65"/>
              </a:rPr>
              <a:t>https://ru.pinterest.com/pin/102949541477280006/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6"/>
              </a:rPr>
              <a:t>https://ru.pinterest.com/pin/187321665733440444/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7"/>
              </a:rPr>
              <a:t>https://ru.pinterest.com/pin/324822191896393840/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8"/>
              </a:rPr>
              <a:t>https://ru.pinterest.com/pin/411938697188730657/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9"/>
              </a:rPr>
              <a:t>https://ru.pinterest.com/pin/62065301109571755/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0"/>
              </a:rPr>
              <a:t>https://ru.pinterest.com/pin/427630927120973749/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1"/>
              </a:rPr>
              <a:t>https://ru.pinterest.com/pin/12736811442803338/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2"/>
              </a:rPr>
              <a:t>https://ru.pinterest.com/pin/17521886047008783/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73"/>
              </a:rPr>
              <a:t>https://ru.pinterest.com/pin/773422935983107627/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4"/>
              </a:rPr>
              <a:t>https://ru.pinterest.com/pin/49187820925274219/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75"/>
              </a:rPr>
              <a:t>https://ru.pinterest.com/pin/3096293490306748/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6"/>
              </a:rPr>
              <a:t>https://ru.pinterest.com/pin/11259067814045996/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77"/>
              </a:rPr>
              <a:t>https://ru.pinterest.com/pin/294774738088095423/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8"/>
              </a:rPr>
              <a:t>https://ru.pinterest.com/pin/227291112441237505/</a:t>
            </a:r>
            <a:r>
              <a:rPr lang="ru" sz="800"/>
              <a:t>.</a:t>
            </a:r>
            <a:endParaRPr sz="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4214750" y="1738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 MOHÁ</a:t>
            </a:r>
            <a:r>
              <a:rPr b="1" lang="ru" sz="2400">
                <a:solidFill>
                  <a:srgbClr val="0000FF"/>
                </a:solidFill>
              </a:rPr>
              <a:t>P</a:t>
            </a:r>
            <a:r>
              <a:rPr lang="ru" sz="2000"/>
              <a:t>X</a:t>
            </a:r>
            <a:endParaRPr sz="2000"/>
          </a:p>
        </p:txBody>
      </p:sp>
      <p:sp>
        <p:nvSpPr>
          <p:cNvPr id="66" name="Google Shape;66;p15"/>
          <p:cNvSpPr txBox="1"/>
          <p:nvPr/>
        </p:nvSpPr>
        <p:spPr>
          <a:xfrm>
            <a:off x="448050" y="2046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MOHÁX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136850" y="42348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Про чоловіка, що живе самотньо, уникає спілкування з людьми; відлюдник, самітник; чернець.</a:t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4104925" y="4234825"/>
            <a:ext cx="472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Єдиновладний голова держави (король, цар, імператор і т. ін.); самодержець.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50" y="806487"/>
            <a:ext cx="1934400" cy="33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0675" y="849625"/>
            <a:ext cx="4772302" cy="318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124025" y="3189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ЛОТО</a:t>
            </a:r>
            <a:endParaRPr sz="2000"/>
          </a:p>
        </p:txBody>
      </p:sp>
      <p:sp>
        <p:nvSpPr>
          <p:cNvPr id="76" name="Google Shape;76;p16"/>
          <p:cNvSpPr txBox="1"/>
          <p:nvPr/>
        </p:nvSpPr>
        <p:spPr>
          <a:xfrm>
            <a:off x="5725600" y="1527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ЛОТО</a:t>
            </a:r>
            <a:r>
              <a:rPr b="1" lang="ru" sz="2400">
                <a:solidFill>
                  <a:srgbClr val="0000FF"/>
                </a:solidFill>
              </a:rPr>
              <a:t>К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4734763" y="3757400"/>
            <a:ext cx="4134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Відкритий прилавок або переносний столик, ящик для торівлі на вулиці; дошка з бортами або такої форми металева посудина, що використовується для розкладання чого-небудь.</a:t>
            </a:r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419875" y="41882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Гра, у якій для виграшу треба першим накрити ряд цифр або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малюнків на спеціальній карті.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4700" y="811500"/>
            <a:ext cx="4134126" cy="27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875" y="1172313"/>
            <a:ext cx="2786425" cy="279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391250" y="104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ІБІС </a:t>
            </a:r>
            <a:endParaRPr sz="2000"/>
          </a:p>
        </p:txBody>
      </p:sp>
      <p:sp>
        <p:nvSpPr>
          <p:cNvPr id="86" name="Google Shape;86;p17"/>
          <p:cNvSpPr txBox="1"/>
          <p:nvPr/>
        </p:nvSpPr>
        <p:spPr>
          <a:xfrm>
            <a:off x="5668350" y="1908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І</a:t>
            </a:r>
            <a:r>
              <a:rPr b="1" lang="ru" sz="2400">
                <a:solidFill>
                  <a:srgbClr val="0000FF"/>
                </a:solidFill>
              </a:rPr>
              <a:t>Р</a:t>
            </a:r>
            <a:r>
              <a:rPr lang="ru" sz="2000">
                <a:solidFill>
                  <a:schemeClr val="dk1"/>
                </a:solidFill>
              </a:rPr>
              <a:t>БІС </a:t>
            </a:r>
            <a:endParaRPr sz="2000"/>
          </a:p>
        </p:txBody>
      </p:sp>
      <p:sp>
        <p:nvSpPr>
          <p:cNvPr id="87" name="Google Shape;87;p17"/>
          <p:cNvSpPr txBox="1"/>
          <p:nvPr/>
        </p:nvSpPr>
        <p:spPr>
          <a:xfrm>
            <a:off x="5821025" y="45000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     Сніговий барс.</a:t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276725" y="43514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Схожий на невелику чаплю болотний птах з довгими ногами.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50" y="549850"/>
            <a:ext cx="2663809" cy="36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b="13028" l="0" r="0" t="10378"/>
          <a:stretch/>
        </p:blipFill>
        <p:spPr>
          <a:xfrm>
            <a:off x="5821025" y="929421"/>
            <a:ext cx="2563276" cy="3463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/>
        </p:nvSpPr>
        <p:spPr>
          <a:xfrm>
            <a:off x="7319049" y="378575"/>
            <a:ext cx="155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ШОВ</a:t>
            </a:r>
            <a:r>
              <a:rPr b="1" lang="ru" sz="2400">
                <a:solidFill>
                  <a:srgbClr val="0000FF"/>
                </a:solidFill>
              </a:rPr>
              <a:t>К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227675" y="2191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    ШОВ</a:t>
            </a:r>
            <a:endParaRPr sz="2000"/>
          </a:p>
        </p:txBody>
      </p:sp>
      <p:sp>
        <p:nvSpPr>
          <p:cNvPr id="97" name="Google Shape;97;p18"/>
          <p:cNvSpPr txBox="1"/>
          <p:nvPr/>
        </p:nvSpPr>
        <p:spPr>
          <a:xfrm>
            <a:off x="225713" y="4179700"/>
            <a:ext cx="2859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Місце з'єднання зшитих кусків тканини, шкіри і т. ін.; місце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скріплення частин чого-небудь.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4493150" y="3995700"/>
            <a:ext cx="4558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Волокно, що виділяється гусеницями шовковицевого шовкопряда; штучно виготовлене, синтетичне волокно; пряжа, нитки з цього волокна; тканина, виготовлена з такої пряжі.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600" y="527050"/>
            <a:ext cx="2486625" cy="33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200" y="864200"/>
            <a:ext cx="2348625" cy="31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/>
        </p:nvSpPr>
        <p:spPr>
          <a:xfrm>
            <a:off x="85875" y="1526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  СУФЛЕ </a:t>
            </a:r>
            <a:endParaRPr sz="2000"/>
          </a:p>
        </p:txBody>
      </p:sp>
      <p:sp>
        <p:nvSpPr>
          <p:cNvPr id="106" name="Google Shape;106;p19"/>
          <p:cNvSpPr txBox="1"/>
          <p:nvPr/>
        </p:nvSpPr>
        <p:spPr>
          <a:xfrm>
            <a:off x="5666375" y="5439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СУФЛЕ</a:t>
            </a:r>
            <a:r>
              <a:rPr b="1" lang="ru" sz="2400">
                <a:solidFill>
                  <a:srgbClr val="0000FF"/>
                </a:solidFill>
              </a:rPr>
              <a:t>Р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223138" y="4103350"/>
            <a:ext cx="399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Назва кулінарних виробів (кондитерських, молочних, м'ясних і т. ін.), до складу яких входять збиті яєчні білки.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5283275" y="4211200"/>
            <a:ext cx="376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Працівник театру, що під час репетиції та вистави підказує акторам текст ролі.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50" y="720725"/>
            <a:ext cx="4193267" cy="31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200" y="1368516"/>
            <a:ext cx="3766200" cy="2497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/>
        </p:nvSpPr>
        <p:spPr>
          <a:xfrm>
            <a:off x="114500" y="1431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ПОМАДА</a:t>
            </a:r>
            <a:endParaRPr sz="2000"/>
          </a:p>
        </p:txBody>
      </p:sp>
      <p:sp>
        <p:nvSpPr>
          <p:cNvPr id="116" name="Google Shape;116;p20"/>
          <p:cNvSpPr txBox="1"/>
          <p:nvPr/>
        </p:nvSpPr>
        <p:spPr>
          <a:xfrm>
            <a:off x="5821025" y="43800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Сорт м'яких запашних цукерок; одна цукерка такого сорту.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162225" y="4422025"/>
            <a:ext cx="376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Запашна косметична мазь, що є сумішшю жиру з ароматизованими речовинами. </a:t>
            </a:r>
            <a:endParaRPr/>
          </a:p>
        </p:txBody>
      </p:sp>
      <p:sp>
        <p:nvSpPr>
          <p:cNvPr id="118" name="Google Shape;118;p20"/>
          <p:cNvSpPr txBox="1"/>
          <p:nvPr/>
        </p:nvSpPr>
        <p:spPr>
          <a:xfrm>
            <a:off x="5687425" y="1431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ПОМАД</a:t>
            </a:r>
            <a:r>
              <a:rPr b="1" lang="ru" sz="2400">
                <a:solidFill>
                  <a:srgbClr val="0000FF"/>
                </a:solidFill>
              </a:rPr>
              <a:t>К</a:t>
            </a:r>
            <a:r>
              <a:rPr lang="ru" sz="2000">
                <a:solidFill>
                  <a:schemeClr val="dk1"/>
                </a:solidFill>
              </a:rPr>
              <a:t>А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300" y="839850"/>
            <a:ext cx="3378050" cy="33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8400" y="849625"/>
            <a:ext cx="3378049" cy="337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/>
        </p:nvSpPr>
        <p:spPr>
          <a:xfrm>
            <a:off x="5520925" y="133600"/>
            <a:ext cx="334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АДРЕСА</a:t>
            </a:r>
            <a:r>
              <a:rPr b="1" lang="ru" sz="2400">
                <a:solidFill>
                  <a:srgbClr val="0000FF"/>
                </a:solidFill>
              </a:rPr>
              <a:t>Н</a:t>
            </a:r>
            <a:r>
              <a:rPr lang="ru" sz="2000"/>
              <a:t>Т </a:t>
            </a:r>
            <a:endParaRPr sz="2000"/>
          </a:p>
        </p:txBody>
      </p:sp>
      <p:sp>
        <p:nvSpPr>
          <p:cNvPr id="126" name="Google Shape;126;p21"/>
          <p:cNvSpPr txBox="1"/>
          <p:nvPr/>
        </p:nvSpPr>
        <p:spPr>
          <a:xfrm>
            <a:off x="456400" y="1643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АДРЕСАТ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4935600" y="4366750"/>
            <a:ext cx="363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Той, хто адресує, посилає кому-небудь лист, телеграму і т. ін.; відправник.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8" name="Google Shape;128;p21"/>
          <p:cNvSpPr txBox="1"/>
          <p:nvPr/>
        </p:nvSpPr>
        <p:spPr>
          <a:xfrm>
            <a:off x="97150" y="4366750"/>
            <a:ext cx="353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Той, кому адресується, посилається лист, телеграма і т. ін.; одержувач.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4325" y="818000"/>
            <a:ext cx="4743836" cy="31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696" y="818000"/>
            <a:ext cx="3248700" cy="32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