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91bb1082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91bb1082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91bb108234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91bb108234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91bb108234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91bb108234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91bb108234_0_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91bb108234_0_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91bb108234_0_7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91bb108234_0_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91bb108234_0_10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91bb108234_0_10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91bb108234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91bb108234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91bb108234_0_10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91bb108234_0_10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91bb108234_0_1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91bb108234_0_1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91bb108234_0_1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91bb108234_0_1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91bb108234_0_1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91bb108234_0_1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91bb108234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91bb10823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91bb108234_0_8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91bb108234_0_8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91bb108234_0_1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91bb108234_0_1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91bb108234_0_9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91bb108234_0_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91bb108234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91bb108234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91bb108234_0_9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91bb108234_0_9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91bb108234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91bb108234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924aa26c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924aa26c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924aa26c0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924aa26c0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924aa26c0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924aa26c0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924aa26c0f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924aa26c0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91bb108234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91bb108234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924aa26c0f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924aa26c0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924aa26c0f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924aa26c0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924aa26c0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924aa26c0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924aa26c0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924aa26c0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924aa26c0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924aa26c0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91bbaff0b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91bbaff0b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91bb108234_0_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91bb108234_0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91bb108234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91bb108234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91bb108234_0_7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91bb108234_0_7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91bb108234_0_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91bb108234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91bb108234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91bb108234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91bb108234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91bb108234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Relationship Id="rId4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png"/><Relationship Id="rId4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Relationship Id="rId4" Type="http://schemas.openxmlformats.org/officeDocument/2006/relationships/image" Target="../media/image6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Relationship Id="rId4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Relationship Id="rId4" Type="http://schemas.openxmlformats.org/officeDocument/2006/relationships/image" Target="../media/image5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png"/><Relationship Id="rId4" Type="http://schemas.openxmlformats.org/officeDocument/2006/relationships/image" Target="../media/image5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Relationship Id="rId4" Type="http://schemas.openxmlformats.org/officeDocument/2006/relationships/image" Target="../media/image54.png"/><Relationship Id="rId5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png"/><Relationship Id="rId4" Type="http://schemas.openxmlformats.org/officeDocument/2006/relationships/image" Target="../media/image6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3.png"/><Relationship Id="rId4" Type="http://schemas.openxmlformats.org/officeDocument/2006/relationships/image" Target="../media/image5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slides/_rels/slide35.xml.rels><?xml version="1.0" encoding="UTF-8" standalone="yes"?><Relationships xmlns="http://schemas.openxmlformats.org/package/2006/relationships"><Relationship Id="rId40" Type="http://schemas.openxmlformats.org/officeDocument/2006/relationships/hyperlink" Target="https://ru.pinterest.com/pin/76561262411025682/" TargetMode="External"/><Relationship Id="rId20" Type="http://schemas.openxmlformats.org/officeDocument/2006/relationships/hyperlink" Target="https://ru.wikipedia.org/wiki/%D0%A1%D0%B0%D0%BC%D0%B1%D0%B0_(%D1%82%D0%B0%D0%BD%D0%B5%D1%86)" TargetMode="External"/><Relationship Id="rId42" Type="http://schemas.openxmlformats.org/officeDocument/2006/relationships/hyperlink" Target="https://ru.pinterest.com/pin/199847302211038341/" TargetMode="External"/><Relationship Id="rId41" Type="http://schemas.openxmlformats.org/officeDocument/2006/relationships/hyperlink" Target="https://ru.pinterest.com/pin/81487074499291968/" TargetMode="External"/><Relationship Id="rId22" Type="http://schemas.openxmlformats.org/officeDocument/2006/relationships/hyperlink" Target="https://dokuhni.ua/kazany/kazan-pohodnyy-alyuminievyy-s-duzhkoy-na-8l-tm-biol-k0800t" TargetMode="External"/><Relationship Id="rId44" Type="http://schemas.openxmlformats.org/officeDocument/2006/relationships/hyperlink" Target="https://www.miyklas.com.ua/p/ya-doslidzhuyu-svit/4-klas/priroda-423209/vodoimi-richki-ozera-i-bolota-ukrayini-442482/re-2193035d-11a1-4b68-bbc7-c612bfc8a841" TargetMode="External"/><Relationship Id="rId21" Type="http://schemas.openxmlformats.org/officeDocument/2006/relationships/hyperlink" Target="https://ru.pinterest.com/pin/2533343538160533/" TargetMode="External"/><Relationship Id="rId43" Type="http://schemas.openxmlformats.org/officeDocument/2006/relationships/hyperlink" Target="https://ru.pinterest.com/pin/420031102757814664/" TargetMode="External"/><Relationship Id="rId24" Type="http://schemas.openxmlformats.org/officeDocument/2006/relationships/hyperlink" Target="https://ecosad.com.ua/shtambovaya-roza-red-kaskad" TargetMode="External"/><Relationship Id="rId46" Type="http://schemas.openxmlformats.org/officeDocument/2006/relationships/hyperlink" Target="https://ru.pinterest.com/pin/795729827947163782/" TargetMode="External"/><Relationship Id="rId23" Type="http://schemas.openxmlformats.org/officeDocument/2006/relationships/hyperlink" Target="https://ru.pinterest.com/pin/488922103316937989/" TargetMode="External"/><Relationship Id="rId45" Type="http://schemas.openxmlformats.org/officeDocument/2006/relationships/hyperlink" Target="https://greenbergportraits.com/gallery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ru.pinterest.com/pin/914862421395187/" TargetMode="External"/><Relationship Id="rId4" Type="http://schemas.openxmlformats.org/officeDocument/2006/relationships/hyperlink" Target="https://ru.pinterest.com/pin/5277724559519061/" TargetMode="External"/><Relationship Id="rId9" Type="http://schemas.openxmlformats.org/officeDocument/2006/relationships/hyperlink" Target="https://ru.pinterest.com/pin/718183471814137994/" TargetMode="External"/><Relationship Id="rId26" Type="http://schemas.openxmlformats.org/officeDocument/2006/relationships/hyperlink" Target="https://ru.pinterest.com/pin/700309810848774346/" TargetMode="External"/><Relationship Id="rId48" Type="http://schemas.openxmlformats.org/officeDocument/2006/relationships/hyperlink" Target="https://profmark.com.ua/kutnik-metaleviy-sparta-25-50-sm" TargetMode="External"/><Relationship Id="rId25" Type="http://schemas.openxmlformats.org/officeDocument/2006/relationships/hyperlink" Target="https://ru.pinterest.com/pin/2603712282193715/" TargetMode="External"/><Relationship Id="rId47" Type="http://schemas.openxmlformats.org/officeDocument/2006/relationships/hyperlink" Target="https://uk.wikipedia.org/wiki/%D0%9A%D1%83%D0%BB%D0%B0%D0%BD" TargetMode="External"/><Relationship Id="rId28" Type="http://schemas.openxmlformats.org/officeDocument/2006/relationships/hyperlink" Target="https://atmwood.com.ua/2015/03/06/drevesina-ivy/" TargetMode="External"/><Relationship Id="rId27" Type="http://schemas.openxmlformats.org/officeDocument/2006/relationships/hyperlink" Target="https://www.aliexpress.com/item/1005009478709621.html?src=pinterest&amp;aff_short_key=_onZ6vYN&amp;aff_platform=true&amp;isdl=y&amp;albch=shopping" TargetMode="External"/><Relationship Id="rId5" Type="http://schemas.openxmlformats.org/officeDocument/2006/relationships/hyperlink" Target="https://ru.pinterest.com/pin/54606214228505600/" TargetMode="External"/><Relationship Id="rId6" Type="http://schemas.openxmlformats.org/officeDocument/2006/relationships/hyperlink" Target="https://aif.by/dontknows/mozhet_li_grad_ubit_cheloveka" TargetMode="External"/><Relationship Id="rId29" Type="http://schemas.openxmlformats.org/officeDocument/2006/relationships/hyperlink" Target="https://ru.pinterest.com/pin/74942781295409493/" TargetMode="External"/><Relationship Id="rId7" Type="http://schemas.openxmlformats.org/officeDocument/2006/relationships/hyperlink" Target="https://ru.pinterest.com/pin/308074430782864985/" TargetMode="External"/><Relationship Id="rId8" Type="http://schemas.openxmlformats.org/officeDocument/2006/relationships/hyperlink" Target="https://ru.pinterest.com/pin/7036943162758640/" TargetMode="External"/><Relationship Id="rId31" Type="http://schemas.openxmlformats.org/officeDocument/2006/relationships/hyperlink" Target="https://ru.pinterest.com/pin/5418462046666700/" TargetMode="External"/><Relationship Id="rId30" Type="http://schemas.openxmlformats.org/officeDocument/2006/relationships/hyperlink" Target="https://ru.pinterest.com/pin/8866530511784726/" TargetMode="External"/><Relationship Id="rId11" Type="http://schemas.openxmlformats.org/officeDocument/2006/relationships/hyperlink" Target="https://ru.pinterest.com/pin/63191201016792902/" TargetMode="External"/><Relationship Id="rId33" Type="http://schemas.openxmlformats.org/officeDocument/2006/relationships/hyperlink" Target="https://ru.pinterest.com/pin/483151866297906182/" TargetMode="External"/><Relationship Id="rId10" Type="http://schemas.openxmlformats.org/officeDocument/2006/relationships/hyperlink" Target="https://ru.pinterest.com/pin/538883911669479560/" TargetMode="External"/><Relationship Id="rId32" Type="http://schemas.openxmlformats.org/officeDocument/2006/relationships/hyperlink" Target="https://abyhom.com/search/s-%D0%92%D0%B8%D0%B2%D0%B0%D1%80%D0%BA%D0%B0" TargetMode="External"/><Relationship Id="rId13" Type="http://schemas.openxmlformats.org/officeDocument/2006/relationships/hyperlink" Target="https://ru.pinterest.com/pin/282882420338627590/" TargetMode="External"/><Relationship Id="rId35" Type="http://schemas.openxmlformats.org/officeDocument/2006/relationships/hyperlink" Target="https://ru.pinterest.com/pin/34128909672849732/" TargetMode="External"/><Relationship Id="rId12" Type="http://schemas.openxmlformats.org/officeDocument/2006/relationships/hyperlink" Target="https://ru.pinterest.com/pin/34128909671741534/" TargetMode="External"/><Relationship Id="rId34" Type="http://schemas.openxmlformats.org/officeDocument/2006/relationships/hyperlink" Target="https://ru.pinterest.com/pin/394698354867275775/" TargetMode="External"/><Relationship Id="rId15" Type="http://schemas.openxmlformats.org/officeDocument/2006/relationships/hyperlink" Target="https://ru.pinterest.com/pin/14707136281896569/" TargetMode="External"/><Relationship Id="rId37" Type="http://schemas.openxmlformats.org/officeDocument/2006/relationships/hyperlink" Target="https://papik.pro/risunki/legkie/90836-korallovye-polipy-risunki-legkie-39-foto.html" TargetMode="External"/><Relationship Id="rId14" Type="http://schemas.openxmlformats.org/officeDocument/2006/relationships/hyperlink" Target="https://ru.pinterest.com/pin/5066618328077700/" TargetMode="External"/><Relationship Id="rId36" Type="http://schemas.openxmlformats.org/officeDocument/2006/relationships/hyperlink" Target="https://ru.pinterest.com/pin/26317979067776087/" TargetMode="External"/><Relationship Id="rId17" Type="http://schemas.openxmlformats.org/officeDocument/2006/relationships/hyperlink" Target="https://medportal.ru/enc/otolaryngology/tonsil/angina-u-detey/" TargetMode="External"/><Relationship Id="rId39" Type="http://schemas.openxmlformats.org/officeDocument/2006/relationships/hyperlink" Target="https://ru.pinterest.com/pin/2111131071910772/" TargetMode="External"/><Relationship Id="rId16" Type="http://schemas.openxmlformats.org/officeDocument/2006/relationships/hyperlink" Target="https://ru.pinterest.com/pin/2533343537756782/" TargetMode="External"/><Relationship Id="rId38" Type="http://schemas.openxmlformats.org/officeDocument/2006/relationships/hyperlink" Target="https://ru.pinterest.com/pin/1196337392726581/" TargetMode="External"/><Relationship Id="rId19" Type="http://schemas.openxmlformats.org/officeDocument/2006/relationships/hyperlink" Target="https://agrobioton.com.ua/digest/grusheva-medyanytsa-metody-borotby-ta-zahystu.htm" TargetMode="External"/><Relationship Id="rId18" Type="http://schemas.openxmlformats.org/officeDocument/2006/relationships/hyperlink" Target="https://yaskravaklumba.com.ua/shop/product/grab-obyknovennyy-pestrolistyy?srsltid=AfmBOooPngnHr9ypJemcF3x0RR0Em6xmQSxvWvFEvf0FltV_Fsqrcis8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533925"/>
            <a:ext cx="8520600" cy="190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Пароніми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33"/>
              <a:t>або</a:t>
            </a:r>
            <a:endParaRPr sz="3533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33"/>
              <a:t>історія про те, як одна літера змінює слово</a:t>
            </a:r>
            <a:endParaRPr sz="3533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81350" y="3080800"/>
            <a:ext cx="8520600" cy="16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ru" sz="2000">
                <a:solidFill>
                  <a:schemeClr val="dk1"/>
                </a:solidFill>
              </a:rPr>
              <a:t>Візуалізовані матеріали для КРЗ за програмою </a:t>
            </a:r>
            <a:r>
              <a:rPr lang="ru" sz="2000">
                <a:solidFill>
                  <a:schemeClr val="dk1"/>
                </a:solidFill>
              </a:rPr>
              <a:t>Рібцун Ю. В.</a:t>
            </a:r>
            <a:r>
              <a:rPr lang="ru" sz="2000">
                <a:solidFill>
                  <a:schemeClr val="dk1"/>
                </a:solidFill>
              </a:rPr>
              <a:t>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ru" sz="2000">
                <a:solidFill>
                  <a:schemeClr val="dk1"/>
                </a:solidFill>
              </a:rPr>
              <a:t>з корекційно-розвиткової роботи «Корекція розвитку»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ru" sz="2000">
                <a:solidFill>
                  <a:schemeClr val="dk1"/>
                </a:solidFill>
              </a:rPr>
              <a:t>для спеціальних загальноосвітніх навчальних закладів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ru" sz="2000">
                <a:solidFill>
                  <a:schemeClr val="dk1"/>
                </a:solidFill>
              </a:rPr>
              <a:t>для дітей із тяжкими порушеннями мовлення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276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/>
        </p:nvSpPr>
        <p:spPr>
          <a:xfrm>
            <a:off x="223275" y="4168525"/>
            <a:ext cx="3448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Частина верхнього одягу для захисту голови в негоду: коли немає потреби, її відкидають за спину; каптур.</a:t>
            </a:r>
            <a:endParaRPr/>
          </a:p>
        </p:txBody>
      </p:sp>
      <p:sp>
        <p:nvSpPr>
          <p:cNvPr id="137" name="Google Shape;137;p22"/>
          <p:cNvSpPr txBox="1"/>
          <p:nvPr/>
        </p:nvSpPr>
        <p:spPr>
          <a:xfrm>
            <a:off x="5730500" y="318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</a:t>
            </a:r>
            <a:r>
              <a:rPr b="1" lang="ru">
                <a:solidFill>
                  <a:schemeClr val="dk1"/>
                </a:solidFill>
              </a:rPr>
              <a:t>ВІДЛ</a:t>
            </a:r>
            <a:r>
              <a:rPr b="1" lang="ru" sz="1800">
                <a:solidFill>
                  <a:srgbClr val="0000FF"/>
                </a:solidFill>
              </a:rPr>
              <a:t>И</a:t>
            </a:r>
            <a:r>
              <a:rPr b="1" lang="ru">
                <a:solidFill>
                  <a:schemeClr val="dk1"/>
                </a:solidFill>
              </a:rPr>
              <a:t>ГА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447675" y="318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</a:t>
            </a:r>
            <a:r>
              <a:rPr b="1" lang="ru">
                <a:solidFill>
                  <a:schemeClr val="dk1"/>
                </a:solidFill>
              </a:rPr>
              <a:t>ВІДЛ</a:t>
            </a:r>
            <a:r>
              <a:rPr b="1" lang="ru" sz="1800">
                <a:solidFill>
                  <a:srgbClr val="0000FF"/>
                </a:solidFill>
              </a:rPr>
              <a:t>О</a:t>
            </a:r>
            <a:r>
              <a:rPr b="1" lang="ru">
                <a:solidFill>
                  <a:schemeClr val="dk1"/>
                </a:solidFill>
              </a:rPr>
              <a:t>ГА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5312625" y="4168525"/>
            <a:ext cx="3508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Значне потепління взимку або ранньою весною, що викликає часткове розтавання снігу, льоду.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88" y="870950"/>
            <a:ext cx="3145176" cy="314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7226" y="870950"/>
            <a:ext cx="2129649" cy="3145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/>
        </p:nvSpPr>
        <p:spPr>
          <a:xfrm>
            <a:off x="5436300" y="4379200"/>
            <a:ext cx="352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Військовий з частин легкої кінноти, що носив форму на угорський зразок.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7" name="Google Shape;147;p23"/>
          <p:cNvSpPr txBox="1"/>
          <p:nvPr/>
        </p:nvSpPr>
        <p:spPr>
          <a:xfrm>
            <a:off x="208925" y="2288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</a:t>
            </a:r>
            <a:r>
              <a:rPr b="1" lang="ru">
                <a:solidFill>
                  <a:schemeClr val="dk1"/>
                </a:solidFill>
              </a:rPr>
              <a:t>ГУСА</a:t>
            </a:r>
            <a:r>
              <a:rPr b="1" lang="ru" sz="1800">
                <a:solidFill>
                  <a:srgbClr val="0000FF"/>
                </a:solidFill>
              </a:rPr>
              <a:t>К</a:t>
            </a:r>
            <a:r>
              <a:rPr b="1" lang="ru" sz="1800">
                <a:solidFill>
                  <a:schemeClr val="dk1"/>
                </a:solidFill>
              </a:rPr>
              <a:t> 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5700600" y="2288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</a:t>
            </a:r>
            <a:r>
              <a:rPr b="1" lang="ru">
                <a:solidFill>
                  <a:schemeClr val="dk1"/>
                </a:solidFill>
              </a:rPr>
              <a:t>ГУСА</a:t>
            </a:r>
            <a:r>
              <a:rPr b="1" lang="ru" sz="1800">
                <a:solidFill>
                  <a:srgbClr val="0000FF"/>
                </a:solidFill>
              </a:rPr>
              <a:t>Р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149" name="Google Shape;149;p23"/>
          <p:cNvSpPr txBox="1"/>
          <p:nvPr/>
        </p:nvSpPr>
        <p:spPr>
          <a:xfrm>
            <a:off x="825725" y="4486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Самець гуски.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425" y="781425"/>
            <a:ext cx="2368717" cy="355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8325" y="768542"/>
            <a:ext cx="2368725" cy="3471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/>
        </p:nvSpPr>
        <p:spPr>
          <a:xfrm>
            <a:off x="6216875" y="4307825"/>
            <a:ext cx="241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Рух, переміщення кого-, чого-небудь у повітрі. </a:t>
            </a:r>
            <a:endParaRPr/>
          </a:p>
        </p:txBody>
      </p:sp>
      <p:sp>
        <p:nvSpPr>
          <p:cNvPr id="157" name="Google Shape;157;p24"/>
          <p:cNvSpPr txBox="1"/>
          <p:nvPr/>
        </p:nvSpPr>
        <p:spPr>
          <a:xfrm>
            <a:off x="305100" y="2785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      ПОЛІ</a:t>
            </a:r>
            <a:r>
              <a:rPr b="1" lang="ru" sz="1800">
                <a:solidFill>
                  <a:srgbClr val="0000FF"/>
                </a:solidFill>
              </a:rPr>
              <a:t>П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158" name="Google Shape;158;p24"/>
          <p:cNvSpPr txBox="1"/>
          <p:nvPr/>
        </p:nvSpPr>
        <p:spPr>
          <a:xfrm>
            <a:off x="5630975" y="2785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П</a:t>
            </a:r>
            <a:r>
              <a:rPr b="1" lang="ru">
                <a:solidFill>
                  <a:schemeClr val="dk1"/>
                </a:solidFill>
              </a:rPr>
              <a:t>ОЛІ</a:t>
            </a:r>
            <a:r>
              <a:rPr b="1" lang="ru" sz="1800">
                <a:solidFill>
                  <a:srgbClr val="0000FF"/>
                </a:solidFill>
              </a:rPr>
              <a:t>Т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305100" y="4092125"/>
            <a:ext cx="4266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Кишковопорожнинна тварина, що на одному кінці має присоски, якими прикріплюється до нерухомого предмета, а на протилежному - рот. </a:t>
            </a:r>
            <a:endParaRPr/>
          </a:p>
        </p:txBody>
      </p:sp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875" y="730875"/>
            <a:ext cx="3638034" cy="33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0455" y="909625"/>
            <a:ext cx="3361601" cy="332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/>
        </p:nvSpPr>
        <p:spPr>
          <a:xfrm>
            <a:off x="780550" y="43277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Будівля для свійської худоби та птиці; стайня, хижа. </a:t>
            </a:r>
            <a:endParaRPr/>
          </a:p>
        </p:txBody>
      </p:sp>
      <p:sp>
        <p:nvSpPr>
          <p:cNvPr id="167" name="Google Shape;167;p25"/>
          <p:cNvSpPr txBox="1"/>
          <p:nvPr/>
        </p:nvSpPr>
        <p:spPr>
          <a:xfrm>
            <a:off x="5750375" y="3084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</a:t>
            </a:r>
            <a:r>
              <a:rPr b="1" lang="ru">
                <a:solidFill>
                  <a:schemeClr val="dk1"/>
                </a:solidFill>
              </a:rPr>
              <a:t>ХЛІ</a:t>
            </a:r>
            <a:r>
              <a:rPr b="1" lang="ru" sz="1800">
                <a:solidFill>
                  <a:srgbClr val="0000FF"/>
                </a:solidFill>
              </a:rPr>
              <a:t>Б 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168" name="Google Shape;168;p25"/>
          <p:cNvSpPr txBox="1"/>
          <p:nvPr/>
        </p:nvSpPr>
        <p:spPr>
          <a:xfrm>
            <a:off x="238800" y="2587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                                   </a:t>
            </a:r>
            <a:r>
              <a:rPr b="1" lang="ru">
                <a:solidFill>
                  <a:schemeClr val="dk1"/>
                </a:solidFill>
              </a:rPr>
              <a:t>ХЛІ</a:t>
            </a:r>
            <a:r>
              <a:rPr b="1" lang="ru" sz="1800">
                <a:solidFill>
                  <a:srgbClr val="0000FF"/>
                </a:solidFill>
              </a:rPr>
              <a:t>В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169" name="Google Shape;169;p25"/>
          <p:cNvSpPr txBox="1"/>
          <p:nvPr/>
        </p:nvSpPr>
        <p:spPr>
          <a:xfrm>
            <a:off x="6416925" y="4327725"/>
            <a:ext cx="241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Харчовий продукт, що випікається з борошна.</a:t>
            </a:r>
            <a:endParaRPr/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11300"/>
            <a:ext cx="4495560" cy="336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8310" y="861000"/>
            <a:ext cx="3740305" cy="3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/>
        </p:nvSpPr>
        <p:spPr>
          <a:xfrm>
            <a:off x="5849850" y="43575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Повзуча рослина, що чіпляється за опору, по якій в'ється.</a:t>
            </a:r>
            <a:endParaRPr/>
          </a:p>
        </p:txBody>
      </p:sp>
      <p:sp>
        <p:nvSpPr>
          <p:cNvPr id="177" name="Google Shape;177;p26"/>
          <p:cNvSpPr txBox="1"/>
          <p:nvPr/>
        </p:nvSpPr>
        <p:spPr>
          <a:xfrm>
            <a:off x="268625" y="208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      </a:t>
            </a:r>
            <a:r>
              <a:rPr b="1" lang="ru">
                <a:solidFill>
                  <a:schemeClr val="dk1"/>
                </a:solidFill>
              </a:rPr>
              <a:t>ПЛЮ</a:t>
            </a:r>
            <a:r>
              <a:rPr b="1" lang="ru" sz="1800">
                <a:solidFill>
                  <a:srgbClr val="0000FF"/>
                </a:solidFill>
              </a:rPr>
              <a:t>Ш</a:t>
            </a:r>
            <a:r>
              <a:rPr lang="ru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5501675" y="208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     </a:t>
            </a:r>
            <a:r>
              <a:rPr b="1" lang="ru">
                <a:solidFill>
                  <a:schemeClr val="dk1"/>
                </a:solidFill>
              </a:rPr>
              <a:t>ПЛЮ</a:t>
            </a:r>
            <a:r>
              <a:rPr b="1" lang="ru" sz="1800">
                <a:solidFill>
                  <a:srgbClr val="0000FF"/>
                </a:solidFill>
              </a:rPr>
              <a:t>Щ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179" name="Google Shape;179;p26"/>
          <p:cNvSpPr txBox="1"/>
          <p:nvPr/>
        </p:nvSpPr>
        <p:spPr>
          <a:xfrm>
            <a:off x="218875" y="4317750"/>
            <a:ext cx="385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Схожа на оксамит тканина з м'яким довгим негустим ворсом на лицьовому боці.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025" y="678775"/>
            <a:ext cx="3403824" cy="340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4674" y="781425"/>
            <a:ext cx="2270351" cy="340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/>
          <p:nvPr/>
        </p:nvSpPr>
        <p:spPr>
          <a:xfrm>
            <a:off x="378650" y="3962925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Передня частина шиї, у середині якої знаходиться початок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стравоходу й дихальних шляхів, горлянка.</a:t>
            </a:r>
            <a:endParaRPr/>
          </a:p>
        </p:txBody>
      </p:sp>
      <p:sp>
        <p:nvSpPr>
          <p:cNvPr id="187" name="Google Shape;187;p27"/>
          <p:cNvSpPr txBox="1"/>
          <p:nvPr/>
        </p:nvSpPr>
        <p:spPr>
          <a:xfrm>
            <a:off x="5849850" y="208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</a:t>
            </a:r>
            <a:r>
              <a:rPr b="1" lang="ru">
                <a:solidFill>
                  <a:schemeClr val="dk1"/>
                </a:solidFill>
              </a:rPr>
              <a:t>Г</a:t>
            </a:r>
            <a:r>
              <a:rPr b="1" lang="ru" sz="1800">
                <a:solidFill>
                  <a:srgbClr val="0000FF"/>
                </a:solidFill>
              </a:rPr>
              <a:t>И</a:t>
            </a:r>
            <a:r>
              <a:rPr b="1" lang="ru">
                <a:solidFill>
                  <a:schemeClr val="dk1"/>
                </a:solidFill>
              </a:rPr>
              <a:t>РЛО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8" name="Google Shape;188;p27"/>
          <p:cNvSpPr txBox="1"/>
          <p:nvPr/>
        </p:nvSpPr>
        <p:spPr>
          <a:xfrm>
            <a:off x="318350" y="208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</a:t>
            </a:r>
            <a:r>
              <a:rPr b="1" lang="ru">
                <a:solidFill>
                  <a:schemeClr val="dk1"/>
                </a:solidFill>
              </a:rPr>
              <a:t>Г</a:t>
            </a:r>
            <a:r>
              <a:rPr b="1" lang="ru" sz="1800">
                <a:solidFill>
                  <a:srgbClr val="0000FF"/>
                </a:solidFill>
              </a:rPr>
              <a:t>О</a:t>
            </a:r>
            <a:r>
              <a:rPr b="1" lang="ru">
                <a:solidFill>
                  <a:schemeClr val="dk1"/>
                </a:solidFill>
              </a:rPr>
              <a:t>РЛО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9" name="Google Shape;189;p27"/>
          <p:cNvSpPr txBox="1"/>
          <p:nvPr/>
        </p:nvSpPr>
        <p:spPr>
          <a:xfrm>
            <a:off x="5213125" y="4178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Місце, де річка впадає в океан, море, озеро або в іншу річку.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350" y="749202"/>
            <a:ext cx="3120600" cy="307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7350" y="795350"/>
            <a:ext cx="4762500" cy="29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/>
          <p:nvPr/>
        </p:nvSpPr>
        <p:spPr>
          <a:xfrm>
            <a:off x="292925" y="4138375"/>
            <a:ext cx="3140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Верхній широкий безрукавний одяг, який носять наопашки. Легке пальто з водонепроникної тканини.</a:t>
            </a:r>
            <a:endParaRPr/>
          </a:p>
        </p:txBody>
      </p:sp>
      <p:sp>
        <p:nvSpPr>
          <p:cNvPr id="197" name="Google Shape;197;p28"/>
          <p:cNvSpPr txBox="1"/>
          <p:nvPr/>
        </p:nvSpPr>
        <p:spPr>
          <a:xfrm>
            <a:off x="5561350" y="1890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     </a:t>
            </a:r>
            <a:r>
              <a:rPr b="1" lang="ru">
                <a:solidFill>
                  <a:schemeClr val="dk1"/>
                </a:solidFill>
              </a:rPr>
              <a:t>ПЛА</a:t>
            </a:r>
            <a:r>
              <a:rPr b="1" lang="ru" sz="1800">
                <a:solidFill>
                  <a:srgbClr val="0000FF"/>
                </a:solidFill>
              </a:rPr>
              <a:t>Ч</a:t>
            </a:r>
            <a:r>
              <a:rPr lang="ru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98" name="Google Shape;198;p28"/>
          <p:cNvSpPr txBox="1"/>
          <p:nvPr/>
        </p:nvSpPr>
        <p:spPr>
          <a:xfrm>
            <a:off x="189025" y="1890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                         </a:t>
            </a:r>
            <a:r>
              <a:rPr lang="ru">
                <a:solidFill>
                  <a:schemeClr val="dk1"/>
                </a:solidFill>
              </a:rPr>
              <a:t> </a:t>
            </a:r>
            <a:r>
              <a:rPr b="1" lang="ru">
                <a:solidFill>
                  <a:schemeClr val="dk1"/>
                </a:solidFill>
              </a:rPr>
              <a:t>ПЛА</a:t>
            </a:r>
            <a:r>
              <a:rPr b="1" lang="ru" sz="1800">
                <a:solidFill>
                  <a:srgbClr val="0000FF"/>
                </a:solidFill>
              </a:rPr>
              <a:t>Щ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199" name="Google Shape;199;p28"/>
          <p:cNvSpPr txBox="1"/>
          <p:nvPr/>
        </p:nvSpPr>
        <p:spPr>
          <a:xfrm>
            <a:off x="5869750" y="43540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Дія за значенням плакати і звуки, утворювані цією дією; ридання.</a:t>
            </a:r>
            <a:endParaRPr/>
          </a:p>
        </p:txBody>
      </p:sp>
      <p:pic>
        <p:nvPicPr>
          <p:cNvPr id="200" name="Google Shape;20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900" y="589213"/>
            <a:ext cx="2276450" cy="34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6674" y="741625"/>
            <a:ext cx="2907204" cy="346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/>
          <p:nvPr/>
        </p:nvSpPr>
        <p:spPr>
          <a:xfrm>
            <a:off x="5820025" y="43757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Дикий азійський осел.</a:t>
            </a:r>
            <a:endParaRPr/>
          </a:p>
        </p:txBody>
      </p:sp>
      <p:sp>
        <p:nvSpPr>
          <p:cNvPr id="207" name="Google Shape;207;p29"/>
          <p:cNvSpPr txBox="1"/>
          <p:nvPr/>
        </p:nvSpPr>
        <p:spPr>
          <a:xfrm>
            <a:off x="159175" y="2487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       </a:t>
            </a:r>
            <a:r>
              <a:rPr b="1" lang="ru">
                <a:solidFill>
                  <a:schemeClr val="dk1"/>
                </a:solidFill>
              </a:rPr>
              <a:t>КУЛА</a:t>
            </a:r>
            <a:r>
              <a:rPr b="1" lang="ru" sz="1800">
                <a:solidFill>
                  <a:srgbClr val="0000FF"/>
                </a:solidFill>
              </a:rPr>
              <a:t>К</a:t>
            </a:r>
            <a:r>
              <a:rPr b="1" lang="ru" sz="1800">
                <a:solidFill>
                  <a:schemeClr val="dk1"/>
                </a:solidFill>
              </a:rPr>
              <a:t> 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08" name="Google Shape;208;p29"/>
          <p:cNvSpPr txBox="1"/>
          <p:nvPr/>
        </p:nvSpPr>
        <p:spPr>
          <a:xfrm>
            <a:off x="5899625" y="2984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</a:t>
            </a:r>
            <a:r>
              <a:rPr b="1" lang="ru">
                <a:solidFill>
                  <a:schemeClr val="dk1"/>
                </a:solidFill>
              </a:rPr>
              <a:t>КУЛА</a:t>
            </a:r>
            <a:r>
              <a:rPr b="1" lang="ru" sz="1800">
                <a:solidFill>
                  <a:srgbClr val="0000FF"/>
                </a:solidFill>
              </a:rPr>
              <a:t>Н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209" name="Google Shape;209;p29"/>
          <p:cNvSpPr txBox="1"/>
          <p:nvPr/>
        </p:nvSpPr>
        <p:spPr>
          <a:xfrm>
            <a:off x="547225" y="4268000"/>
            <a:ext cx="331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Кисть руки із зігнутими та притиснутими до долоні пальцями. </a:t>
            </a:r>
            <a:endParaRPr/>
          </a:p>
        </p:txBody>
      </p:sp>
      <p:pic>
        <p:nvPicPr>
          <p:cNvPr id="210" name="Google Shape;210;p29"/>
          <p:cNvPicPr preferRelativeResize="0"/>
          <p:nvPr/>
        </p:nvPicPr>
        <p:blipFill rotWithShape="1">
          <a:blip r:embed="rId3">
            <a:alphaModFix/>
          </a:blip>
          <a:srcRect b="0" l="14688" r="15096" t="0"/>
          <a:stretch/>
        </p:blipFill>
        <p:spPr>
          <a:xfrm>
            <a:off x="601076" y="1047000"/>
            <a:ext cx="3211800" cy="30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021401"/>
            <a:ext cx="4326975" cy="319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/>
          <p:nvPr/>
        </p:nvSpPr>
        <p:spPr>
          <a:xfrm>
            <a:off x="750688" y="43085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Інструмент для вимірювання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та розмічення кутів.</a:t>
            </a:r>
            <a:endParaRPr/>
          </a:p>
        </p:txBody>
      </p:sp>
      <p:sp>
        <p:nvSpPr>
          <p:cNvPr id="217" name="Google Shape;217;p30"/>
          <p:cNvSpPr txBox="1"/>
          <p:nvPr/>
        </p:nvSpPr>
        <p:spPr>
          <a:xfrm>
            <a:off x="5630975" y="3382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</a:t>
            </a:r>
            <a:r>
              <a:rPr b="1" lang="ru">
                <a:solidFill>
                  <a:schemeClr val="dk1"/>
                </a:solidFill>
              </a:rPr>
              <a:t>КУ</a:t>
            </a:r>
            <a:r>
              <a:rPr b="1" lang="ru" sz="1800">
                <a:solidFill>
                  <a:srgbClr val="0000FF"/>
                </a:solidFill>
              </a:rPr>
              <a:t>Р</a:t>
            </a:r>
            <a:r>
              <a:rPr b="1" lang="ru">
                <a:solidFill>
                  <a:schemeClr val="dk1"/>
                </a:solidFill>
              </a:rPr>
              <a:t>НИК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18" name="Google Shape;218;p30"/>
          <p:cNvSpPr txBox="1"/>
          <p:nvPr/>
        </p:nvSpPr>
        <p:spPr>
          <a:xfrm>
            <a:off x="208925" y="2586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    </a:t>
            </a:r>
            <a:r>
              <a:rPr b="1" lang="ru">
                <a:solidFill>
                  <a:schemeClr val="dk1"/>
                </a:solidFill>
              </a:rPr>
              <a:t>КУ</a:t>
            </a:r>
            <a:r>
              <a:rPr b="1" lang="ru" sz="1800">
                <a:solidFill>
                  <a:srgbClr val="0000FF"/>
                </a:solidFill>
              </a:rPr>
              <a:t>Т</a:t>
            </a:r>
            <a:r>
              <a:rPr b="1" lang="ru">
                <a:solidFill>
                  <a:schemeClr val="dk1"/>
                </a:solidFill>
              </a:rPr>
              <a:t>НИК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19" name="Google Shape;219;p30"/>
          <p:cNvSpPr txBox="1"/>
          <p:nvPr/>
        </p:nvSpPr>
        <p:spPr>
          <a:xfrm>
            <a:off x="6028975" y="4523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Приміщення для курей. </a:t>
            </a:r>
            <a:endParaRPr/>
          </a:p>
        </p:txBody>
      </p:sp>
      <p:pic>
        <p:nvPicPr>
          <p:cNvPr id="220" name="Google Shape;22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375" y="835025"/>
            <a:ext cx="3297325" cy="329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2825" y="894438"/>
            <a:ext cx="2315650" cy="347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/>
        </p:nvSpPr>
        <p:spPr>
          <a:xfrm>
            <a:off x="169150" y="4115325"/>
            <a:ext cx="3846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Науково-допоміжний працівник лабораторії, наукового закладу. Помічник професора, викладача під час лабораторних занять.</a:t>
            </a:r>
            <a:endParaRPr/>
          </a:p>
        </p:txBody>
      </p:sp>
      <p:sp>
        <p:nvSpPr>
          <p:cNvPr id="227" name="Google Shape;227;p31"/>
          <p:cNvSpPr txBox="1"/>
          <p:nvPr/>
        </p:nvSpPr>
        <p:spPr>
          <a:xfrm>
            <a:off x="5611075" y="1989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</a:t>
            </a:r>
            <a:r>
              <a:rPr b="1" lang="ru">
                <a:solidFill>
                  <a:schemeClr val="dk1"/>
                </a:solidFill>
              </a:rPr>
              <a:t>ЛАБ</a:t>
            </a:r>
            <a:r>
              <a:rPr b="1" lang="ru" sz="1800">
                <a:solidFill>
                  <a:srgbClr val="0000FF"/>
                </a:solidFill>
              </a:rPr>
              <a:t>І</a:t>
            </a:r>
            <a:r>
              <a:rPr b="1" lang="ru">
                <a:solidFill>
                  <a:schemeClr val="dk1"/>
                </a:solidFill>
              </a:rPr>
              <a:t>РИНТ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28" name="Google Shape;228;p31"/>
          <p:cNvSpPr txBox="1"/>
          <p:nvPr/>
        </p:nvSpPr>
        <p:spPr>
          <a:xfrm>
            <a:off x="169150" y="2686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</a:t>
            </a:r>
            <a:r>
              <a:rPr b="1" lang="ru">
                <a:solidFill>
                  <a:schemeClr val="dk1"/>
                </a:solidFill>
              </a:rPr>
              <a:t>ЛАБ</a:t>
            </a:r>
            <a:r>
              <a:rPr b="1" lang="ru" sz="1800">
                <a:solidFill>
                  <a:srgbClr val="0000FF"/>
                </a:solidFill>
              </a:rPr>
              <a:t>О</a:t>
            </a:r>
            <a:r>
              <a:rPr b="1" lang="ru">
                <a:solidFill>
                  <a:schemeClr val="dk1"/>
                </a:solidFill>
              </a:rPr>
              <a:t>РАНТ</a:t>
            </a:r>
            <a:endParaRPr b="1"/>
          </a:p>
        </p:txBody>
      </p:sp>
      <p:sp>
        <p:nvSpPr>
          <p:cNvPr id="229" name="Google Shape;229;p31"/>
          <p:cNvSpPr txBox="1"/>
          <p:nvPr/>
        </p:nvSpPr>
        <p:spPr>
          <a:xfrm>
            <a:off x="5466250" y="4115325"/>
            <a:ext cx="3448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Дуже складне, заплутане розташування приміщень, переходів, доріг, алей у парку тощо.</a:t>
            </a:r>
            <a:endParaRPr/>
          </a:p>
        </p:txBody>
      </p:sp>
      <p:pic>
        <p:nvPicPr>
          <p:cNvPr id="230" name="Google Shape;23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50" y="836150"/>
            <a:ext cx="2408512" cy="32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4975" y="836150"/>
            <a:ext cx="3211350" cy="321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742850" y="344900"/>
            <a:ext cx="7630500" cy="45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Цілі: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навчитися помічати семантичну та звукову відмінність слів-паронімів;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формування гностичного та смислового структурного рівня мовлення;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розвиток номінативної та пізнавальної функції мовлення;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розвиток поточного та кінцевого зорового, слухового контролю;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розширення словникового запасу.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chemeClr val="dk1"/>
                </a:solidFill>
              </a:rPr>
              <a:t>      Пароніми </a:t>
            </a:r>
            <a:r>
              <a:rPr i="1" lang="ru" sz="1800">
                <a:solidFill>
                  <a:schemeClr val="dk1"/>
                </a:solidFill>
              </a:rPr>
              <a:t>– це слова, що схожі за звучанням (або написанням), але різні за значенням, хоча часто мають спільний корінь чи схожу будову</a:t>
            </a:r>
            <a:r>
              <a:rPr i="1" lang="ru" sz="1800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endParaRPr i="1"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   Презентацію створено за “Великим шкільним словником української мови” Т. К. Співак.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 txBox="1"/>
          <p:nvPr/>
        </p:nvSpPr>
        <p:spPr>
          <a:xfrm>
            <a:off x="417850" y="4089850"/>
            <a:ext cx="4045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Вид, система боротьби, що включає больові прийоми й дає змогу чинити опір сильнішому або озброєному супротивникові.</a:t>
            </a:r>
            <a:endParaRPr/>
          </a:p>
        </p:txBody>
      </p:sp>
      <p:sp>
        <p:nvSpPr>
          <p:cNvPr id="237" name="Google Shape;237;p32"/>
          <p:cNvSpPr txBox="1"/>
          <p:nvPr/>
        </p:nvSpPr>
        <p:spPr>
          <a:xfrm>
            <a:off x="5770275" y="2288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</a:t>
            </a:r>
            <a:r>
              <a:rPr b="1" lang="ru">
                <a:solidFill>
                  <a:schemeClr val="dk1"/>
                </a:solidFill>
              </a:rPr>
              <a:t>САМБ</a:t>
            </a:r>
            <a:r>
              <a:rPr b="1" lang="ru" sz="1800">
                <a:solidFill>
                  <a:srgbClr val="0000FF"/>
                </a:solidFill>
              </a:rPr>
              <a:t>А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238" name="Google Shape;238;p32"/>
          <p:cNvSpPr txBox="1"/>
          <p:nvPr/>
        </p:nvSpPr>
        <p:spPr>
          <a:xfrm>
            <a:off x="268600" y="2785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           </a:t>
            </a:r>
            <a:r>
              <a:rPr b="1" lang="ru">
                <a:solidFill>
                  <a:schemeClr val="dk1"/>
                </a:solidFill>
              </a:rPr>
              <a:t>САМБ</a:t>
            </a:r>
            <a:r>
              <a:rPr b="1" lang="ru" sz="1800">
                <a:solidFill>
                  <a:srgbClr val="0000FF"/>
                </a:solidFill>
              </a:rPr>
              <a:t>О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239" name="Google Shape;239;p32"/>
          <p:cNvSpPr txBox="1"/>
          <p:nvPr/>
        </p:nvSpPr>
        <p:spPr>
          <a:xfrm>
            <a:off x="5382250" y="4526675"/>
            <a:ext cx="352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Бразильський швидкий парний танець. </a:t>
            </a:r>
            <a:endParaRPr/>
          </a:p>
        </p:txBody>
      </p:sp>
      <p:pic>
        <p:nvPicPr>
          <p:cNvPr id="240" name="Google Shape;24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600" y="799825"/>
            <a:ext cx="4152832" cy="31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0576" y="781425"/>
            <a:ext cx="3592850" cy="359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/>
          <p:nvPr/>
        </p:nvSpPr>
        <p:spPr>
          <a:xfrm>
            <a:off x="5143525" y="4095675"/>
            <a:ext cx="3747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Найшвидший спосіб плавання, під час якого плавець по черзі викидає над водою то одну, то другу руку вперед за голову.</a:t>
            </a:r>
            <a:endParaRPr/>
          </a:p>
        </p:txBody>
      </p:sp>
      <p:sp>
        <p:nvSpPr>
          <p:cNvPr id="247" name="Google Shape;247;p33"/>
          <p:cNvSpPr txBox="1"/>
          <p:nvPr/>
        </p:nvSpPr>
        <p:spPr>
          <a:xfrm>
            <a:off x="189025" y="2686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   </a:t>
            </a:r>
            <a:r>
              <a:rPr b="1" lang="ru">
                <a:solidFill>
                  <a:schemeClr val="dk1"/>
                </a:solidFill>
              </a:rPr>
              <a:t>КР</a:t>
            </a:r>
            <a:r>
              <a:rPr b="1" lang="ru" sz="1800">
                <a:solidFill>
                  <a:srgbClr val="0000FF"/>
                </a:solidFill>
              </a:rPr>
              <a:t>І</a:t>
            </a:r>
            <a:r>
              <a:rPr b="1" lang="ru">
                <a:solidFill>
                  <a:schemeClr val="dk1"/>
                </a:solidFill>
              </a:rPr>
              <a:t>ЛЬ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48" name="Google Shape;248;p33"/>
          <p:cNvSpPr txBox="1"/>
          <p:nvPr/>
        </p:nvSpPr>
        <p:spPr>
          <a:xfrm>
            <a:off x="5451900" y="348200"/>
            <a:ext cx="114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КР</a:t>
            </a:r>
            <a:r>
              <a:rPr b="1" lang="ru" sz="1800">
                <a:solidFill>
                  <a:srgbClr val="0000FF"/>
                </a:solidFill>
              </a:rPr>
              <a:t>О</a:t>
            </a:r>
            <a:r>
              <a:rPr b="1" lang="ru">
                <a:solidFill>
                  <a:schemeClr val="dk1"/>
                </a:solidFill>
              </a:rPr>
              <a:t>ЛЬ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49" name="Google Shape;249;p33"/>
          <p:cNvSpPr txBox="1"/>
          <p:nvPr/>
        </p:nvSpPr>
        <p:spPr>
          <a:xfrm>
            <a:off x="189025" y="4311375"/>
            <a:ext cx="3747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Невилика тварина - </a:t>
            </a:r>
            <a:r>
              <a:rPr lang="ru">
                <a:solidFill>
                  <a:schemeClr val="dk1"/>
                </a:solidFill>
              </a:rPr>
              <a:t>гризун родини заячих, розводиться на м'ясо </a:t>
            </a:r>
            <a:r>
              <a:rPr lang="ru">
                <a:solidFill>
                  <a:schemeClr val="dk1"/>
                </a:solidFill>
              </a:rPr>
              <a:t>та для хутра.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50" name="Google Shape;2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071" y="827975"/>
            <a:ext cx="2322266" cy="348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4375" y="348200"/>
            <a:ext cx="2107299" cy="3652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 txBox="1"/>
          <p:nvPr/>
        </p:nvSpPr>
        <p:spPr>
          <a:xfrm>
            <a:off x="278575" y="4148650"/>
            <a:ext cx="4085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Високоорганізована тварина-ссавець із ряду приматів, що за будовою тіла стоїть найближче до людини. </a:t>
            </a:r>
            <a:endParaRPr/>
          </a:p>
        </p:txBody>
      </p:sp>
      <p:sp>
        <p:nvSpPr>
          <p:cNvPr id="257" name="Google Shape;257;p34"/>
          <p:cNvSpPr txBox="1"/>
          <p:nvPr/>
        </p:nvSpPr>
        <p:spPr>
          <a:xfrm>
            <a:off x="5800100" y="208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</a:t>
            </a:r>
            <a:r>
              <a:rPr b="1" lang="ru">
                <a:solidFill>
                  <a:schemeClr val="dk1"/>
                </a:solidFill>
              </a:rPr>
              <a:t>МАВ</a:t>
            </a:r>
            <a:r>
              <a:rPr b="1" lang="ru" sz="1800">
                <a:solidFill>
                  <a:srgbClr val="0000FF"/>
                </a:solidFill>
              </a:rPr>
              <a:t>К</a:t>
            </a:r>
            <a:r>
              <a:rPr b="1" lang="ru">
                <a:solidFill>
                  <a:schemeClr val="dk1"/>
                </a:solidFill>
              </a:rPr>
              <a:t>А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58" name="Google Shape;258;p34"/>
          <p:cNvSpPr txBox="1"/>
          <p:nvPr/>
        </p:nvSpPr>
        <p:spPr>
          <a:xfrm>
            <a:off x="238775" y="208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         </a:t>
            </a:r>
            <a:r>
              <a:rPr b="1" lang="ru">
                <a:solidFill>
                  <a:schemeClr val="dk1"/>
                </a:solidFill>
              </a:rPr>
              <a:t>МАВ</a:t>
            </a:r>
            <a:r>
              <a:rPr b="1" lang="ru" sz="1800">
                <a:solidFill>
                  <a:srgbClr val="0000FF"/>
                </a:solidFill>
              </a:rPr>
              <a:t>П</a:t>
            </a:r>
            <a:r>
              <a:rPr b="1" lang="ru">
                <a:solidFill>
                  <a:schemeClr val="dk1"/>
                </a:solidFill>
              </a:rPr>
              <a:t>А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59" name="Google Shape;259;p34"/>
          <p:cNvSpPr txBox="1"/>
          <p:nvPr/>
        </p:nvSpPr>
        <p:spPr>
          <a:xfrm>
            <a:off x="5157400" y="4079000"/>
            <a:ext cx="3857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Казкова лісова істота в образі гарної голої дівчини з довгим розпущеним волоссям; лісова німфа. Русалка; водяна німфа.</a:t>
            </a:r>
            <a:endParaRPr/>
          </a:p>
        </p:txBody>
      </p:sp>
      <p:pic>
        <p:nvPicPr>
          <p:cNvPr id="260" name="Google Shape;260;p34"/>
          <p:cNvPicPr preferRelativeResize="0"/>
          <p:nvPr/>
        </p:nvPicPr>
        <p:blipFill rotWithShape="1">
          <a:blip r:embed="rId3">
            <a:alphaModFix/>
          </a:blip>
          <a:srcRect b="5571" l="0" r="0" t="0"/>
          <a:stretch/>
        </p:blipFill>
        <p:spPr>
          <a:xfrm>
            <a:off x="327450" y="801325"/>
            <a:ext cx="4085700" cy="321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2660" y="761525"/>
            <a:ext cx="2126536" cy="316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/>
          <p:nvPr/>
        </p:nvSpPr>
        <p:spPr>
          <a:xfrm>
            <a:off x="537225" y="4287925"/>
            <a:ext cx="426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Атмосферні опади у вигляді частинок льоду різного розміру, переважно округлої форми.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7" name="Google Shape;267;p35"/>
          <p:cNvSpPr txBox="1"/>
          <p:nvPr/>
        </p:nvSpPr>
        <p:spPr>
          <a:xfrm>
            <a:off x="5650900" y="208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   </a:t>
            </a:r>
            <a:r>
              <a:rPr b="1" lang="ru">
                <a:solidFill>
                  <a:schemeClr val="dk1"/>
                </a:solidFill>
              </a:rPr>
              <a:t>ГРА</a:t>
            </a:r>
            <a:r>
              <a:rPr b="1" lang="ru" sz="1800">
                <a:solidFill>
                  <a:srgbClr val="0000FF"/>
                </a:solidFill>
              </a:rPr>
              <a:t>Б 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268" name="Google Shape;268;p35"/>
          <p:cNvSpPr txBox="1"/>
          <p:nvPr/>
        </p:nvSpPr>
        <p:spPr>
          <a:xfrm>
            <a:off x="228825" y="208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                    </a:t>
            </a:r>
            <a:r>
              <a:rPr b="1" lang="ru">
                <a:solidFill>
                  <a:schemeClr val="dk1"/>
                </a:solidFill>
              </a:rPr>
              <a:t>ГРА</a:t>
            </a:r>
            <a:r>
              <a:rPr b="1" lang="ru" sz="1800">
                <a:solidFill>
                  <a:srgbClr val="0000FF"/>
                </a:solidFill>
              </a:rPr>
              <a:t>Д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269" name="Google Shape;269;p35"/>
          <p:cNvSpPr txBox="1"/>
          <p:nvPr/>
        </p:nvSpPr>
        <p:spPr>
          <a:xfrm>
            <a:off x="5650899" y="4293650"/>
            <a:ext cx="3379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Листяне дерево або кущ родини березових з гладенькою сірою корою.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70" name="Google Shape;2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25" y="808400"/>
            <a:ext cx="5089474" cy="33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1870" y="761525"/>
            <a:ext cx="3379730" cy="3379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/>
          <p:cNvSpPr txBox="1"/>
          <p:nvPr/>
        </p:nvSpPr>
        <p:spPr>
          <a:xfrm>
            <a:off x="5538150" y="4146900"/>
            <a:ext cx="3044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Шкідлива комаха, що висмоктує сік переважно з плодових дерев, пошкоджуючи їх.</a:t>
            </a:r>
            <a:endParaRPr/>
          </a:p>
        </p:txBody>
      </p:sp>
      <p:sp>
        <p:nvSpPr>
          <p:cNvPr id="277" name="Google Shape;277;p36"/>
          <p:cNvSpPr txBox="1"/>
          <p:nvPr/>
        </p:nvSpPr>
        <p:spPr>
          <a:xfrm>
            <a:off x="238775" y="2388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</a:t>
            </a:r>
            <a:r>
              <a:rPr b="1" lang="ru">
                <a:solidFill>
                  <a:schemeClr val="dk1"/>
                </a:solidFill>
              </a:rPr>
              <a:t>МЕД</a:t>
            </a:r>
            <a:r>
              <a:rPr b="1" lang="ru" sz="1800">
                <a:solidFill>
                  <a:srgbClr val="0000FF"/>
                </a:solidFill>
              </a:rPr>
              <a:t>У</a:t>
            </a:r>
            <a:r>
              <a:rPr b="1" lang="ru">
                <a:solidFill>
                  <a:schemeClr val="dk1"/>
                </a:solidFill>
              </a:rPr>
              <a:t>НИЦЯ 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8" name="Google Shape;278;p36"/>
          <p:cNvSpPr txBox="1"/>
          <p:nvPr/>
        </p:nvSpPr>
        <p:spPr>
          <a:xfrm>
            <a:off x="5790200" y="2388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</a:t>
            </a:r>
            <a:r>
              <a:rPr b="1" lang="ru">
                <a:solidFill>
                  <a:schemeClr val="dk1"/>
                </a:solidFill>
              </a:rPr>
              <a:t>МЕД</a:t>
            </a:r>
            <a:r>
              <a:rPr b="1" lang="ru" sz="1800">
                <a:solidFill>
                  <a:srgbClr val="0000FF"/>
                </a:solidFill>
              </a:rPr>
              <a:t>Я</a:t>
            </a:r>
            <a:r>
              <a:rPr b="1" lang="ru">
                <a:solidFill>
                  <a:schemeClr val="dk1"/>
                </a:solidFill>
              </a:rPr>
              <a:t>НИЦЯ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79" name="Google Shape;279;p36"/>
          <p:cNvSpPr txBox="1"/>
          <p:nvPr/>
        </p:nvSpPr>
        <p:spPr>
          <a:xfrm>
            <a:off x="189025" y="4146900"/>
            <a:ext cx="3856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Трав'яниста рослина родини шорстколистих із дрібними запашними квітками рожевого, фіолетового або синього кольору.</a:t>
            </a:r>
            <a:endParaRPr/>
          </a:p>
        </p:txBody>
      </p:sp>
      <p:pic>
        <p:nvPicPr>
          <p:cNvPr id="280" name="Google Shape;28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575" y="742263"/>
            <a:ext cx="2276450" cy="3301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6825" y="1030175"/>
            <a:ext cx="4762500" cy="28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/>
          <p:nvPr/>
        </p:nvSpPr>
        <p:spPr>
          <a:xfrm>
            <a:off x="5919500" y="4455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Гарно прибрана кімната.</a:t>
            </a:r>
            <a:endParaRPr/>
          </a:p>
        </p:txBody>
      </p:sp>
      <p:sp>
        <p:nvSpPr>
          <p:cNvPr id="287" name="Google Shape;287;p37"/>
          <p:cNvSpPr txBox="1"/>
          <p:nvPr/>
        </p:nvSpPr>
        <p:spPr>
          <a:xfrm>
            <a:off x="159200" y="1989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</a:t>
            </a:r>
            <a:r>
              <a:rPr b="1" lang="ru">
                <a:solidFill>
                  <a:schemeClr val="dk1"/>
                </a:solidFill>
              </a:rPr>
              <a:t>ГОР</a:t>
            </a:r>
            <a:r>
              <a:rPr b="1" lang="ru" sz="1800">
                <a:solidFill>
                  <a:srgbClr val="0000FF"/>
                </a:solidFill>
              </a:rPr>
              <a:t>Л</a:t>
            </a:r>
            <a:r>
              <a:rPr b="1" lang="ru">
                <a:solidFill>
                  <a:schemeClr val="dk1"/>
                </a:solidFill>
              </a:rPr>
              <a:t>ИЦЯ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88" name="Google Shape;288;p37"/>
          <p:cNvSpPr txBox="1"/>
          <p:nvPr/>
        </p:nvSpPr>
        <p:spPr>
          <a:xfrm>
            <a:off x="5869750" y="1989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</a:t>
            </a:r>
            <a:r>
              <a:rPr b="1" lang="ru">
                <a:solidFill>
                  <a:schemeClr val="dk1"/>
                </a:solidFill>
              </a:rPr>
              <a:t>ГОР</a:t>
            </a:r>
            <a:r>
              <a:rPr b="1" lang="ru" sz="1800">
                <a:solidFill>
                  <a:srgbClr val="0000FF"/>
                </a:solidFill>
              </a:rPr>
              <a:t>Н</a:t>
            </a:r>
            <a:r>
              <a:rPr b="1" lang="ru">
                <a:solidFill>
                  <a:schemeClr val="dk1"/>
                </a:solidFill>
              </a:rPr>
              <a:t>ИЦЯ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89" name="Google Shape;289;p37"/>
          <p:cNvSpPr txBox="1"/>
          <p:nvPr/>
        </p:nvSpPr>
        <p:spPr>
          <a:xfrm>
            <a:off x="258675" y="43476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Лісовий птах, менший від голуба; дикий голуб.</a:t>
            </a:r>
            <a:endParaRPr/>
          </a:p>
        </p:txBody>
      </p:sp>
      <p:pic>
        <p:nvPicPr>
          <p:cNvPr id="290" name="Google Shape;29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613" y="697725"/>
            <a:ext cx="2764115" cy="355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5225" y="751575"/>
            <a:ext cx="3484944" cy="355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"/>
          <p:cNvSpPr txBox="1"/>
          <p:nvPr/>
        </p:nvSpPr>
        <p:spPr>
          <a:xfrm>
            <a:off x="197450" y="763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</a:t>
            </a:r>
            <a:r>
              <a:rPr lang="ru" sz="1900"/>
              <a:t>       </a:t>
            </a:r>
            <a:r>
              <a:rPr b="1" lang="ru"/>
              <a:t>ЛОПАТ</a:t>
            </a:r>
            <a:r>
              <a:rPr b="1" lang="ru" sz="1800">
                <a:solidFill>
                  <a:srgbClr val="0000FF"/>
                </a:solidFill>
              </a:rPr>
              <a:t>А 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297" name="Google Shape;297;p38"/>
          <p:cNvSpPr txBox="1"/>
          <p:nvPr/>
        </p:nvSpPr>
        <p:spPr>
          <a:xfrm>
            <a:off x="4708525" y="4146975"/>
            <a:ext cx="4234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Робоча, плоскої форми частина гребних і повітряних гвинтів, а також коліс, весел і т. ін.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8" name="Google Shape;298;p38"/>
          <p:cNvSpPr txBox="1"/>
          <p:nvPr/>
        </p:nvSpPr>
        <p:spPr>
          <a:xfrm>
            <a:off x="5677875" y="1622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</a:t>
            </a:r>
            <a:r>
              <a:rPr b="1" lang="ru">
                <a:solidFill>
                  <a:schemeClr val="dk1"/>
                </a:solidFill>
              </a:rPr>
              <a:t>ЛОПАТ</a:t>
            </a:r>
            <a:r>
              <a:rPr b="1" lang="ru" sz="1800">
                <a:solidFill>
                  <a:srgbClr val="0000FF"/>
                </a:solidFill>
              </a:rPr>
              <a:t>Ь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299" name="Google Shape;299;p38"/>
          <p:cNvSpPr txBox="1"/>
          <p:nvPr/>
        </p:nvSpPr>
        <p:spPr>
          <a:xfrm>
            <a:off x="197450" y="3716175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Знаряддя з довгим держаком і широким плоским кінцем,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яке застосовують для згрібання, перекидання або насипання чого-небудь.</a:t>
            </a:r>
            <a:endParaRPr/>
          </a:p>
        </p:txBody>
      </p:sp>
      <p:pic>
        <p:nvPicPr>
          <p:cNvPr id="300" name="Google Shape;3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225" y="718088"/>
            <a:ext cx="2910449" cy="291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6922" y="846512"/>
            <a:ext cx="4670453" cy="310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 txBox="1"/>
          <p:nvPr/>
        </p:nvSpPr>
        <p:spPr>
          <a:xfrm>
            <a:off x="190850" y="1526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            </a:t>
            </a:r>
            <a:r>
              <a:rPr b="1" lang="ru"/>
              <a:t>КРІ</a:t>
            </a:r>
            <a:r>
              <a:rPr b="1" lang="ru" sz="1800">
                <a:solidFill>
                  <a:srgbClr val="0000FF"/>
                </a:solidFill>
              </a:rPr>
              <a:t>П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307" name="Google Shape;307;p39"/>
          <p:cNvSpPr txBox="1"/>
          <p:nvPr/>
        </p:nvSpPr>
        <p:spPr>
          <a:xfrm>
            <a:off x="5630175" y="1145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          </a:t>
            </a:r>
            <a:r>
              <a:rPr b="1" lang="ru">
                <a:solidFill>
                  <a:schemeClr val="dk1"/>
                </a:solidFill>
              </a:rPr>
              <a:t>КРІ</a:t>
            </a:r>
            <a:r>
              <a:rPr b="1" lang="ru" sz="1800">
                <a:solidFill>
                  <a:srgbClr val="0000FF"/>
                </a:solidFill>
              </a:rPr>
              <a:t>Т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308" name="Google Shape;308;p39"/>
          <p:cNvSpPr txBox="1"/>
          <p:nvPr/>
        </p:nvSpPr>
        <p:spPr>
          <a:xfrm>
            <a:off x="262900" y="3872975"/>
            <a:ext cx="4529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Однорічна городня рослина родини зонтичних, яку використовують як ароматичну приправу для страв, а також для соління огірків і помідорів.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9" name="Google Shape;309;p39"/>
          <p:cNvSpPr txBox="1"/>
          <p:nvPr/>
        </p:nvSpPr>
        <p:spPr>
          <a:xfrm>
            <a:off x="5784238" y="370332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Невеликий комахоїдний ссавець, що живе під землею; цінний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своїм хутром.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10" name="Google Shape;31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850" y="914975"/>
            <a:ext cx="4673801" cy="262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3700" y="821000"/>
            <a:ext cx="3557900" cy="266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0"/>
          <p:cNvSpPr txBox="1"/>
          <p:nvPr/>
        </p:nvSpPr>
        <p:spPr>
          <a:xfrm>
            <a:off x="171750" y="951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</a:t>
            </a:r>
            <a:r>
              <a:rPr b="1" lang="ru"/>
              <a:t>Л</a:t>
            </a:r>
            <a:r>
              <a:rPr b="1" lang="ru" sz="1800">
                <a:solidFill>
                  <a:srgbClr val="0000FF"/>
                </a:solidFill>
              </a:rPr>
              <a:t>А</a:t>
            </a:r>
            <a:r>
              <a:rPr b="1" lang="ru"/>
              <a:t>СТІВКА</a:t>
            </a:r>
            <a:endParaRPr b="1"/>
          </a:p>
        </p:txBody>
      </p:sp>
      <p:sp>
        <p:nvSpPr>
          <p:cNvPr id="317" name="Google Shape;317;p40"/>
          <p:cNvSpPr txBox="1"/>
          <p:nvPr/>
        </p:nvSpPr>
        <p:spPr>
          <a:xfrm>
            <a:off x="5904225" y="951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</a:t>
            </a:r>
            <a:r>
              <a:rPr b="1" lang="ru">
                <a:solidFill>
                  <a:schemeClr val="dk1"/>
                </a:solidFill>
              </a:rPr>
              <a:t>Л</a:t>
            </a:r>
            <a:r>
              <a:rPr b="1" lang="ru" sz="1800">
                <a:solidFill>
                  <a:srgbClr val="0000FF"/>
                </a:solidFill>
              </a:rPr>
              <a:t>И</a:t>
            </a:r>
            <a:r>
              <a:rPr b="1" lang="ru">
                <a:solidFill>
                  <a:schemeClr val="dk1"/>
                </a:solidFill>
              </a:rPr>
              <a:t>СТІВКА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18" name="Google Shape;318;p40"/>
          <p:cNvSpPr txBox="1"/>
          <p:nvPr/>
        </p:nvSpPr>
        <p:spPr>
          <a:xfrm>
            <a:off x="5302550" y="4399175"/>
            <a:ext cx="3356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Поштова картка, іноді з малюнком з одного боку, для відкритого листа.</a:t>
            </a:r>
            <a:endParaRPr/>
          </a:p>
        </p:txBody>
      </p:sp>
      <p:sp>
        <p:nvSpPr>
          <p:cNvPr id="319" name="Google Shape;319;p40"/>
          <p:cNvSpPr txBox="1"/>
          <p:nvPr/>
        </p:nvSpPr>
        <p:spPr>
          <a:xfrm>
            <a:off x="343500" y="4246775"/>
            <a:ext cx="2640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Птах роду горобцеподібних з вузькими гострими крилами, стрімкий у польоті.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20" name="Google Shape;32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211" y="725412"/>
            <a:ext cx="2294538" cy="344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9451" y="801600"/>
            <a:ext cx="3445174" cy="344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"/>
          <p:cNvSpPr txBox="1"/>
          <p:nvPr/>
        </p:nvSpPr>
        <p:spPr>
          <a:xfrm>
            <a:off x="133600" y="1813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Б</a:t>
            </a:r>
            <a:r>
              <a:rPr b="1" lang="ru" sz="1800">
                <a:solidFill>
                  <a:srgbClr val="0000FF"/>
                </a:solidFill>
              </a:rPr>
              <a:t>А</a:t>
            </a:r>
            <a:r>
              <a:rPr b="1" lang="ru"/>
              <a:t>ТОН</a:t>
            </a:r>
            <a:endParaRPr b="1"/>
          </a:p>
        </p:txBody>
      </p:sp>
      <p:sp>
        <p:nvSpPr>
          <p:cNvPr id="327" name="Google Shape;327;p41"/>
          <p:cNvSpPr txBox="1"/>
          <p:nvPr/>
        </p:nvSpPr>
        <p:spPr>
          <a:xfrm>
            <a:off x="4510525" y="4065000"/>
            <a:ext cx="4386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Будівельний матеріал, виготовлений із суміші твердих матеріалів (гравію, піску, щебеню, глини і т. ін.) і цементу або іншої в'яжучої речовини.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8" name="Google Shape;328;p41"/>
          <p:cNvSpPr txBox="1"/>
          <p:nvPr/>
        </p:nvSpPr>
        <p:spPr>
          <a:xfrm>
            <a:off x="5782850" y="2275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</a:t>
            </a:r>
            <a:r>
              <a:rPr b="1" lang="ru">
                <a:solidFill>
                  <a:schemeClr val="dk1"/>
                </a:solidFill>
              </a:rPr>
              <a:t>                             Б</a:t>
            </a:r>
            <a:r>
              <a:rPr b="1" lang="ru" sz="1800">
                <a:solidFill>
                  <a:srgbClr val="0000FF"/>
                </a:solidFill>
              </a:rPr>
              <a:t>Е</a:t>
            </a:r>
            <a:r>
              <a:rPr b="1" lang="ru">
                <a:solidFill>
                  <a:schemeClr val="dk1"/>
                </a:solidFill>
              </a:rPr>
              <a:t>ТОН</a:t>
            </a:r>
            <a:endParaRPr b="1"/>
          </a:p>
        </p:txBody>
      </p:sp>
      <p:sp>
        <p:nvSpPr>
          <p:cNvPr id="329" name="Google Shape;329;p41"/>
          <p:cNvSpPr txBox="1"/>
          <p:nvPr/>
        </p:nvSpPr>
        <p:spPr>
          <a:xfrm>
            <a:off x="76350" y="46256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Білий хліб довгастої форми.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30" name="Google Shape;33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825" y="455025"/>
            <a:ext cx="2028550" cy="405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6025" y="735400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8375" y="1921863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5690700" y="44041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Намисто (намистини) з коралів. </a:t>
            </a:r>
            <a:r>
              <a:rPr lang="ru"/>
              <a:t>// </a:t>
            </a:r>
            <a:r>
              <a:rPr lang="ru"/>
              <a:t>Взагалі намисто. </a:t>
            </a:r>
            <a:endParaRPr/>
          </a:p>
        </p:txBody>
      </p:sp>
      <p:sp>
        <p:nvSpPr>
          <p:cNvPr id="66" name="Google Shape;66;p15"/>
          <p:cNvSpPr txBox="1"/>
          <p:nvPr/>
        </p:nvSpPr>
        <p:spPr>
          <a:xfrm>
            <a:off x="6657300" y="238775"/>
            <a:ext cx="188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КОРАЛ</a:t>
            </a:r>
            <a:r>
              <a:rPr b="1" lang="ru" sz="1800">
                <a:solidFill>
                  <a:srgbClr val="0000FF"/>
                </a:solidFill>
              </a:rPr>
              <a:t>І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1507875" y="238775"/>
            <a:ext cx="169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</a:t>
            </a:r>
            <a:r>
              <a:rPr b="1" lang="ru">
                <a:solidFill>
                  <a:schemeClr val="dk1"/>
                </a:solidFill>
              </a:rPr>
              <a:t>КОРАЛ</a:t>
            </a:r>
            <a:r>
              <a:rPr b="1" lang="ru" sz="1800">
                <a:solidFill>
                  <a:srgbClr val="0000FF"/>
                </a:solidFill>
              </a:rPr>
              <a:t>И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228825" y="4357550"/>
            <a:ext cx="408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Морські тварини, рід поліпів, що живуть колоніями на морських та океанських скелях.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375" y="836150"/>
            <a:ext cx="2573975" cy="347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7013" y="836150"/>
            <a:ext cx="2528118" cy="3370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2"/>
          <p:cNvSpPr txBox="1"/>
          <p:nvPr/>
        </p:nvSpPr>
        <p:spPr>
          <a:xfrm>
            <a:off x="238575" y="1908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        </a:t>
            </a:r>
            <a:r>
              <a:rPr b="1" lang="ru"/>
              <a:t>ГОР</a:t>
            </a:r>
            <a:r>
              <a:rPr b="1" lang="ru" sz="1800">
                <a:solidFill>
                  <a:srgbClr val="0000FF"/>
                </a:solidFill>
              </a:rPr>
              <a:t>І</a:t>
            </a:r>
            <a:r>
              <a:rPr b="1" lang="ru"/>
              <a:t>Х</a:t>
            </a:r>
            <a:endParaRPr b="1"/>
          </a:p>
        </p:txBody>
      </p:sp>
      <p:sp>
        <p:nvSpPr>
          <p:cNvPr id="338" name="Google Shape;338;p42"/>
          <p:cNvSpPr txBox="1"/>
          <p:nvPr/>
        </p:nvSpPr>
        <p:spPr>
          <a:xfrm>
            <a:off x="238575" y="3721650"/>
            <a:ext cx="4615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Плодове дерево родини горіхових, найпоширенішим видом якого с волоський горіх; тверда красива деревина з нього; плід цього дерева або ліщини з їстівним ядром і досить міцною шкаралупою; деякі інші плоди з твердою шкаралупою. </a:t>
            </a:r>
            <a:endParaRPr/>
          </a:p>
        </p:txBody>
      </p:sp>
      <p:sp>
        <p:nvSpPr>
          <p:cNvPr id="339" name="Google Shape;339;p42"/>
          <p:cNvSpPr txBox="1"/>
          <p:nvPr/>
        </p:nvSpPr>
        <p:spPr>
          <a:xfrm>
            <a:off x="5283475" y="3999775"/>
            <a:ext cx="3585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Польова й городня трав'яниста рослина родини бобових з круглим насінням (горошинами); насіння цієї рослини, що використовується для харчування.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0" name="Google Shape;340;p42"/>
          <p:cNvSpPr txBox="1"/>
          <p:nvPr/>
        </p:nvSpPr>
        <p:spPr>
          <a:xfrm>
            <a:off x="5687425" y="2576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  </a:t>
            </a:r>
            <a:r>
              <a:rPr b="1" lang="ru">
                <a:solidFill>
                  <a:schemeClr val="dk1"/>
                </a:solidFill>
              </a:rPr>
              <a:t> ГОР</a:t>
            </a:r>
            <a:r>
              <a:rPr b="1" lang="ru" sz="1800">
                <a:solidFill>
                  <a:srgbClr val="0000FF"/>
                </a:solidFill>
              </a:rPr>
              <a:t>О</a:t>
            </a:r>
            <a:r>
              <a:rPr b="1" lang="ru">
                <a:solidFill>
                  <a:schemeClr val="dk1"/>
                </a:solidFill>
              </a:rPr>
              <a:t>Х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341" name="Google Shape;34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100" y="844850"/>
            <a:ext cx="2915546" cy="277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0546" y="914350"/>
            <a:ext cx="1926504" cy="2982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3"/>
          <p:cNvSpPr txBox="1"/>
          <p:nvPr/>
        </p:nvSpPr>
        <p:spPr>
          <a:xfrm>
            <a:off x="486675" y="1622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</a:t>
            </a:r>
            <a:r>
              <a:rPr b="1" lang="ru"/>
              <a:t>Д</a:t>
            </a:r>
            <a:r>
              <a:rPr b="1" lang="ru" sz="1800">
                <a:solidFill>
                  <a:srgbClr val="0000FF"/>
                </a:solidFill>
              </a:rPr>
              <a:t>И</a:t>
            </a:r>
            <a:r>
              <a:rPr b="1" lang="ru"/>
              <a:t>М </a:t>
            </a:r>
            <a:r>
              <a:rPr lang="ru" sz="2000"/>
              <a:t> </a:t>
            </a:r>
            <a:endParaRPr sz="2000"/>
          </a:p>
        </p:txBody>
      </p:sp>
      <p:sp>
        <p:nvSpPr>
          <p:cNvPr id="348" name="Google Shape;348;p43"/>
          <p:cNvSpPr txBox="1"/>
          <p:nvPr/>
        </p:nvSpPr>
        <p:spPr>
          <a:xfrm>
            <a:off x="5735150" y="954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   </a:t>
            </a:r>
            <a:r>
              <a:rPr b="1" lang="ru">
                <a:solidFill>
                  <a:schemeClr val="dk1"/>
                </a:solidFill>
              </a:rPr>
              <a:t>Д</a:t>
            </a:r>
            <a:r>
              <a:rPr b="1" lang="ru" sz="1800">
                <a:solidFill>
                  <a:srgbClr val="0000FF"/>
                </a:solidFill>
              </a:rPr>
              <a:t>І</a:t>
            </a:r>
            <a:r>
              <a:rPr b="1" lang="ru">
                <a:solidFill>
                  <a:schemeClr val="dk1"/>
                </a:solidFill>
              </a:rPr>
              <a:t>М</a:t>
            </a:r>
            <a:endParaRPr b="1"/>
          </a:p>
        </p:txBody>
      </p:sp>
      <p:sp>
        <p:nvSpPr>
          <p:cNvPr id="349" name="Google Shape;349;p43"/>
          <p:cNvSpPr txBox="1"/>
          <p:nvPr/>
        </p:nvSpPr>
        <p:spPr>
          <a:xfrm>
            <a:off x="448500" y="3941125"/>
            <a:ext cx="3260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Суміш дрібних твердих частинок (сажі, попелу й т. ін.) і газоподібних продуктів, які виділяються в повітря при згорянні чого-небудь.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0" name="Google Shape;350;p43"/>
          <p:cNvSpPr txBox="1"/>
          <p:nvPr/>
        </p:nvSpPr>
        <p:spPr>
          <a:xfrm>
            <a:off x="5181675" y="3678025"/>
            <a:ext cx="3498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Будівля, призначена для житла або для розміщення різних установ; будинок; приміщення, у якому живуть люди; житло. // Про сім'ю або людей, що живуть в одному приміщенні, родина.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51" name="Google Shape;35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3787" y="654825"/>
            <a:ext cx="2354681" cy="302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300" y="714825"/>
            <a:ext cx="3026202" cy="3026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4"/>
          <p:cNvSpPr txBox="1"/>
          <p:nvPr/>
        </p:nvSpPr>
        <p:spPr>
          <a:xfrm>
            <a:off x="85900" y="190850"/>
            <a:ext cx="4914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                                    </a:t>
            </a:r>
            <a:r>
              <a:rPr b="1" lang="ru"/>
              <a:t>БАРХА</a:t>
            </a:r>
            <a:r>
              <a:rPr b="1" lang="ru" sz="1800">
                <a:solidFill>
                  <a:srgbClr val="0000FF"/>
                </a:solidFill>
              </a:rPr>
              <a:t>Н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358" name="Google Shape;358;p44"/>
          <p:cNvSpPr txBox="1"/>
          <p:nvPr/>
        </p:nvSpPr>
        <p:spPr>
          <a:xfrm>
            <a:off x="5859200" y="1526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   </a:t>
            </a:r>
            <a:r>
              <a:rPr b="1" lang="ru">
                <a:solidFill>
                  <a:schemeClr val="dk1"/>
                </a:solidFill>
              </a:rPr>
              <a:t>БАРХА</a:t>
            </a:r>
            <a:r>
              <a:rPr b="1" lang="ru" sz="1800">
                <a:solidFill>
                  <a:srgbClr val="0000FF"/>
                </a:solidFill>
              </a:rPr>
              <a:t>Т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359" name="Google Shape;359;p44"/>
          <p:cNvSpPr txBox="1"/>
          <p:nvPr/>
        </p:nvSpPr>
        <p:spPr>
          <a:xfrm>
            <a:off x="343400" y="4227400"/>
            <a:ext cx="491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Нанесений вітром піщаний горб в пустелі або в степу, на якому немає рослинного покриву; материкова дюна.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0" name="Google Shape;360;p44"/>
          <p:cNvSpPr txBox="1"/>
          <p:nvPr/>
        </p:nvSpPr>
        <p:spPr>
          <a:xfrm>
            <a:off x="5859200" y="2946400"/>
            <a:ext cx="3190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Розкішна, щільна тканина з густим, коротким (1-3 мм) ворсом на лицьовому боці, що створює м'який, бархатистий ефект, виготовлена з натурального шовку, бавовни, вовни або сучасних волокон, яка використовується для елегантного одягу, штор та оббивки меблів; те саме, що оксамит.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61" name="Google Shape;36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550" y="814025"/>
            <a:ext cx="4984450" cy="311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9275" y="746723"/>
            <a:ext cx="2419850" cy="215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5"/>
          <p:cNvSpPr txBox="1"/>
          <p:nvPr/>
        </p:nvSpPr>
        <p:spPr>
          <a:xfrm>
            <a:off x="114500" y="181025"/>
            <a:ext cx="4262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        </a:t>
            </a:r>
            <a:r>
              <a:rPr b="1" lang="ru"/>
              <a:t>БОСОНІЖК</a:t>
            </a:r>
            <a:r>
              <a:rPr b="1" lang="ru" sz="1800">
                <a:solidFill>
                  <a:srgbClr val="0000FF"/>
                </a:solidFill>
              </a:rPr>
              <a:t>А 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368" name="Google Shape;368;p45"/>
          <p:cNvSpPr txBox="1"/>
          <p:nvPr/>
        </p:nvSpPr>
        <p:spPr>
          <a:xfrm>
            <a:off x="5830300" y="1810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   </a:t>
            </a:r>
            <a:r>
              <a:rPr b="1" lang="ru">
                <a:solidFill>
                  <a:schemeClr val="dk1"/>
                </a:solidFill>
              </a:rPr>
              <a:t>БОСОНІЖК</a:t>
            </a:r>
            <a:r>
              <a:rPr b="1" lang="ru" sz="1800">
                <a:solidFill>
                  <a:srgbClr val="0000FF"/>
                </a:solidFill>
              </a:rPr>
              <a:t>И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369" name="Google Shape;369;p45"/>
          <p:cNvSpPr txBox="1"/>
          <p:nvPr/>
        </p:nvSpPr>
        <p:spPr>
          <a:xfrm>
            <a:off x="200400" y="4408700"/>
            <a:ext cx="474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             Дівчина, жінка, що ходить боса, босоніж.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0" name="Google Shape;370;p45"/>
          <p:cNvSpPr txBox="1"/>
          <p:nvPr/>
        </p:nvSpPr>
        <p:spPr>
          <a:xfrm>
            <a:off x="5920675" y="44714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Вид літнього відкритого взуття.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71" name="Google Shape;37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9924" y="907913"/>
            <a:ext cx="3180751" cy="332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87525"/>
            <a:ext cx="4994874" cy="3327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6"/>
          <p:cNvSpPr txBox="1"/>
          <p:nvPr/>
        </p:nvSpPr>
        <p:spPr>
          <a:xfrm>
            <a:off x="162225" y="1526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 </a:t>
            </a:r>
            <a:r>
              <a:rPr b="1" lang="ru"/>
              <a:t>BEPCTÁ</a:t>
            </a:r>
            <a:r>
              <a:rPr b="1" lang="ru" sz="1800">
                <a:solidFill>
                  <a:srgbClr val="0000FF"/>
                </a:solidFill>
              </a:rPr>
              <a:t>K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378" name="Google Shape;378;p46"/>
          <p:cNvSpPr txBox="1"/>
          <p:nvPr/>
        </p:nvSpPr>
        <p:spPr>
          <a:xfrm>
            <a:off x="5630175" y="2362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</a:t>
            </a:r>
            <a:r>
              <a:rPr b="1" lang="ru">
                <a:solidFill>
                  <a:schemeClr val="dk1"/>
                </a:solidFill>
              </a:rPr>
              <a:t>BEPCTA</a:t>
            </a:r>
            <a:r>
              <a:rPr b="1" lang="ru" sz="1800">
                <a:solidFill>
                  <a:srgbClr val="0000FF"/>
                </a:solidFill>
              </a:rPr>
              <a:t>T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379" name="Google Shape;379;p46"/>
          <p:cNvSpPr txBox="1"/>
          <p:nvPr/>
        </p:nvSpPr>
        <p:spPr>
          <a:xfrm>
            <a:off x="381750" y="3988825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Спеціальний стіл з пристроями для кріплення оброблюваних ручним способом дерев'яних або металевих предметів.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0" name="Google Shape;380;p46"/>
          <p:cNvSpPr txBox="1"/>
          <p:nvPr/>
        </p:nvSpPr>
        <p:spPr>
          <a:xfrm>
            <a:off x="4828600" y="4115300"/>
            <a:ext cx="422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Машина для обробки деталей або матеріалів.</a:t>
            </a:r>
            <a:endParaRPr/>
          </a:p>
        </p:txBody>
      </p:sp>
      <p:pic>
        <p:nvPicPr>
          <p:cNvPr id="381" name="Google Shape;38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750" y="790325"/>
            <a:ext cx="3198500" cy="31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5450" y="838850"/>
            <a:ext cx="4204927" cy="314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7"/>
          <p:cNvSpPr txBox="1"/>
          <p:nvPr/>
        </p:nvSpPr>
        <p:spPr>
          <a:xfrm>
            <a:off x="215550" y="238775"/>
            <a:ext cx="8754900" cy="46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Фото: </a:t>
            </a:r>
            <a:r>
              <a:rPr lang="ru" sz="1000" u="sng">
                <a:solidFill>
                  <a:schemeClr val="hlink"/>
                </a:solidFill>
                <a:hlinkClick r:id="rId3"/>
              </a:rPr>
              <a:t>https://ru.pinterest.com/pin/914862421395187/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4"/>
              </a:rPr>
              <a:t>https://ru.pinterest.com/pin/5277724559519061/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5"/>
              </a:rPr>
              <a:t>https://ru.pinterest.com/pin/54606214228505600/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6"/>
              </a:rPr>
              <a:t>https://aif.by/dontknows/mozhet_li_grad_ubit_cheloveka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7"/>
              </a:rPr>
              <a:t>https://ru.pinterest.com/pin/308074430782864985/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8"/>
              </a:rPr>
              <a:t>https://ru.pinterest.com/pin/7036943162758640/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9"/>
              </a:rPr>
              <a:t>https://ru.pinterest.com/pin/718183471814137994/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10"/>
              </a:rPr>
              <a:t>https://ru.pinterest.com/pin/538883911669479560/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11"/>
              </a:rPr>
              <a:t>https://ru.pinterest.com/pin/63191201016792902/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12"/>
              </a:rPr>
              <a:t>https://ru.pinterest.com/pin/34128909671741534/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13"/>
              </a:rPr>
              <a:t>https://ru.pinterest.com/pin/282882420338627590/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14"/>
              </a:rPr>
              <a:t>https://ru.pinterest.com/pin/5066618328077700/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15"/>
              </a:rPr>
              <a:t>https://ru.pinterest.com/pin/14707136281896569/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16"/>
              </a:rPr>
              <a:t>https://ru.pinterest.com/pin/2533343537756782/</a:t>
            </a:r>
            <a:r>
              <a:rPr lang="ru" sz="1000"/>
              <a:t>; </a:t>
            </a:r>
            <a:r>
              <a:rPr lang="ru" sz="1000" u="sng">
                <a:solidFill>
                  <a:schemeClr val="accent5"/>
                </a:solid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https://medportal.ru/enc/otolaryngology/tonsil/angina-u-detey/</a:t>
            </a:r>
            <a:r>
              <a:rPr lang="ru" sz="1000">
                <a:solidFill>
                  <a:schemeClr val="dk1"/>
                </a:solidFill>
              </a:rPr>
              <a:t>; </a:t>
            </a:r>
            <a:r>
              <a:rPr lang="ru" sz="1000" u="sng">
                <a:solidFill>
                  <a:schemeClr val="hlink"/>
                </a:solidFill>
                <a:hlinkClick r:id="rId18"/>
              </a:rPr>
              <a:t>https://yaskravaklumba.com.ua/shop/product/grab-obyknovennyy-pestrolistyy?srsltid=AfmBOooPngnHr9ypJemcF3x0RR0Em6xmQSxvWvFEvf0FltV_Fsqrcis8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19"/>
              </a:rPr>
              <a:t>https://agrobioton.com.ua/digest/grusheva-medyanytsa-metody-borotby-ta-zahystu.htm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20"/>
              </a:rPr>
              <a:t>https://ru.wikipedia.org/wiki/%D0%A1%D0%B0%D0%BC%D0%B1%D0%B0_(%D1%82%D0%B0%D0%BD%D0%B5%D1%86)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21"/>
              </a:rPr>
              <a:t>https://ru.pinterest.com/pin/2533343538160533/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22"/>
              </a:rPr>
              <a:t>https://dokuhni.ua/kazany/kazan-pohodnyy-alyuminievyy-s-duzhkoy-na-8l-tm-biol-k0800t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23"/>
              </a:rPr>
              <a:t>https://ru.pinterest.com/pin/488922103316937989/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24"/>
              </a:rPr>
              <a:t>https://ecosad.com.ua/shtambovaya-roza-red-kaskad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25"/>
              </a:rPr>
              <a:t>https://ru.pinterest.com/pin/2603712282193715/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26"/>
              </a:rPr>
              <a:t>https://ru.pinterest.com/pin/700309810848774346/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27"/>
              </a:rPr>
              <a:t>https://www.aliexpress.com/item/1005009478709621.html?src=pinterest&amp;aff_short_key=_onZ6vYN&amp;aff_platform=true&amp;isdl=y&amp;albch=shopping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28"/>
              </a:rPr>
              <a:t>https://atmwood.com.ua/2015/03/06/drevesina-ivy/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29"/>
              </a:rPr>
              <a:t>https://ru.pinterest.com/pin/74942781295409493/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30"/>
              </a:rPr>
              <a:t>https://ru.pinterest.com/pin/8866530511784726/</a:t>
            </a:r>
            <a:r>
              <a:rPr lang="ru" sz="1000"/>
              <a:t>; </a:t>
            </a:r>
            <a:r>
              <a:rPr lang="ru" sz="1000" u="sng">
                <a:solidFill>
                  <a:schemeClr val="accent5"/>
                </a:solidFill>
                <a:hlinkClick r:id="rId3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https://ru.pinterest.com/pin/5418462046666700/</a:t>
            </a:r>
            <a:r>
              <a:rPr lang="ru" sz="1000">
                <a:solidFill>
                  <a:schemeClr val="dk1"/>
                </a:solidFill>
              </a:rPr>
              <a:t>;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u="sng">
                <a:solidFill>
                  <a:schemeClr val="hlink"/>
                </a:solidFill>
                <a:hlinkClick r:id="rId32"/>
              </a:rPr>
              <a:t>https://abyhom.com/search/s-%D0%92%D0%B8%D0%B2%D0%B0%D1%80%D0%BA%D0%B0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33"/>
              </a:rPr>
              <a:t>https://ru.pinterest.com/pin/483151866297906182/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34"/>
              </a:rPr>
              <a:t>https://ru.pinterest.com/pin/394698354867275775/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35"/>
              </a:rPr>
              <a:t>https://ru.pinterest.com/pin/34128909672849732/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36"/>
              </a:rPr>
              <a:t>https://ru.pinterest.com/pin/26317979067776087/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37"/>
              </a:rPr>
              <a:t>https://papik.pro/risunki/legkie/90836-korallovye-polipy-risunki-legkie-39-foto.html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38"/>
              </a:rPr>
              <a:t>https://ru.pinterest.com/pin/1196337392726581/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39"/>
              </a:rPr>
              <a:t>https://ru.pinterest.com/pin/2111131071910772/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40"/>
              </a:rPr>
              <a:t>https://ru.pinterest.com/pin/76561262411025682/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41"/>
              </a:rPr>
              <a:t>https://ru.pinterest.com/pin/81487074499291968/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42"/>
              </a:rPr>
              <a:t>https://ru.pinterest.com/pin/199847302211038341/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43"/>
              </a:rPr>
              <a:t>https://ru.pinterest.com/pin/420031102757814664/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44"/>
              </a:rPr>
              <a:t>https://www.miyklas.com.ua/p/ya-doslidzhuyu-svit/4-klas/priroda-423209/vodoimi-richki-ozera-i-bolota-ukrayini-442482/re-2193035d-11a1-4b68-bbc7-c612bfc8a841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45"/>
              </a:rPr>
              <a:t>https://greenbergportraits.com/gallery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46"/>
              </a:rPr>
              <a:t>https://ru.pinterest.com/pin/795729827947163782/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47"/>
              </a:rPr>
              <a:t>https://uk.wikipedia.org/wiki/%D0%9A%D1%83%D0%BB%D0%B0%D0%BD</a:t>
            </a:r>
            <a:r>
              <a:rPr lang="ru" sz="1000"/>
              <a:t>; </a:t>
            </a:r>
            <a:r>
              <a:rPr lang="ru" sz="1000" u="sng">
                <a:solidFill>
                  <a:schemeClr val="hlink"/>
                </a:solidFill>
                <a:hlinkClick r:id="rId48"/>
              </a:rPr>
              <a:t>https://profmark.com.ua/kutnik-metaleviy-sparta-25-50-sm</a:t>
            </a:r>
            <a:r>
              <a:rPr lang="ru" sz="1000"/>
              <a:t>.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600">
                <a:solidFill>
                  <a:schemeClr val="dk1"/>
                </a:solidFill>
              </a:rPr>
              <a:t>З любов’ю до дефектології - пані Наталя.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/>
        </p:nvSpPr>
        <p:spPr>
          <a:xfrm>
            <a:off x="6724175" y="4486900"/>
            <a:ext cx="177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  </a:t>
            </a:r>
            <a:r>
              <a:rPr lang="ru">
                <a:solidFill>
                  <a:schemeClr val="dk1"/>
                </a:solidFill>
              </a:rPr>
              <a:t>Подарунок.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278550" y="2155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000FF"/>
                </a:solidFill>
              </a:rPr>
              <a:t>                        </a:t>
            </a:r>
            <a:r>
              <a:rPr b="1" lang="ru" sz="1800">
                <a:solidFill>
                  <a:srgbClr val="0000FF"/>
                </a:solidFill>
              </a:rPr>
              <a:t> </a:t>
            </a:r>
            <a:r>
              <a:rPr b="1" lang="ru" sz="1800">
                <a:solidFill>
                  <a:srgbClr val="0000FF"/>
                </a:solidFill>
              </a:rPr>
              <a:t>Б</a:t>
            </a:r>
            <a:r>
              <a:rPr b="1" lang="ru">
                <a:solidFill>
                  <a:schemeClr val="dk1"/>
                </a:solidFill>
              </a:rPr>
              <a:t>РЕЗЕНТ</a:t>
            </a:r>
            <a:r>
              <a:rPr lang="ru">
                <a:solidFill>
                  <a:schemeClr val="dk1"/>
                </a:solidFill>
              </a:rPr>
              <a:t> 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5501675" y="2155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000FF"/>
                </a:solidFill>
              </a:rPr>
              <a:t>                           </a:t>
            </a:r>
            <a:r>
              <a:rPr b="1" lang="ru" sz="1800">
                <a:solidFill>
                  <a:srgbClr val="0000FF"/>
                </a:solidFill>
              </a:rPr>
              <a:t>П</a:t>
            </a:r>
            <a:r>
              <a:rPr b="1" lang="ru">
                <a:solidFill>
                  <a:schemeClr val="dk1"/>
                </a:solidFill>
              </a:rPr>
              <a:t>РЕЗЕНТ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278550" y="4486900"/>
            <a:ext cx="356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</a:t>
            </a:r>
            <a:r>
              <a:rPr lang="ru">
                <a:solidFill>
                  <a:schemeClr val="dk1"/>
                </a:solidFill>
              </a:rPr>
              <a:t>Груба лляна водонепроникна тканина.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575" y="688550"/>
            <a:ext cx="3566350" cy="356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5350" y="768150"/>
            <a:ext cx="2675671" cy="356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/>
        </p:nvSpPr>
        <p:spPr>
          <a:xfrm>
            <a:off x="258675" y="4087200"/>
            <a:ext cx="3478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Нічний ссавець із широкими крилами, утвореними перетинками між довгими пальцями ніг; нетопир, летюча миша.</a:t>
            </a:r>
            <a:endParaRPr/>
          </a:p>
        </p:txBody>
      </p:sp>
      <p:sp>
        <p:nvSpPr>
          <p:cNvPr id="86" name="Google Shape;86;p17"/>
          <p:cNvSpPr txBox="1"/>
          <p:nvPr/>
        </p:nvSpPr>
        <p:spPr>
          <a:xfrm>
            <a:off x="208950" y="2686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</a:t>
            </a:r>
            <a:r>
              <a:rPr b="1" lang="ru">
                <a:solidFill>
                  <a:schemeClr val="dk1"/>
                </a:solidFill>
              </a:rPr>
              <a:t>КА</a:t>
            </a:r>
            <a:r>
              <a:rPr b="1" lang="ru" sz="1800">
                <a:solidFill>
                  <a:srgbClr val="0000FF"/>
                </a:solidFill>
              </a:rPr>
              <a:t>Ж</a:t>
            </a:r>
            <a:r>
              <a:rPr b="1" lang="ru">
                <a:solidFill>
                  <a:schemeClr val="dk1"/>
                </a:solidFill>
              </a:rPr>
              <a:t>АН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5929450" y="2686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</a:t>
            </a:r>
            <a:r>
              <a:rPr b="1" lang="ru">
                <a:solidFill>
                  <a:schemeClr val="dk1"/>
                </a:solidFill>
              </a:rPr>
              <a:t>КА</a:t>
            </a:r>
            <a:r>
              <a:rPr b="1" lang="ru" sz="1800">
                <a:solidFill>
                  <a:srgbClr val="0000FF"/>
                </a:solidFill>
              </a:rPr>
              <a:t>З</a:t>
            </a:r>
            <a:r>
              <a:rPr b="1" lang="ru">
                <a:solidFill>
                  <a:schemeClr val="dk1"/>
                </a:solidFill>
              </a:rPr>
              <a:t>АН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5093775" y="3979500"/>
            <a:ext cx="3767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Металева, переважно округлої форми посудина (звичайно з відкритою верхньою частиною) для варіння їжі, кип'ятіння води тощо; котел, чавун, баняк. </a:t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625" y="821225"/>
            <a:ext cx="2490860" cy="311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1810" y="821225"/>
            <a:ext cx="2774654" cy="300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/>
        </p:nvSpPr>
        <p:spPr>
          <a:xfrm>
            <a:off x="250213" y="4309550"/>
            <a:ext cx="349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Частина стовбура дерева або куща від кореня до крони.</a:t>
            </a:r>
            <a:endParaRPr/>
          </a:p>
        </p:txBody>
      </p:sp>
      <p:sp>
        <p:nvSpPr>
          <p:cNvPr id="96" name="Google Shape;96;p18"/>
          <p:cNvSpPr txBox="1"/>
          <p:nvPr/>
        </p:nvSpPr>
        <p:spPr>
          <a:xfrm>
            <a:off x="218875" y="2586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      </a:t>
            </a:r>
            <a:r>
              <a:rPr b="1" lang="ru">
                <a:solidFill>
                  <a:schemeClr val="dk1"/>
                </a:solidFill>
              </a:rPr>
              <a:t>ШТАМ</a:t>
            </a:r>
            <a:r>
              <a:rPr b="1" lang="ru" sz="1800">
                <a:solidFill>
                  <a:srgbClr val="0000FF"/>
                </a:solidFill>
              </a:rPr>
              <a:t>Б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5810075" y="2586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</a:t>
            </a:r>
            <a:r>
              <a:rPr b="1" lang="ru">
                <a:solidFill>
                  <a:schemeClr val="dk1"/>
                </a:solidFill>
              </a:rPr>
              <a:t>ШТАМ</a:t>
            </a:r>
            <a:r>
              <a:rPr b="1" lang="ru" sz="1800">
                <a:solidFill>
                  <a:srgbClr val="0000FF"/>
                </a:solidFill>
              </a:rPr>
              <a:t>П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5810075" y="45249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              </a:t>
            </a:r>
            <a:r>
              <a:rPr lang="ru">
                <a:solidFill>
                  <a:schemeClr val="dk1"/>
                </a:solidFill>
              </a:rPr>
              <a:t>Вид печатки.</a:t>
            </a:r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875" y="658875"/>
            <a:ext cx="3561276" cy="356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3751" y="711775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3250" y="2053425"/>
            <a:ext cx="2241125" cy="247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/>
        </p:nvSpPr>
        <p:spPr>
          <a:xfrm>
            <a:off x="5397025" y="4151975"/>
            <a:ext cx="3389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Трав’ниста або чагарникова рослина з рясними квітками різних кольорів,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зібраними в суцвіття.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6144000" y="288525"/>
            <a:ext cx="212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</a:t>
            </a:r>
            <a:r>
              <a:rPr b="1" lang="ru">
                <a:solidFill>
                  <a:schemeClr val="dk1"/>
                </a:solidFill>
              </a:rPr>
              <a:t>ВЕРБ</a:t>
            </a:r>
            <a:r>
              <a:rPr b="1" lang="ru" sz="1800">
                <a:solidFill>
                  <a:srgbClr val="0000FF"/>
                </a:solidFill>
              </a:rPr>
              <a:t>Е</a:t>
            </a:r>
            <a:r>
              <a:rPr b="1" lang="ru">
                <a:solidFill>
                  <a:schemeClr val="dk1"/>
                </a:solidFill>
              </a:rPr>
              <a:t>НА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308425" y="2885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   </a:t>
            </a:r>
            <a:r>
              <a:rPr b="1" lang="ru">
                <a:solidFill>
                  <a:schemeClr val="dk1"/>
                </a:solidFill>
              </a:rPr>
              <a:t>ВЕРБ</a:t>
            </a:r>
            <a:r>
              <a:rPr b="1" lang="ru" sz="1800">
                <a:solidFill>
                  <a:srgbClr val="0000FF"/>
                </a:solidFill>
              </a:rPr>
              <a:t>И</a:t>
            </a:r>
            <a:r>
              <a:rPr b="1" lang="ru">
                <a:solidFill>
                  <a:schemeClr val="dk1"/>
                </a:solidFill>
              </a:rPr>
              <a:t>НА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258675" y="4367500"/>
            <a:ext cx="349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                            </a:t>
            </a:r>
            <a:r>
              <a:rPr lang="ru">
                <a:solidFill>
                  <a:schemeClr val="dk1"/>
                </a:solidFill>
              </a:rPr>
              <a:t>Вербове дерево.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1125"/>
            <a:ext cx="4241942" cy="337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0575" y="772750"/>
            <a:ext cx="3373975" cy="337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/>
        </p:nvSpPr>
        <p:spPr>
          <a:xfrm>
            <a:off x="5710600" y="44769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           Те саме, що й білка.</a:t>
            </a:r>
            <a:endParaRPr/>
          </a:p>
        </p:txBody>
      </p:sp>
      <p:sp>
        <p:nvSpPr>
          <p:cNvPr id="117" name="Google Shape;117;p20"/>
          <p:cNvSpPr txBox="1"/>
          <p:nvPr/>
        </p:nvSpPr>
        <p:spPr>
          <a:xfrm>
            <a:off x="218875" y="2089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</a:t>
            </a:r>
            <a:r>
              <a:rPr b="1" lang="ru">
                <a:solidFill>
                  <a:schemeClr val="dk1"/>
                </a:solidFill>
              </a:rPr>
              <a:t>ВИВ</a:t>
            </a:r>
            <a:r>
              <a:rPr b="1" lang="ru" sz="1800">
                <a:solidFill>
                  <a:srgbClr val="0000FF"/>
                </a:solidFill>
              </a:rPr>
              <a:t>А</a:t>
            </a:r>
            <a:r>
              <a:rPr b="1" lang="ru">
                <a:solidFill>
                  <a:schemeClr val="dk1"/>
                </a:solidFill>
              </a:rPr>
              <a:t>РКА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5760300" y="2089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 </a:t>
            </a:r>
            <a:r>
              <a:rPr b="1" lang="ru">
                <a:solidFill>
                  <a:schemeClr val="dk1"/>
                </a:solidFill>
              </a:rPr>
              <a:t>ВИВ</a:t>
            </a:r>
            <a:r>
              <a:rPr b="1" lang="ru" sz="1800">
                <a:solidFill>
                  <a:srgbClr val="0000FF"/>
                </a:solidFill>
              </a:rPr>
              <a:t>І</a:t>
            </a:r>
            <a:r>
              <a:rPr b="1" lang="ru">
                <a:solidFill>
                  <a:schemeClr val="dk1"/>
                </a:solidFill>
              </a:rPr>
              <a:t>РКА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19" name="Google Shape;119;p20"/>
          <p:cNvSpPr txBox="1"/>
          <p:nvPr/>
        </p:nvSpPr>
        <p:spPr>
          <a:xfrm>
            <a:off x="218875" y="4586375"/>
            <a:ext cx="355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Посуд, у якому виварюють білизну.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175" y="755451"/>
            <a:ext cx="2791106" cy="37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9291" y="755451"/>
            <a:ext cx="2481010" cy="372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/>
        </p:nvSpPr>
        <p:spPr>
          <a:xfrm>
            <a:off x="6320411" y="4207925"/>
            <a:ext cx="246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Спеціальний пристрій або навіс над чим-небудь.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397950" y="2785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ЗОН</a:t>
            </a:r>
            <a:r>
              <a:rPr b="1" lang="ru" sz="1800">
                <a:solidFill>
                  <a:srgbClr val="0000FF"/>
                </a:solidFill>
              </a:rPr>
              <a:t>Д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128" name="Google Shape;128;p21"/>
          <p:cNvSpPr txBox="1"/>
          <p:nvPr/>
        </p:nvSpPr>
        <p:spPr>
          <a:xfrm>
            <a:off x="5879725" y="208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                         ЗОН</a:t>
            </a:r>
            <a:r>
              <a:rPr b="1" lang="ru" sz="1800">
                <a:solidFill>
                  <a:srgbClr val="0000FF"/>
                </a:solidFill>
              </a:rPr>
              <a:t>Т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129" name="Google Shape;129;p21"/>
          <p:cNvSpPr txBox="1"/>
          <p:nvPr/>
        </p:nvSpPr>
        <p:spPr>
          <a:xfrm>
            <a:off x="169125" y="4100075"/>
            <a:ext cx="3946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Повітряна куля із самописними приладами, яку запускають для спостереження за метеорологічними явищами.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463" y="778713"/>
            <a:ext cx="2176976" cy="3221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6725" y="678775"/>
            <a:ext cx="2176974" cy="3278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