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19ca0acc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19ca0acc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19ca0acc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919ca0acc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19ca0acc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19ca0acc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19ca0acc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919ca0acc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19ca0acc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919ca0acc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19ca0acc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19ca0acc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919ca0acc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919ca0acc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19ca0acc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919ca0acc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919ca0acc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919ca0acc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19ca0acc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19ca0acc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1a294770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1a294770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19ca0acc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919ca0acc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19ca0acc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919ca0acc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919ca0acc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919ca0acc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1ae53527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91ae53527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19ca0acc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19ca0acc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1c3bd22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1c3bd22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0acf48f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0acf48f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91ae53527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91ae5352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1ae5352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91ae5352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19ca0acc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19ca0ac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19ca0acc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19ca0acc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19ca0acc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19ca0acc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hyperlink" Target="https://ru.pinterest.com/pin/96264510779475950/" TargetMode="External"/><Relationship Id="rId20" Type="http://schemas.openxmlformats.org/officeDocument/2006/relationships/hyperlink" Target="https://ru.pinterest.com/pin/134474738870081650/" TargetMode="External"/><Relationship Id="rId42" Type="http://schemas.openxmlformats.org/officeDocument/2006/relationships/hyperlink" Target="https://mala.storinka.org/%D0%B1%D0%B0%D0%B9%D0%BA%D0%B0-%D0%BB%D0%B5%D0%BE%D0%BD%D1%96%D0%B4%D0%B0-%D0%B3%D0%BB%D1%96%D0%B1%D0%BE%D0%B2%D0%B0-%D0%BF%D1%96%D0%B2%D0%B5%D0%BD%D1%8C-%D1%96-%D0%BF%D0%B5%D1%80%D0%BB%D0%B8%D0%BD%D0%BA%D0%B0.html" TargetMode="External"/><Relationship Id="rId41" Type="http://schemas.openxmlformats.org/officeDocument/2006/relationships/hyperlink" Target="https://ru.pinterest.com/pin/326440673014407248/" TargetMode="External"/><Relationship Id="rId22" Type="http://schemas.openxmlformats.org/officeDocument/2006/relationships/hyperlink" Target="https://ru.pinterest.com/pin/367536019614002565/" TargetMode="External"/><Relationship Id="rId44" Type="http://schemas.openxmlformats.org/officeDocument/2006/relationships/hyperlink" Target="https://tkanyny.com.ua/bajka-tkanyna-yiyi-sklad-harakterystyky-i-zastosuvannya-materialu/5/" TargetMode="External"/><Relationship Id="rId21" Type="http://schemas.openxmlformats.org/officeDocument/2006/relationships/hyperlink" Target="https://ru.pinterest.com/pin/237916792809521335/" TargetMode="External"/><Relationship Id="rId43" Type="http://schemas.openxmlformats.org/officeDocument/2006/relationships/hyperlink" Target="https://ru.pinterest.com/pin/421297740162284111/" TargetMode="External"/><Relationship Id="rId24" Type="http://schemas.openxmlformats.org/officeDocument/2006/relationships/hyperlink" Target="https://ru.pinterest.com/pin/32299322322921554/" TargetMode="External"/><Relationship Id="rId46" Type="http://schemas.openxmlformats.org/officeDocument/2006/relationships/hyperlink" Target="https://ru.pinterest.com/pin/413768284536793411/" TargetMode="External"/><Relationship Id="rId23" Type="http://schemas.openxmlformats.org/officeDocument/2006/relationships/hyperlink" Target="https://ru.pinterest.com/pin/498773727495872798/" TargetMode="External"/><Relationship Id="rId45" Type="http://schemas.openxmlformats.org/officeDocument/2006/relationships/hyperlink" Target="https://profibooks.org/ua/p2701760295-atlas-anatomii-cheloveka.html?source=merchant_center&amp;gad_source=1&amp;gad_campaignid=22423572210&amp;gbraid=0AAAAADr11xQVJs8Y_CfmzoGQ6wdGaOsZu&amp;gclid=Cj0KCQiAgP_JBhD-ARIsANpEMxwV46bBzdyLE32G1Q7vGGPk0xIbUYtH9Faf40ZykOz-rVCgd5xcCQ8aAmlEEALw_wcB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ru.pinterest.com/pin/31736372372213069/" TargetMode="External"/><Relationship Id="rId4" Type="http://schemas.openxmlformats.org/officeDocument/2006/relationships/hyperlink" Target="https://ru.pinterest.com/pin/178244097745616217/" TargetMode="External"/><Relationship Id="rId9" Type="http://schemas.openxmlformats.org/officeDocument/2006/relationships/hyperlink" Target="https://ru.pinterest.com/pin/5559199537747865/" TargetMode="External"/><Relationship Id="rId26" Type="http://schemas.openxmlformats.org/officeDocument/2006/relationships/hyperlink" Target="https://ru.pinterest.com/pin/307018899618875173/" TargetMode="External"/><Relationship Id="rId25" Type="http://schemas.openxmlformats.org/officeDocument/2006/relationships/hyperlink" Target="https://ru.pinterest.com/pin/325033298130733041/" TargetMode="External"/><Relationship Id="rId28" Type="http://schemas.openxmlformats.org/officeDocument/2006/relationships/hyperlink" Target="https://ru.pinterest.com/pin/20969954511638706/" TargetMode="External"/><Relationship Id="rId27" Type="http://schemas.openxmlformats.org/officeDocument/2006/relationships/hyperlink" Target="https://ru.pinterest.com/pin/457959855880135758/" TargetMode="External"/><Relationship Id="rId5" Type="http://schemas.openxmlformats.org/officeDocument/2006/relationships/hyperlink" Target="https://ru.pinterest.com/pin/322992604544507371/" TargetMode="External"/><Relationship Id="rId6" Type="http://schemas.openxmlformats.org/officeDocument/2006/relationships/hyperlink" Target="https://ru.pinterest.com/pin/20829217021152476/" TargetMode="External"/><Relationship Id="rId29" Type="http://schemas.openxmlformats.org/officeDocument/2006/relationships/hyperlink" Target="https://ebird.org/species/yellow2?siteLanguage=uk" TargetMode="External"/><Relationship Id="rId7" Type="http://schemas.openxmlformats.org/officeDocument/2006/relationships/hyperlink" Target="https://ru.pinterest.com/pin/1407443630350737/" TargetMode="External"/><Relationship Id="rId8" Type="http://schemas.openxmlformats.org/officeDocument/2006/relationships/hyperlink" Target="https://ru.pinterest.com/pin/4608941744324550400/" TargetMode="External"/><Relationship Id="rId31" Type="http://schemas.openxmlformats.org/officeDocument/2006/relationships/hyperlink" Target="https://ru.pinterest.com/pin/727472146077448313/" TargetMode="External"/><Relationship Id="rId30" Type="http://schemas.openxmlformats.org/officeDocument/2006/relationships/hyperlink" Target="https://goldfishnet.in.ua/fish/verxovka" TargetMode="External"/><Relationship Id="rId11" Type="http://schemas.openxmlformats.org/officeDocument/2006/relationships/hyperlink" Target="https://ru.pinterest.com/pin/366199013471631858/" TargetMode="External"/><Relationship Id="rId33" Type="http://schemas.openxmlformats.org/officeDocument/2006/relationships/hyperlink" Target="https://ru.pinterest.com/pin/180284791330392020/" TargetMode="External"/><Relationship Id="rId10" Type="http://schemas.openxmlformats.org/officeDocument/2006/relationships/hyperlink" Target="https://ru.pinterest.com/pin/4503668367243337/" TargetMode="External"/><Relationship Id="rId32" Type="http://schemas.openxmlformats.org/officeDocument/2006/relationships/hyperlink" Target="https://ru.pinterest.com/pin/87186942777736198/" TargetMode="External"/><Relationship Id="rId13" Type="http://schemas.openxmlformats.org/officeDocument/2006/relationships/hyperlink" Target="https://ru.pinterest.com/pin/99853316731620982/" TargetMode="External"/><Relationship Id="rId35" Type="http://schemas.openxmlformats.org/officeDocument/2006/relationships/hyperlink" Target="https://ru.pinterest.com/pin/90423905015470355/" TargetMode="External"/><Relationship Id="rId12" Type="http://schemas.openxmlformats.org/officeDocument/2006/relationships/hyperlink" Target="https://ru.pinterest.com/pin/17803361025641353/" TargetMode="External"/><Relationship Id="rId34" Type="http://schemas.openxmlformats.org/officeDocument/2006/relationships/hyperlink" Target="https://uk.wikipedia.org/wiki/%D0%91%D1%96%D0%BB%D0%B8%D0%B7%D0%BD%D0%B0_%D0%B7%D0%B2%D0%B8%D1%87%D0%B0%D0%B9%D0%BD%D0%B0" TargetMode="External"/><Relationship Id="rId15" Type="http://schemas.openxmlformats.org/officeDocument/2006/relationships/hyperlink" Target="https://vidomo.media/rus/events/1743776934-v-dnepre-zametili-redkogo-yadovitogo-zhuka-foto" TargetMode="External"/><Relationship Id="rId37" Type="http://schemas.openxmlformats.org/officeDocument/2006/relationships/hyperlink" Target="https://uk.wikipedia.org/wiki/%D0%91%D0%B0%D0%B3%D0%B0%D1%82%D0%BE%D0%BD%D1%96%D0%B6%D0%BA%D0%B8#/media/%D0%A4%D0%B0%D0%B9%D0%BB:Steinl%C3%A4ufer_(Lithobius_forficatus)_3.jpg" TargetMode="External"/><Relationship Id="rId14" Type="http://schemas.openxmlformats.org/officeDocument/2006/relationships/hyperlink" Target="https://ru.pinterest.com/pin/726909196144839250/" TargetMode="External"/><Relationship Id="rId36" Type="http://schemas.openxmlformats.org/officeDocument/2006/relationships/hyperlink" Target="https://ru.pinterest.com/pin/209487820159426280/" TargetMode="External"/><Relationship Id="rId17" Type="http://schemas.openxmlformats.org/officeDocument/2006/relationships/hyperlink" Target="https://ru.pinterest.com/pin/46724914878580869/" TargetMode="External"/><Relationship Id="rId39" Type="http://schemas.openxmlformats.org/officeDocument/2006/relationships/hyperlink" Target="https://uk.wikipedia.org/wiki/%D0%A1%D0%BE%D0%BB%D0%BE%D0%B4%D0%B8%D1%86%D1%8F_%D0%B7%D0%B2%D0%B8%D1%87%D0%B0%D0%B9%D0%BD%D0%B0" TargetMode="External"/><Relationship Id="rId16" Type="http://schemas.openxmlformats.org/officeDocument/2006/relationships/hyperlink" Target="https://panski-sadu.com.ua/ua/p1950599897-grusha-limonka-letnij.html" TargetMode="External"/><Relationship Id="rId38" Type="http://schemas.openxmlformats.org/officeDocument/2006/relationships/hyperlink" Target="https://ru.pinterest.com/pin/114138171802527533/" TargetMode="External"/><Relationship Id="rId19" Type="http://schemas.openxmlformats.org/officeDocument/2006/relationships/hyperlink" Target="https://ru.pinterest.com/pin/934285885194744861/" TargetMode="External"/><Relationship Id="rId18" Type="http://schemas.openxmlformats.org/officeDocument/2006/relationships/hyperlink" Target="https://uk.wikipedia.org/wiki/%D0%9B%D0%B8%D0%BF%D1%83%D1%87%D0%BA%D0%B0_%D0%B7%D0%B2%D0%B8%D1%87%D0%B0%D0%B9%D0%BD%D0%B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74750"/>
            <a:ext cx="85206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Омоніми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72500" y="2205300"/>
            <a:ext cx="8199000" cy="18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Візуалізовані матеріали до КРЗ за програмою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з корекційно-розвиткової роботи </a:t>
            </a:r>
            <a:r>
              <a:rPr lang="ru" sz="2400">
                <a:solidFill>
                  <a:schemeClr val="dk1"/>
                </a:solidFill>
              </a:rPr>
              <a:t>Рібцун Ю. В.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«Корекція розвитку»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для спеціальних загальноосвітніх навчальних закладів для дітей із тяжкими порушеннями мовлення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2863075" y="2387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ТАЗ</a:t>
            </a:r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328325" y="39877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Неглибока кругла або овальна посудина (найчастіше металева)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для вмивання, прання тощо.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5269525" y="3880025"/>
            <a:ext cx="3551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Частина скелета людини </a:t>
            </a:r>
            <a:r>
              <a:rPr lang="ru">
                <a:solidFill>
                  <a:schemeClr val="dk1"/>
                </a:solidFill>
              </a:rPr>
              <a:t>й тварин </a:t>
            </a:r>
            <a:r>
              <a:rPr lang="ru">
                <a:solidFill>
                  <a:schemeClr val="dk1"/>
                </a:solidFill>
              </a:rPr>
              <a:t>- кістковий пояс, що спирається на нижні (у тварин - на задні) кінцівки та є опорою для хребта.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3">
            <a:alphaModFix/>
          </a:blip>
          <a:srcRect b="0" l="13650" r="14084" t="0"/>
          <a:stretch/>
        </p:blipFill>
        <p:spPr>
          <a:xfrm>
            <a:off x="543850" y="563775"/>
            <a:ext cx="2229499" cy="30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701" y="763325"/>
            <a:ext cx="2964299" cy="296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3072000" y="499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СКАТ</a:t>
            </a:r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421025" y="40643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Колесо автомобіля, а також комплект гумових деталей автомобільного колеса.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4208325" y="4280025"/>
            <a:ext cx="462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Велика хижа морська риба ряду акулоподібних із плоским тілом і вузьким хвостом.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125" y="499050"/>
            <a:ext cx="2519629" cy="35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889713"/>
            <a:ext cx="2767200" cy="27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800" y="1505238"/>
            <a:ext cx="2559075" cy="25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3720850" y="4974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МАЙКА</a:t>
            </a:r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198975" y="4513275"/>
            <a:ext cx="35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Трикотажна сорочка без рукавів і коміра.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5571300" y="4297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Весняний безкрилий жук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родини наривникових.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25" y="397950"/>
            <a:ext cx="2852560" cy="399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3650" y="1528800"/>
            <a:ext cx="4727851" cy="2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/>
        </p:nvSpPr>
        <p:spPr>
          <a:xfrm>
            <a:off x="2731375" y="4145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ЛИМОНКА</a:t>
            </a:r>
            <a:endParaRPr/>
          </a:p>
        </p:txBody>
      </p:sp>
      <p:sp>
        <p:nvSpPr>
          <p:cNvPr id="152" name="Google Shape;152;p25"/>
          <p:cNvSpPr txBox="1"/>
          <p:nvPr/>
        </p:nvSpPr>
        <p:spPr>
          <a:xfrm>
            <a:off x="150800" y="4476925"/>
            <a:ext cx="41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Старовинний сорт груші народної селекції.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4924625" y="4533450"/>
            <a:ext cx="39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Ручна граната, що формою нагадує лимон.</a:t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3025" y="805388"/>
            <a:ext cx="2151284" cy="36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00" y="1450475"/>
            <a:ext cx="2957050" cy="29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/>
        </p:nvSpPr>
        <p:spPr>
          <a:xfrm>
            <a:off x="2467300" y="437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ЛИПУЧКА</a:t>
            </a:r>
            <a:endParaRPr/>
          </a:p>
        </p:txBody>
      </p:sp>
      <p:sp>
        <p:nvSpPr>
          <p:cNvPr id="161" name="Google Shape;161;p26"/>
          <p:cNvSpPr txBox="1"/>
          <p:nvPr/>
        </p:nvSpPr>
        <p:spPr>
          <a:xfrm>
            <a:off x="152400" y="3979500"/>
            <a:ext cx="367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Трав'яниста рослина, бур'ян, насіння якої має колючки й легко чіпляється до чого-небудь.</a:t>
            </a:r>
            <a:endParaRPr/>
          </a:p>
        </p:txBody>
      </p:sp>
      <p:sp>
        <p:nvSpPr>
          <p:cNvPr id="162" name="Google Shape;162;p26"/>
          <p:cNvSpPr txBox="1"/>
          <p:nvPr/>
        </p:nvSpPr>
        <p:spPr>
          <a:xfrm>
            <a:off x="5531475" y="42879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Липкий папір, який застосовують для боротьби з мухами.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75" y="1500188"/>
            <a:ext cx="31432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475" y="813075"/>
            <a:ext cx="3402000" cy="3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/>
        </p:nvSpPr>
        <p:spPr>
          <a:xfrm>
            <a:off x="2944825" y="6267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ЛИСИЧКА</a:t>
            </a:r>
            <a:endParaRPr/>
          </a:p>
        </p:txBody>
      </p:sp>
      <p:sp>
        <p:nvSpPr>
          <p:cNvPr id="170" name="Google Shape;170;p27"/>
          <p:cNvSpPr txBox="1"/>
          <p:nvPr/>
        </p:nvSpPr>
        <p:spPr>
          <a:xfrm>
            <a:off x="238775" y="4515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Зменшено-пестливе до лисиця.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4815200" y="4532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Їстівний гриб жовтого кольору.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75" y="1012050"/>
            <a:ext cx="3250166" cy="32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3825" y="581063"/>
            <a:ext cx="2144303" cy="38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9566" y="1440375"/>
            <a:ext cx="2951484" cy="295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5671925" y="4576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KOCÁ</a:t>
            </a:r>
            <a:endParaRPr/>
          </a:p>
        </p:txBody>
      </p:sp>
      <p:sp>
        <p:nvSpPr>
          <p:cNvPr id="180" name="Google Shape;180;p28"/>
          <p:cNvSpPr txBox="1"/>
          <p:nvPr/>
        </p:nvSpPr>
        <p:spPr>
          <a:xfrm>
            <a:off x="169125" y="4586375"/>
            <a:ext cx="191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Заплетене волосся.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2507075" y="3992900"/>
            <a:ext cx="3220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Сільськогосподарське знаряддя для косіння трави, збіжжя тощо, що має вигляд вузького зігнутого леза, прикріпленого до держака.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5974675" y="39995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Вузька намивна смуга суходолу в морі, річці тощо, сполучена одним кінцем із берегом.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996535" cy="428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775" y="248725"/>
            <a:ext cx="2113775" cy="37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1925" y="1319442"/>
            <a:ext cx="3220200" cy="2504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/>
        </p:nvSpPr>
        <p:spPr>
          <a:xfrm>
            <a:off x="3072000" y="262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ГРАНАТ</a:t>
            </a:r>
            <a:endParaRPr/>
          </a:p>
        </p:txBody>
      </p:sp>
      <p:sp>
        <p:nvSpPr>
          <p:cNvPr id="191" name="Google Shape;191;p29"/>
          <p:cNvSpPr txBox="1"/>
          <p:nvPr/>
        </p:nvSpPr>
        <p:spPr>
          <a:xfrm>
            <a:off x="268600" y="3863600"/>
            <a:ext cx="4085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Плодове дерево або кущ, що росте в місцях з теплим кліматом. Яскраво-червоні квіти цієї рослини. Круглий плід цієї рослини з товстою шкірою, наповнений насінням.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5770075" y="4118800"/>
            <a:ext cx="3183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Самоцвіт, напівдорогоцінне каміння найчастіше червоного чи бурого кольору, рідко - зеленого.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150" y="743450"/>
            <a:ext cx="3183149" cy="31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25" y="262150"/>
            <a:ext cx="2755374" cy="275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0675" y="1776225"/>
            <a:ext cx="2445350" cy="19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3072000" y="388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ВІВСЯНКА</a:t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155825" y="2204250"/>
            <a:ext cx="35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Борошно або крупа, виготовлені з вівса.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4088950" y="1281300"/>
            <a:ext cx="2125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Маленький перелітний жовтогрудий птах ряду горобиних.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5621050" y="4463675"/>
            <a:ext cx="20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Дрібна ставкова риба.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155825" y="4556675"/>
            <a:ext cx="25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Вівсяна каша або юшка.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00" y="255350"/>
            <a:ext cx="2787624" cy="1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25" y="2780350"/>
            <a:ext cx="1394076" cy="16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249" y="255352"/>
            <a:ext cx="2737225" cy="20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6">
            <a:alphaModFix/>
          </a:blip>
          <a:srcRect b="19962" l="0" r="0" t="13183"/>
          <a:stretch/>
        </p:blipFill>
        <p:spPr>
          <a:xfrm>
            <a:off x="4693700" y="2906875"/>
            <a:ext cx="3799375" cy="14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106650" y="7362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БІЛОК</a:t>
            </a:r>
            <a:endParaRPr/>
          </a:p>
        </p:txBody>
      </p:sp>
      <p:sp>
        <p:nvSpPr>
          <p:cNvPr id="214" name="Google Shape;214;p31"/>
          <p:cNvSpPr txBox="1"/>
          <p:nvPr/>
        </p:nvSpPr>
        <p:spPr>
          <a:xfrm>
            <a:off x="293413" y="4387400"/>
            <a:ext cx="419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Густа напівпрозора маса пташиного яйця, у якій міститься жовток.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5571275" y="4495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Біла опукла оболонка очей.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25" y="2367100"/>
            <a:ext cx="3856950" cy="2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750" y="328325"/>
            <a:ext cx="2388950" cy="19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4125" y="1789226"/>
            <a:ext cx="4107801" cy="25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42850" y="285200"/>
            <a:ext cx="7630500" cy="46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Цілі: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отримати уявлення про те, що слово може мати кілька значень;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ознайомитися з терміном "омонім" - багатозначний;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навчитися розрізняти омоніми за лексичним значенням;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ознайомити зі словами, лексичне значення яких залежить від наголосу;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поповнити активний словник;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+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формування гностичного та смислового структурного рівня мовлення;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номінативної та пізнавальної функції мовлення;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поточного та кінцевого зорового, слухового контролю.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</a:rPr>
              <a:t>       </a:t>
            </a:r>
            <a:r>
              <a:rPr lang="ru" sz="1800">
                <a:solidFill>
                  <a:schemeClr val="dk1"/>
                </a:solidFill>
              </a:rPr>
              <a:t>Презентацію створено за “Великим шкільним словником української мови” Т. К. Співак.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/>
        </p:nvSpPr>
        <p:spPr>
          <a:xfrm>
            <a:off x="4864950" y="10916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БІЛИЗНА</a:t>
            </a:r>
            <a:endParaRPr b="1" sz="1800"/>
          </a:p>
        </p:txBody>
      </p:sp>
      <p:sp>
        <p:nvSpPr>
          <p:cNvPr id="224" name="Google Shape;224;p32"/>
          <p:cNvSpPr txBox="1"/>
          <p:nvPr/>
        </p:nvSpPr>
        <p:spPr>
          <a:xfrm>
            <a:off x="278550" y="4069050"/>
            <a:ext cx="332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Вироби з тканин (переважно білі) для одягання на тіло або для побутових потреб (на постіль і т. ін.).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5392250" y="4500150"/>
            <a:ext cx="341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Хижа прісноводна промислова риба.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50" y="355425"/>
            <a:ext cx="3614274" cy="361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450" y="2429203"/>
            <a:ext cx="3950475" cy="17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/>
        </p:nvSpPr>
        <p:spPr>
          <a:xfrm>
            <a:off x="3123900" y="1393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БАГАТОНІЖКА</a:t>
            </a:r>
            <a:endParaRPr/>
          </a:p>
        </p:txBody>
      </p:sp>
      <p:sp>
        <p:nvSpPr>
          <p:cNvPr id="233" name="Google Shape;233;p33"/>
          <p:cNvSpPr txBox="1"/>
          <p:nvPr/>
        </p:nvSpPr>
        <p:spPr>
          <a:xfrm>
            <a:off x="318350" y="43277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Багаторічна папоротева рослина з повзучим коренем.</a:t>
            </a:r>
            <a:endParaRPr/>
          </a:p>
        </p:txBody>
      </p:sp>
      <p:sp>
        <p:nvSpPr>
          <p:cNvPr id="234" name="Google Shape;234;p33"/>
          <p:cNvSpPr txBox="1"/>
          <p:nvPr/>
        </p:nvSpPr>
        <p:spPr>
          <a:xfrm>
            <a:off x="5919525" y="41120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Клас наземних тварин з червоподібним тілом і великою кількістю членистих ніжок.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650" y="992175"/>
            <a:ext cx="3464311" cy="3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50" y="190679"/>
            <a:ext cx="2657650" cy="4075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/>
        </p:nvSpPr>
        <p:spPr>
          <a:xfrm>
            <a:off x="4425025" y="447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БАЙКА</a:t>
            </a:r>
            <a:endParaRPr/>
          </a:p>
        </p:txBody>
      </p:sp>
      <p:sp>
        <p:nvSpPr>
          <p:cNvPr id="242" name="Google Shape;242;p34"/>
          <p:cNvSpPr txBox="1"/>
          <p:nvPr/>
        </p:nvSpPr>
        <p:spPr>
          <a:xfrm>
            <a:off x="268625" y="3836925"/>
            <a:ext cx="3598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Невеликий віршований або, рідше, прозовий повчальний твір алегоричного змісту. Вигадка, розповідь про те, чого насправді не було, не може бути.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5034075" y="42680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М'яка бавовняна, рідше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вовняна, тканина з ворсом; бая.</a:t>
            </a:r>
            <a:endParaRPr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50" y="351375"/>
            <a:ext cx="2767200" cy="340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300" y="1131475"/>
            <a:ext cx="4888635" cy="29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/>
        </p:nvSpPr>
        <p:spPr>
          <a:xfrm>
            <a:off x="238775" y="596925"/>
            <a:ext cx="4026000" cy="27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Носить півник-співунець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на голівці </a:t>
            </a:r>
            <a:r>
              <a:rPr b="1" lang="ru" sz="1800">
                <a:solidFill>
                  <a:schemeClr val="dk1"/>
                </a:solidFill>
              </a:rPr>
              <a:t>гребіне́ць</a:t>
            </a:r>
            <a:r>
              <a:rPr lang="ru" sz="1800">
                <a:solidFill>
                  <a:schemeClr val="dk1"/>
                </a:solidFill>
              </a:rPr>
              <a:t>.</a:t>
            </a:r>
            <a:br>
              <a:rPr lang="ru" sz="1800">
                <a:solidFill>
                  <a:schemeClr val="dk1"/>
                </a:solidFill>
              </a:rPr>
            </a:br>
            <a:r>
              <a:rPr b="1" lang="ru" sz="1800">
                <a:solidFill>
                  <a:schemeClr val="dk1"/>
                </a:solidFill>
              </a:rPr>
              <a:t>Гребінцем</a:t>
            </a:r>
            <a:r>
              <a:rPr lang="ru" sz="1800">
                <a:solidFill>
                  <a:schemeClr val="dk1"/>
                </a:solidFill>
              </a:rPr>
              <a:t> тим — знає кожний —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Причеса́тися не можна.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А у мене, а у мене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Гребінець новий, зелений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None/>
            </a:pPr>
            <a:r>
              <a:rPr i="1" lang="ru" sz="1800">
                <a:solidFill>
                  <a:schemeClr val="dk1"/>
                </a:solidFill>
              </a:rPr>
              <a:t>Грицько Бойко</a:t>
            </a:r>
            <a:endParaRPr i="1" sz="1800">
              <a:solidFill>
                <a:schemeClr val="dk1"/>
              </a:solidFill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4971050" y="915325"/>
            <a:ext cx="3900000" cy="27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— </a:t>
            </a:r>
            <a:r>
              <a:rPr b="1" lang="ru" sz="1800">
                <a:solidFill>
                  <a:schemeClr val="dk1"/>
                </a:solidFill>
              </a:rPr>
              <a:t>Приклад</a:t>
            </a:r>
            <a:r>
              <a:rPr lang="ru" sz="1800">
                <a:solidFill>
                  <a:schemeClr val="dk1"/>
                </a:solidFill>
              </a:rPr>
              <a:t> списував у кого? —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запитав учитель строго.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— Та казали ж Ви у класі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І казав мій тато,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Що з відмінника Івася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Треба </a:t>
            </a:r>
            <a:r>
              <a:rPr b="1" lang="ru" sz="1800">
                <a:solidFill>
                  <a:schemeClr val="dk1"/>
                </a:solidFill>
              </a:rPr>
              <a:t>приклад</a:t>
            </a:r>
            <a:r>
              <a:rPr lang="ru" sz="1800">
                <a:solidFill>
                  <a:schemeClr val="dk1"/>
                </a:solidFill>
              </a:rPr>
              <a:t> брати.</a:t>
            </a:r>
            <a:endParaRPr sz="1800">
              <a:solidFill>
                <a:schemeClr val="dk1"/>
              </a:solidFill>
            </a:endParaRPr>
          </a:p>
          <a:p>
            <a:pPr indent="0" lvl="0" marL="571500" rtl="0" algn="l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None/>
            </a:pPr>
            <a:r>
              <a:rPr i="1" lang="ru" sz="1800">
                <a:solidFill>
                  <a:schemeClr val="dk1"/>
                </a:solidFill>
              </a:rPr>
              <a:t>                    Грицько Бойко</a:t>
            </a:r>
            <a:endParaRPr i="1" sz="1800">
              <a:solidFill>
                <a:schemeClr val="dk1"/>
              </a:solidFill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3488675" y="165800"/>
            <a:ext cx="24276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Знайдіть омоніми.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050" y="2662375"/>
            <a:ext cx="2364900" cy="23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/>
        </p:nvSpPr>
        <p:spPr>
          <a:xfrm>
            <a:off x="267000" y="175750"/>
            <a:ext cx="86100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Фото: </a:t>
            </a:r>
            <a:r>
              <a:rPr lang="ru" sz="900" u="sng">
                <a:solidFill>
                  <a:schemeClr val="hlink"/>
                </a:solidFill>
                <a:hlinkClick r:id="rId3"/>
              </a:rPr>
              <a:t>https://ru.pinterest.com/pin/31736372372213069/</a:t>
            </a:r>
            <a:r>
              <a:rPr lang="ru" sz="900"/>
              <a:t>;  </a:t>
            </a:r>
            <a:r>
              <a:rPr lang="ru" sz="900" u="sng">
                <a:solidFill>
                  <a:schemeClr val="hlink"/>
                </a:solidFill>
                <a:hlinkClick r:id="rId4"/>
              </a:rPr>
              <a:t>https://ru.pinterest.com/pin/178244097745616217/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5"/>
              </a:rPr>
              <a:t>https://ru.pinterest.com/pin/322992604544507371/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6"/>
              </a:rPr>
              <a:t>https://ru.pinterest.com/pin/20829217021152476/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7"/>
              </a:rPr>
              <a:t>https://ru.pinterest.com/pin/1407443630350737/</a:t>
            </a:r>
            <a:r>
              <a:rPr lang="ru" sz="900"/>
              <a:t>;  </a:t>
            </a:r>
            <a:r>
              <a:rPr lang="ru" sz="900" u="sng">
                <a:solidFill>
                  <a:schemeClr val="hlink"/>
                </a:solidFill>
                <a:hlinkClick r:id="rId8"/>
              </a:rPr>
              <a:t>https://ru.pinterest.com/pin/4608941744324550400/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9"/>
              </a:rPr>
              <a:t>https://ru.pinterest.com/pin/5559199537747865/</a:t>
            </a:r>
            <a:r>
              <a:rPr lang="ru" sz="900"/>
              <a:t>;  </a:t>
            </a:r>
            <a:r>
              <a:rPr lang="ru" sz="900" u="sng">
                <a:solidFill>
                  <a:schemeClr val="hlink"/>
                </a:solidFill>
                <a:hlinkClick r:id="rId10"/>
              </a:rPr>
              <a:t>https://ru.pinterest.com/pin/4503668367243337/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1"/>
              </a:rPr>
              <a:t>https://ru.pinterest.com/pin/366199013471631858/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2"/>
              </a:rPr>
              <a:t>https://ru.pinterest.com/pin/17803361025641353/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3"/>
              </a:rPr>
              <a:t>https://ru.pinterest.com/pin/99853316731620982/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4"/>
              </a:rPr>
              <a:t>https://ru.pinterest.com/pin/726909196144839250/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5"/>
              </a:rPr>
              <a:t>https://vidomo.media/rus/events/1743776934-v-dnepre-zametili-redkogo-yadovitogo-zhuka-foto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6"/>
              </a:rPr>
              <a:t>https://panski-sadu.com.ua/ua/p1950599897-grusha-limonka-letnij.html</a:t>
            </a:r>
            <a:r>
              <a:rPr lang="ru" sz="900"/>
              <a:t>; </a:t>
            </a:r>
            <a:r>
              <a:rPr lang="ru" sz="900" u="sng">
                <a:solidFill>
                  <a:schemeClr val="accent5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https://ru.pinterest.com/pin/46724914878580869/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hlink"/>
                </a:solidFill>
                <a:hlinkClick r:id="rId18"/>
              </a:rPr>
              <a:t>https://uk.wikipedia.org/wiki/%D0%9B%D0%B8%D0%BF%D1%83%D1%87%D0%BA%D0%B0_%D0%B7%D0%B2%D0%B8%D1%87%D0%B0%D0%B9%D0%BD%D0%B0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19"/>
              </a:rPr>
              <a:t>https://ru.pinterest.com/pin/934285885194744861/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0"/>
              </a:rPr>
              <a:t>https://ru.pinterest.com/pin/134474738870081650/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1"/>
              </a:rPr>
              <a:t>https://ru.pinterest.com/pin/237916792809521335/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2"/>
              </a:rPr>
              <a:t>https://ru.pinterest.com/pin/367536019614002565/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3"/>
              </a:rPr>
              <a:t>https://ru.pinterest.com/pin/498773727495872798/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4"/>
              </a:rPr>
              <a:t>https://ru.pinterest.com/pin/32299322322921554/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5"/>
              </a:rPr>
              <a:t>https://ru.pinterest.com/pin/325033298130733041/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6"/>
              </a:rPr>
              <a:t>https://ru.pinterest.com/pin/307018899618875173/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7"/>
              </a:rPr>
              <a:t>https://ru.pinterest.com/pin/457959855880135758/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8"/>
              </a:rPr>
              <a:t>https://ru.pinterest.com/pin/20969954511638706/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29"/>
              </a:rPr>
              <a:t>https://ebird.org/species/yellow2?siteLanguage=uk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30"/>
              </a:rPr>
              <a:t>https://goldfishnet.in.ua/fish/verxovka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31"/>
              </a:rPr>
              <a:t>https://ru.pinterest.com/pin/727472146077448313/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32"/>
              </a:rPr>
              <a:t>https://ru.pinterest.com/pin/87186942777736198/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33"/>
              </a:rPr>
              <a:t>https://ru.pinterest.com/pin/180284791330392020/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34"/>
              </a:rPr>
              <a:t>https://uk.wikipedia.org/wiki/%D0%91%D1%96%D0%BB%D0%B8%D0%B7%D0%BD%D0%B0_%D0%B7%D0%B2%D0%B8%D1%87%D0%B0%D0%B9%D0%BD%D0%B0</a:t>
            </a:r>
            <a:r>
              <a:rPr lang="ru" sz="900"/>
              <a:t>; </a:t>
            </a:r>
            <a:r>
              <a:rPr lang="ru" sz="900" u="sng">
                <a:solidFill>
                  <a:schemeClr val="accent5"/>
                </a:solidFill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https://ru.pinterest.com/pin/90423905015470355/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accent5"/>
                </a:solidFill>
                <a:hlinkClick r:id="rId3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https://ru.pinterest.com/pin/209487820159426280/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hlink"/>
                </a:solidFill>
                <a:hlinkClick r:id="rId37"/>
              </a:rPr>
              <a:t>https://uk.wikipedia.org/wiki/%D0%91%D0%B0%D0%B3%D0%B0%D1%82%D0%BE%D0%BD%D1%96%D0%B6%D0%BA%D0%B8#/media/%D0%A4%D0%B0%D0%B9%D0%BB:Steinl%C3%A4ufer_(Lithobius_forficatus)_3.jpg</a:t>
            </a:r>
            <a:r>
              <a:rPr lang="ru" sz="900"/>
              <a:t>; </a:t>
            </a:r>
            <a:r>
              <a:rPr lang="ru" sz="900" u="sng">
                <a:solidFill>
                  <a:schemeClr val="accent5"/>
                </a:solidFill>
                <a:hlinkClick r:id="rId3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https://ru.pinterest.com/pin/114138171802527533/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hlink"/>
                </a:solidFill>
                <a:hlinkClick r:id="rId39"/>
              </a:rPr>
              <a:t>https://uk.wikipedia.org/wiki/%D0%A1%D0%BE%D0%BB%D0%BE%D0%B4%D0%B8%D1%86%D1%8F_%D0%B7%D0%B2%D0%B8%D1%87%D0%B0%D0%B9%D0%BD%D0%B0</a:t>
            </a:r>
            <a:r>
              <a:rPr lang="ru" sz="900"/>
              <a:t>; </a:t>
            </a:r>
            <a:r>
              <a:rPr lang="ru" sz="900">
                <a:solidFill>
                  <a:schemeClr val="dk1"/>
                </a:solidFill>
              </a:rPr>
              <a:t> </a:t>
            </a:r>
            <a:r>
              <a:rPr lang="ru" sz="900" u="sng">
                <a:solidFill>
                  <a:schemeClr val="accent5"/>
                </a:solidFill>
                <a:hlinkClick r:id="rId4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https://ru.pinterest.com/pin/96264510779475950/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accent5"/>
                </a:solidFill>
                <a:hlinkClick r:id="rId4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https://ru.pinterest.com/pin/326440673014407248/</a:t>
            </a:r>
            <a:r>
              <a:rPr lang="ru" sz="900">
                <a:solidFill>
                  <a:schemeClr val="dk1"/>
                </a:solidFill>
              </a:rPr>
              <a:t>; </a:t>
            </a:r>
            <a:r>
              <a:rPr lang="ru" sz="900" u="sng">
                <a:solidFill>
                  <a:schemeClr val="hlink"/>
                </a:solidFill>
                <a:hlinkClick r:id="rId42"/>
              </a:rPr>
              <a:t>https://mala.storinka.org/%D0%B1%D0%B0%D0%B9%D0%BA%D0%B0-%D0%BB%D0%B5%D0%BE%D0%BD%D1%96%D0%B4%D0%B0-%D0%B3%D0%BB%D1%96%D0%B1%D0%BE%D0%B2%D0%B0-%D0%BF%D1%96%D0%B2%D0%B5%D0%BD%D1%8C-%D1%96-%D0%BF%D0%B5%D1%80%D0%BB%D0%B8%D0%BD%D0%BA%D0%B0.html</a:t>
            </a:r>
            <a:r>
              <a:rPr lang="ru" sz="900"/>
              <a:t>; </a:t>
            </a:r>
            <a:r>
              <a:rPr lang="ru" sz="900" u="sng">
                <a:solidFill>
                  <a:schemeClr val="accent5"/>
                </a:solidFill>
                <a:hlinkClick r:id="rId4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https://ru.pinterest.com/pin/421297740162284111/</a:t>
            </a:r>
            <a:r>
              <a:rPr lang="ru" sz="900">
                <a:solidFill>
                  <a:schemeClr val="dk1"/>
                </a:solidFill>
              </a:rPr>
              <a:t>;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u="sng">
                <a:solidFill>
                  <a:schemeClr val="hlink"/>
                </a:solidFill>
                <a:hlinkClick r:id="rId44"/>
              </a:rPr>
              <a:t>https://tkanyny.com.ua/bajka-tkanyna-yiyi-sklad-harakterystyky-i-zastosuvannya-materialu/5/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45"/>
              </a:rPr>
              <a:t>https://profibooks.org/ua/p2701760295-atlas-anatomii-cheloveka.html?source=merchant_center&amp;gad_source=1&amp;gad_campaignid=22423572210&amp;gbraid=0AAAAADr11xQVJs8Y_CfmzoGQ6wdGaOsZu&amp;gclid=Cj0KCQiAgP_JBhD-ARIsANpEMxwV46bBzdyLE32G1Q7vGGPk0xIbUYtH9Faf40ZykOz-rVCgd5xcCQ8aAmlEEALw_wcB</a:t>
            </a:r>
            <a:r>
              <a:rPr lang="ru" sz="900"/>
              <a:t>; </a:t>
            </a:r>
            <a:r>
              <a:rPr lang="ru" sz="900" u="sng">
                <a:solidFill>
                  <a:schemeClr val="hlink"/>
                </a:solidFill>
                <a:hlinkClick r:id="rId46"/>
              </a:rPr>
              <a:t>https://ru.pinterest.com/pin/413768284536793411/</a:t>
            </a:r>
            <a:r>
              <a:rPr lang="ru" sz="900"/>
              <a:t>. </a:t>
            </a: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/>
              <a:t>З любов’ю до дефектології - пані Наталя.</a:t>
            </a:r>
            <a:endParaRPr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228800" y="308400"/>
            <a:ext cx="8662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</a:rPr>
              <a:t>     </a:t>
            </a:r>
            <a:r>
              <a:rPr b="1" lang="ru" sz="1600">
                <a:solidFill>
                  <a:schemeClr val="dk1"/>
                </a:solidFill>
              </a:rPr>
              <a:t>Довідка для вчителя.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solidFill>
                  <a:schemeClr val="dk1"/>
                </a:solidFill>
              </a:rPr>
              <a:t> </a:t>
            </a:r>
            <a:endParaRPr b="1"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solidFill>
                  <a:schemeClr val="dk1"/>
                </a:solidFill>
              </a:rPr>
              <a:t>     </a:t>
            </a:r>
            <a:r>
              <a:rPr b="1" i="1" lang="ru" sz="1600">
                <a:solidFill>
                  <a:schemeClr val="dk1"/>
                </a:solidFill>
              </a:rPr>
              <a:t>Омоніми </a:t>
            </a:r>
            <a:r>
              <a:rPr i="1" lang="ru" sz="1600">
                <a:solidFill>
                  <a:schemeClr val="dk1"/>
                </a:solidFill>
              </a:rPr>
              <a:t>— це слова, які однаково звучать і пишуться, але мають абсолютно різні, не пов'язані між собою лексичні значення.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solidFill>
                  <a:schemeClr val="dk1"/>
                </a:solidFill>
              </a:rPr>
              <a:t>      </a:t>
            </a:r>
            <a:r>
              <a:rPr i="1" lang="ru" sz="1600">
                <a:solidFill>
                  <a:schemeClr val="dk1"/>
                </a:solidFill>
              </a:rPr>
              <a:t>Різне місце наголосу дозволяє використовувати його як розрізнювальний засіб вираження лексичних і граматичних значень слова.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solidFill>
                  <a:schemeClr val="dk1"/>
                </a:solidFill>
              </a:rPr>
              <a:t>      В українській мові фіксуємо чимало слів, які за своєю морфологічною будовою абсолютно однакові і розрізняються тільки наголосом. Різний наголос у словах іноді вказує на різні лексичні значення. 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solidFill>
                  <a:schemeClr val="dk1"/>
                </a:solidFill>
              </a:rPr>
              <a:t>     </a:t>
            </a:r>
            <a:r>
              <a:rPr i="1" lang="ru" sz="1600">
                <a:solidFill>
                  <a:srgbClr val="FF0000"/>
                </a:solidFill>
              </a:rPr>
              <a:t>А</a:t>
            </a:r>
            <a:r>
              <a:rPr i="1" lang="ru" sz="1600">
                <a:solidFill>
                  <a:schemeClr val="dk1"/>
                </a:solidFill>
              </a:rPr>
              <a:t>тлас - укладений за певною системою і виданий у формі альбома або книжки збірник географічних, історичних та інших карт і атл</a:t>
            </a:r>
            <a:r>
              <a:rPr i="1" lang="ru" sz="1600">
                <a:solidFill>
                  <a:srgbClr val="FF0000"/>
                </a:solidFill>
              </a:rPr>
              <a:t>а</a:t>
            </a:r>
            <a:r>
              <a:rPr i="1" lang="ru" sz="1600">
                <a:solidFill>
                  <a:schemeClr val="dk1"/>
                </a:solidFill>
              </a:rPr>
              <a:t>с - шовкова або напівшовкова тканина з блискучою лицьовою поверхнею.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600">
                <a:solidFill>
                  <a:schemeClr val="dk1"/>
                </a:solidFill>
              </a:rPr>
              <a:t>       За допомогою наголошування інколи розрізняється і лексичне, і граматичне значення слова. Це велике розходження слів, що складаються з тих самих звуків. Такі слова належать до різних частин мови. Найчастіше наголосом визначаються іменники і прикметники, тотожні за звуками: дор</a:t>
            </a:r>
            <a:r>
              <a:rPr i="1" lang="ru" sz="1600">
                <a:solidFill>
                  <a:srgbClr val="FF0000"/>
                </a:solidFill>
              </a:rPr>
              <a:t>о</a:t>
            </a:r>
            <a:r>
              <a:rPr i="1" lang="ru" sz="1600">
                <a:solidFill>
                  <a:schemeClr val="dk1"/>
                </a:solidFill>
              </a:rPr>
              <a:t>га - іменник і дорог</a:t>
            </a:r>
            <a:r>
              <a:rPr i="1" lang="ru" sz="1600">
                <a:solidFill>
                  <a:srgbClr val="FF0000"/>
                </a:solidFill>
              </a:rPr>
              <a:t>а</a:t>
            </a:r>
            <a:r>
              <a:rPr i="1" lang="ru" sz="1600">
                <a:solidFill>
                  <a:schemeClr val="dk1"/>
                </a:solidFill>
              </a:rPr>
              <a:t> - прикметник, т</a:t>
            </a:r>
            <a:r>
              <a:rPr i="1" lang="ru" sz="1600">
                <a:solidFill>
                  <a:srgbClr val="FF0000"/>
                </a:solidFill>
              </a:rPr>
              <a:t>у</a:t>
            </a:r>
            <a:r>
              <a:rPr i="1" lang="ru" sz="1600">
                <a:solidFill>
                  <a:schemeClr val="dk1"/>
                </a:solidFill>
              </a:rPr>
              <a:t>га -  іменник і туг</a:t>
            </a:r>
            <a:r>
              <a:rPr i="1" lang="ru" sz="1600">
                <a:solidFill>
                  <a:srgbClr val="FF0000"/>
                </a:solidFill>
              </a:rPr>
              <a:t>а</a:t>
            </a:r>
            <a:r>
              <a:rPr i="1" lang="ru" sz="1600">
                <a:solidFill>
                  <a:schemeClr val="dk1"/>
                </a:solidFill>
              </a:rPr>
              <a:t> - прикметник.</a:t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900" y="1336500"/>
            <a:ext cx="3186999" cy="31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950" y="1336500"/>
            <a:ext cx="2417625" cy="31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159200" y="149225"/>
            <a:ext cx="874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/>
              <a:t>П</a:t>
            </a:r>
            <a:r>
              <a:rPr i="1" lang="ru" sz="1800"/>
              <a:t>огляньте на ці малюнки. Які вони різні! </a:t>
            </a:r>
            <a:endParaRPr i="1" sz="1800"/>
          </a:p>
        </p:txBody>
      </p:sp>
      <p:sp>
        <p:nvSpPr>
          <p:cNvPr id="73" name="Google Shape;73;p16"/>
          <p:cNvSpPr txBox="1"/>
          <p:nvPr/>
        </p:nvSpPr>
        <p:spPr>
          <a:xfrm>
            <a:off x="218900" y="4652850"/>
            <a:ext cx="862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solidFill>
                  <a:schemeClr val="dk1"/>
                </a:solidFill>
              </a:rPr>
              <a:t>Прочитайте назви. </a:t>
            </a:r>
            <a:r>
              <a:rPr i="1" lang="ru" sz="1800">
                <a:solidFill>
                  <a:schemeClr val="dk1"/>
                </a:solidFill>
              </a:rPr>
              <a:t>Що у них змінюється? … А чи тільки наголос?</a:t>
            </a:r>
            <a:endParaRPr i="1" sz="1800">
              <a:solidFill>
                <a:schemeClr val="dk1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1777500" y="772675"/>
            <a:ext cx="5730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          АТЛ</a:t>
            </a:r>
            <a:r>
              <a:rPr lang="ru" sz="1800">
                <a:solidFill>
                  <a:srgbClr val="FF0000"/>
                </a:solidFill>
              </a:rPr>
              <a:t>А</a:t>
            </a:r>
            <a:r>
              <a:rPr lang="ru" sz="1800">
                <a:solidFill>
                  <a:schemeClr val="dk1"/>
                </a:solidFill>
              </a:rPr>
              <a:t>С                                    </a:t>
            </a:r>
            <a:r>
              <a:rPr lang="ru" sz="1800">
                <a:solidFill>
                  <a:srgbClr val="FF0000"/>
                </a:solidFill>
              </a:rPr>
              <a:t>А</a:t>
            </a:r>
            <a:r>
              <a:rPr lang="ru" sz="1800">
                <a:solidFill>
                  <a:schemeClr val="dk1"/>
                </a:solidFill>
              </a:rPr>
              <a:t>ТЛАС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348750" y="394625"/>
            <a:ext cx="8446500" cy="44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i="1" lang="ru" sz="2400">
                <a:solidFill>
                  <a:schemeClr val="dk1"/>
                </a:solidFill>
              </a:rPr>
              <a:t>Прочитай уривок вірша. </a:t>
            </a:r>
            <a:endParaRPr i="1" sz="2400">
              <a:solidFill>
                <a:schemeClr val="dk1"/>
              </a:solidFill>
            </a:endParaRPr>
          </a:p>
          <a:p>
            <a:pPr indent="0" lvl="0" marL="762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i="1" lang="ru" sz="2400">
                <a:solidFill>
                  <a:schemeClr val="dk1"/>
                </a:solidFill>
              </a:rPr>
              <a:t>Які листи надсилає яблунька поету?</a:t>
            </a:r>
            <a:endParaRPr i="1" sz="2400">
              <a:solidFill>
                <a:schemeClr val="dk1"/>
              </a:solidFill>
            </a:endParaRPr>
          </a:p>
          <a:p>
            <a:pPr indent="0" lvl="0" marL="762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28194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Щодня у листопаді</a:t>
            </a:r>
            <a:br>
              <a:rPr lang="ru" sz="2400">
                <a:solidFill>
                  <a:schemeClr val="dk1"/>
                </a:solidFill>
              </a:rPr>
            </a:br>
            <a:r>
              <a:rPr lang="ru" sz="2400">
                <a:solidFill>
                  <a:schemeClr val="dk1"/>
                </a:solidFill>
              </a:rPr>
              <a:t>Через кленовий міст</a:t>
            </a:r>
            <a:br>
              <a:rPr lang="ru" sz="2400">
                <a:solidFill>
                  <a:schemeClr val="dk1"/>
                </a:solidFill>
              </a:rPr>
            </a:br>
            <a:r>
              <a:rPr lang="ru" sz="2400">
                <a:solidFill>
                  <a:schemeClr val="dk1"/>
                </a:solidFill>
              </a:rPr>
              <a:t>Шле яблунька із саду</a:t>
            </a:r>
            <a:br>
              <a:rPr lang="ru" sz="2400">
                <a:solidFill>
                  <a:schemeClr val="dk1"/>
                </a:solidFill>
              </a:rPr>
            </a:br>
            <a:r>
              <a:rPr lang="ru" sz="2400">
                <a:solidFill>
                  <a:schemeClr val="dk1"/>
                </a:solidFill>
              </a:rPr>
              <a:t>Мені за листом лист.</a:t>
            </a:r>
            <a:endParaRPr sz="2400">
              <a:solidFill>
                <a:schemeClr val="dk1"/>
              </a:solidFill>
            </a:endParaRPr>
          </a:p>
          <a:p>
            <a:pPr indent="0" lvl="0" marL="762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dk1"/>
              </a:solidFill>
            </a:endParaRPr>
          </a:p>
          <a:p>
            <a:pPr indent="0" lvl="0" marL="76200" marR="76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2400">
                <a:solidFill>
                  <a:schemeClr val="dk1"/>
                </a:solidFill>
              </a:rPr>
              <a:t>        							Анатолій Качан</a:t>
            </a:r>
            <a:endParaRPr i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3039800" y="895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ЛИСТ</a:t>
            </a:r>
            <a:endParaRPr b="1" sz="1800"/>
          </a:p>
        </p:txBody>
      </p:sp>
      <p:sp>
        <p:nvSpPr>
          <p:cNvPr id="85" name="Google Shape;85;p18"/>
          <p:cNvSpPr txBox="1"/>
          <p:nvPr/>
        </p:nvSpPr>
        <p:spPr>
          <a:xfrm>
            <a:off x="218875" y="3752425"/>
            <a:ext cx="2235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Орган повітряного живлення і газообміну рослин у вигляді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тонкої, звичайно зеленої пластинки; листок.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5955950" y="3488850"/>
            <a:ext cx="3054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Писаний текст, призначений для повідомлення про що-небудь, для спілкування з кимось на відстані, а також відповідна поштова кореспонденція. Офіційний, грошовий або інший документ.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3246050" y="3860125"/>
            <a:ext cx="230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Тонкий, щільний шматок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або шар якого-небудь матеріалу (паперу, заліза, фанери і т. ін.).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505275" cy="3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7250" y="703650"/>
            <a:ext cx="1994894" cy="300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400" y="284175"/>
            <a:ext cx="1791029" cy="318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160175" y="4002875"/>
            <a:ext cx="411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Злакова рослина, зерна якої використовують для виготовлення круп, борошна, на корм худобі, а також як сировину для пивоварної промисловості; зерно цієї рослини.</a:t>
            </a: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3836900" y="4397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ЯЧМІНЬ</a:t>
            </a:r>
            <a:endParaRPr b="1" sz="1800"/>
          </a:p>
        </p:txBody>
      </p:sp>
      <p:sp>
        <p:nvSpPr>
          <p:cNvPr id="97" name="Google Shape;97;p19"/>
          <p:cNvSpPr txBox="1"/>
          <p:nvPr/>
        </p:nvSpPr>
        <p:spPr>
          <a:xfrm>
            <a:off x="5030725" y="4347625"/>
            <a:ext cx="378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Гнійне гостре запалення волосяного мішечка вії та слізної залози, краю повіки.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600" y="220900"/>
            <a:ext cx="2482851" cy="37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40910"/>
            <a:ext cx="4393500" cy="293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933025" y="304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ЧОРНОБРИВЕЦЬ</a:t>
            </a: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261850" y="44802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Той, хто має чорні брови.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3982775" y="4307800"/>
            <a:ext cx="501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Однорічна трав'яниста декоративна рослина родини складноцвітих із запашними квітками жовтого кольору.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725" y="230950"/>
            <a:ext cx="2295550" cy="33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50" y="1051825"/>
            <a:ext cx="3206374" cy="32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998550"/>
            <a:ext cx="2049774" cy="314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3589325" y="4841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ЧАЙКА</a:t>
            </a:r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537225" y="4258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Морський водоплавний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птах родини сивкових. </a:t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4065725" y="4042375"/>
            <a:ext cx="487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Бойовий довбаний човен запорізьких козаків з вітрилами та веслами, обшитий ззовні дошками або очеретом для кращої плавучості й захисту від ворога.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75" y="763325"/>
            <a:ext cx="3342349" cy="33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625" y="261825"/>
            <a:ext cx="2767200" cy="3723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