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2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3499 w 6027"/>
                <a:gd name="T1" fmla="*/ 2 h 2296"/>
                <a:gd name="T2" fmla="*/ 0 w 6027"/>
                <a:gd name="T3" fmla="*/ 2 h 2296"/>
                <a:gd name="T4" fmla="*/ 0 w 6027"/>
                <a:gd name="T5" fmla="*/ 0 h 2296"/>
                <a:gd name="T6" fmla="*/ 3499 w 6027"/>
                <a:gd name="T7" fmla="*/ 0 h 2296"/>
                <a:gd name="T8" fmla="*/ 3499 w 6027"/>
                <a:gd name="T9" fmla="*/ 2 h 2296"/>
                <a:gd name="T10" fmla="*/ 3499 w 6027"/>
                <a:gd name="T11" fmla="*/ 2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69 h 353"/>
                  <a:gd name="T4" fmla="*/ 24 w 186"/>
                  <a:gd name="T5" fmla="*/ 117 h 353"/>
                  <a:gd name="T6" fmla="*/ 18 w 186"/>
                  <a:gd name="T7" fmla="*/ 254 h 353"/>
                  <a:gd name="T8" fmla="*/ 42 w 186"/>
                  <a:gd name="T9" fmla="*/ 440 h 353"/>
                  <a:gd name="T10" fmla="*/ 48 w 186"/>
                  <a:gd name="T11" fmla="*/ 623 h 353"/>
                  <a:gd name="T12" fmla="*/ 0 w 186"/>
                  <a:gd name="T13" fmla="*/ 1362 h 353"/>
                  <a:gd name="T14" fmla="*/ 54 w 186"/>
                  <a:gd name="T15" fmla="*/ 902 h 353"/>
                  <a:gd name="T16" fmla="*/ 84 w 186"/>
                  <a:gd name="T17" fmla="*/ 831 h 353"/>
                  <a:gd name="T18" fmla="*/ 126 w 186"/>
                  <a:gd name="T19" fmla="*/ 487 h 353"/>
                  <a:gd name="T20" fmla="*/ 144 w 186"/>
                  <a:gd name="T21" fmla="*/ 461 h 353"/>
                  <a:gd name="T22" fmla="*/ 144 w 186"/>
                  <a:gd name="T23" fmla="*/ 348 h 353"/>
                  <a:gd name="T24" fmla="*/ 186 w 186"/>
                  <a:gd name="T25" fmla="*/ 254 h 353"/>
                  <a:gd name="T26" fmla="*/ 162 w 186"/>
                  <a:gd name="T27" fmla="*/ 231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24 h 66"/>
                  <a:gd name="T8" fmla="*/ 6 w 155"/>
                  <a:gd name="T9" fmla="*/ 70 h 66"/>
                  <a:gd name="T10" fmla="*/ 0 w 155"/>
                  <a:gd name="T11" fmla="*/ 95 h 66"/>
                  <a:gd name="T12" fmla="*/ 78 w 155"/>
                  <a:gd name="T13" fmla="*/ 234 h 66"/>
                  <a:gd name="T14" fmla="*/ 96 w 155"/>
                  <a:gd name="T15" fmla="*/ 165 h 66"/>
                  <a:gd name="T16" fmla="*/ 155 w 155"/>
                  <a:gd name="T17" fmla="*/ 260 h 66"/>
                  <a:gd name="T18" fmla="*/ 126 w 155"/>
                  <a:gd name="T19" fmla="*/ 95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150 h 72"/>
                  <a:gd name="T2" fmla="*/ 0 w 42"/>
                  <a:gd name="T3" fmla="*/ 77 h 72"/>
                  <a:gd name="T4" fmla="*/ 12 w 42"/>
                  <a:gd name="T5" fmla="*/ 26 h 72"/>
                  <a:gd name="T6" fmla="*/ 0 w 42"/>
                  <a:gd name="T7" fmla="*/ 26 h 72"/>
                  <a:gd name="T8" fmla="*/ 12 w 42"/>
                  <a:gd name="T9" fmla="*/ 26 h 72"/>
                  <a:gd name="T10" fmla="*/ 24 w 42"/>
                  <a:gd name="T11" fmla="*/ 26 h 72"/>
                  <a:gd name="T12" fmla="*/ 36 w 42"/>
                  <a:gd name="T13" fmla="*/ 26 h 72"/>
                  <a:gd name="T14" fmla="*/ 42 w 42"/>
                  <a:gd name="T15" fmla="*/ 0 h 72"/>
                  <a:gd name="T16" fmla="*/ 30 w 42"/>
                  <a:gd name="T17" fmla="*/ 77 h 72"/>
                  <a:gd name="T18" fmla="*/ 42 w 42"/>
                  <a:gd name="T19" fmla="*/ 201 h 72"/>
                  <a:gd name="T20" fmla="*/ 12 w 42"/>
                  <a:gd name="T21" fmla="*/ 294 h 72"/>
                  <a:gd name="T22" fmla="*/ 6 w 42"/>
                  <a:gd name="T23" fmla="*/ 150 h 72"/>
                  <a:gd name="T24" fmla="*/ 6 w 42"/>
                  <a:gd name="T25" fmla="*/ 150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</p:grpSp>
      <p:grpSp>
        <p:nvGrpSpPr>
          <p:cNvPr id="8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72 h 287"/>
                <a:gd name="T4" fmla="*/ 66 w 365"/>
                <a:gd name="T5" fmla="*/ 132 h 287"/>
                <a:gd name="T6" fmla="*/ 143 w 365"/>
                <a:gd name="T7" fmla="*/ 216 h 287"/>
                <a:gd name="T8" fmla="*/ 191 w 365"/>
                <a:gd name="T9" fmla="*/ 198 h 287"/>
                <a:gd name="T10" fmla="*/ 341 w 365"/>
                <a:gd name="T11" fmla="*/ 338 h 287"/>
                <a:gd name="T12" fmla="*/ 305 w 365"/>
                <a:gd name="T13" fmla="*/ 207 h 287"/>
                <a:gd name="T14" fmla="*/ 365 w 365"/>
                <a:gd name="T15" fmla="*/ 156 h 287"/>
                <a:gd name="T16" fmla="*/ 359 w 365"/>
                <a:gd name="T17" fmla="*/ 150 h 287"/>
                <a:gd name="T18" fmla="*/ 335 w 365"/>
                <a:gd name="T19" fmla="*/ 138 h 287"/>
                <a:gd name="T20" fmla="*/ 299 w 365"/>
                <a:gd name="T21" fmla="*/ 102 h 287"/>
                <a:gd name="T22" fmla="*/ 257 w 365"/>
                <a:gd name="T23" fmla="*/ 84 h 287"/>
                <a:gd name="T24" fmla="*/ 215 w 365"/>
                <a:gd name="T25" fmla="*/ 66 h 287"/>
                <a:gd name="T26" fmla="*/ 173 w 365"/>
                <a:gd name="T27" fmla="*/ 48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42 h 60"/>
                <a:gd name="T16" fmla="*/ 65 w 71"/>
                <a:gd name="T17" fmla="*/ 54 h 60"/>
                <a:gd name="T18" fmla="*/ 71 w 71"/>
                <a:gd name="T19" fmla="*/ 66 h 60"/>
                <a:gd name="T20" fmla="*/ 71 w 71"/>
                <a:gd name="T21" fmla="*/ 72 h 60"/>
                <a:gd name="T22" fmla="*/ 59 w 71"/>
                <a:gd name="T23" fmla="*/ 66 h 60"/>
                <a:gd name="T24" fmla="*/ 47 w 71"/>
                <a:gd name="T25" fmla="*/ 54 h 60"/>
                <a:gd name="T26" fmla="*/ 23 w 71"/>
                <a:gd name="T27" fmla="*/ 42 h 60"/>
                <a:gd name="T28" fmla="*/ 23 w 71"/>
                <a:gd name="T29" fmla="*/ 48 h 60"/>
                <a:gd name="T30" fmla="*/ 18 w 71"/>
                <a:gd name="T31" fmla="*/ 54 h 60"/>
                <a:gd name="T32" fmla="*/ 12 w 71"/>
                <a:gd name="T33" fmla="*/ 60 h 60"/>
                <a:gd name="T34" fmla="*/ 6 w 71"/>
                <a:gd name="T35" fmla="*/ 60 h 60"/>
                <a:gd name="T36" fmla="*/ 6 w 71"/>
                <a:gd name="T37" fmla="*/ 60 h 60"/>
                <a:gd name="T38" fmla="*/ 6 w 71"/>
                <a:gd name="T39" fmla="*/ 48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66 h 162"/>
                <a:gd name="T10" fmla="*/ 96 w 161"/>
                <a:gd name="T11" fmla="*/ 72 h 162"/>
                <a:gd name="T12" fmla="*/ 102 w 161"/>
                <a:gd name="T13" fmla="*/ 84 h 162"/>
                <a:gd name="T14" fmla="*/ 108 w 161"/>
                <a:gd name="T15" fmla="*/ 96 h 162"/>
                <a:gd name="T16" fmla="*/ 120 w 161"/>
                <a:gd name="T17" fmla="*/ 108 h 162"/>
                <a:gd name="T18" fmla="*/ 143 w 161"/>
                <a:gd name="T19" fmla="*/ 130 h 162"/>
                <a:gd name="T20" fmla="*/ 155 w 161"/>
                <a:gd name="T21" fmla="*/ 162 h 162"/>
                <a:gd name="T22" fmla="*/ 161 w 161"/>
                <a:gd name="T23" fmla="*/ 180 h 162"/>
                <a:gd name="T24" fmla="*/ 161 w 161"/>
                <a:gd name="T25" fmla="*/ 186 h 162"/>
                <a:gd name="T26" fmla="*/ 96 w 161"/>
                <a:gd name="T27" fmla="*/ 114 h 162"/>
                <a:gd name="T28" fmla="*/ 30 w 161"/>
                <a:gd name="T29" fmla="*/ 66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42 h 60"/>
                <a:gd name="T4" fmla="*/ 41 w 59"/>
                <a:gd name="T5" fmla="*/ 48 h 60"/>
                <a:gd name="T6" fmla="*/ 47 w 59"/>
                <a:gd name="T7" fmla="*/ 54 h 60"/>
                <a:gd name="T8" fmla="*/ 53 w 59"/>
                <a:gd name="T9" fmla="*/ 66 h 60"/>
                <a:gd name="T10" fmla="*/ 53 w 59"/>
                <a:gd name="T11" fmla="*/ 72 h 60"/>
                <a:gd name="T12" fmla="*/ 47 w 59"/>
                <a:gd name="T13" fmla="*/ 66 h 60"/>
                <a:gd name="T14" fmla="*/ 35 w 59"/>
                <a:gd name="T15" fmla="*/ 60 h 60"/>
                <a:gd name="T16" fmla="*/ 23 w 59"/>
                <a:gd name="T17" fmla="*/ 48 h 60"/>
                <a:gd name="T18" fmla="*/ 17 w 59"/>
                <a:gd name="T19" fmla="*/ 42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48 h 204"/>
                <a:gd name="T2" fmla="*/ 245 w 245"/>
                <a:gd name="T3" fmla="*/ 54 h 204"/>
                <a:gd name="T4" fmla="*/ 209 w 245"/>
                <a:gd name="T5" fmla="*/ 96 h 204"/>
                <a:gd name="T6" fmla="*/ 143 w 245"/>
                <a:gd name="T7" fmla="*/ 156 h 204"/>
                <a:gd name="T8" fmla="*/ 167 w 245"/>
                <a:gd name="T9" fmla="*/ 185 h 204"/>
                <a:gd name="T10" fmla="*/ 179 w 245"/>
                <a:gd name="T11" fmla="*/ 240 h 204"/>
                <a:gd name="T12" fmla="*/ 77 w 245"/>
                <a:gd name="T13" fmla="*/ 156 h 204"/>
                <a:gd name="T14" fmla="*/ 47 w 245"/>
                <a:gd name="T15" fmla="*/ 96 h 204"/>
                <a:gd name="T16" fmla="*/ 89 w 245"/>
                <a:gd name="T17" fmla="*/ 78 h 204"/>
                <a:gd name="T18" fmla="*/ 59 w 245"/>
                <a:gd name="T19" fmla="*/ 48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48 h 204"/>
                <a:gd name="T50" fmla="*/ 233 w 245"/>
                <a:gd name="T51" fmla="*/ 48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42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 smtClean="0"/>
          </a:p>
        </p:txBody>
      </p:sp>
      <p:sp>
        <p:nvSpPr>
          <p:cNvPr id="5143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ru-RU" noProof="0" smtClean="0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1847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049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3499 w 6027"/>
                <a:gd name="T1" fmla="*/ 2 h 2296"/>
                <a:gd name="T2" fmla="*/ 0 w 6027"/>
                <a:gd name="T3" fmla="*/ 2 h 2296"/>
                <a:gd name="T4" fmla="*/ 0 w 6027"/>
                <a:gd name="T5" fmla="*/ 0 h 2296"/>
                <a:gd name="T6" fmla="*/ 3499 w 6027"/>
                <a:gd name="T7" fmla="*/ 0 h 2296"/>
                <a:gd name="T8" fmla="*/ 3499 w 6027"/>
                <a:gd name="T9" fmla="*/ 2 h 2296"/>
                <a:gd name="T10" fmla="*/ 3499 w 6027"/>
                <a:gd name="T11" fmla="*/ 2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</p:grpSp>
      <p:sp>
        <p:nvSpPr>
          <p:cNvPr id="1027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4103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grpSp>
          <p:nvGrpSpPr>
            <p:cNvPr id="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1044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5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69 h 353"/>
                  <a:gd name="T4" fmla="*/ 24 w 186"/>
                  <a:gd name="T5" fmla="*/ 117 h 353"/>
                  <a:gd name="T6" fmla="*/ 18 w 186"/>
                  <a:gd name="T7" fmla="*/ 254 h 353"/>
                  <a:gd name="T8" fmla="*/ 42 w 186"/>
                  <a:gd name="T9" fmla="*/ 440 h 353"/>
                  <a:gd name="T10" fmla="*/ 48 w 186"/>
                  <a:gd name="T11" fmla="*/ 623 h 353"/>
                  <a:gd name="T12" fmla="*/ 0 w 186"/>
                  <a:gd name="T13" fmla="*/ 1362 h 353"/>
                  <a:gd name="T14" fmla="*/ 54 w 186"/>
                  <a:gd name="T15" fmla="*/ 902 h 353"/>
                  <a:gd name="T16" fmla="*/ 84 w 186"/>
                  <a:gd name="T17" fmla="*/ 831 h 353"/>
                  <a:gd name="T18" fmla="*/ 126 w 186"/>
                  <a:gd name="T19" fmla="*/ 487 h 353"/>
                  <a:gd name="T20" fmla="*/ 144 w 186"/>
                  <a:gd name="T21" fmla="*/ 461 h 353"/>
                  <a:gd name="T22" fmla="*/ 144 w 186"/>
                  <a:gd name="T23" fmla="*/ 348 h 353"/>
                  <a:gd name="T24" fmla="*/ 186 w 186"/>
                  <a:gd name="T25" fmla="*/ 254 h 353"/>
                  <a:gd name="T26" fmla="*/ 162 w 186"/>
                  <a:gd name="T27" fmla="*/ 231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6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7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24 h 66"/>
                  <a:gd name="T8" fmla="*/ 6 w 155"/>
                  <a:gd name="T9" fmla="*/ 70 h 66"/>
                  <a:gd name="T10" fmla="*/ 0 w 155"/>
                  <a:gd name="T11" fmla="*/ 95 h 66"/>
                  <a:gd name="T12" fmla="*/ 78 w 155"/>
                  <a:gd name="T13" fmla="*/ 234 h 66"/>
                  <a:gd name="T14" fmla="*/ 96 w 155"/>
                  <a:gd name="T15" fmla="*/ 165 h 66"/>
                  <a:gd name="T16" fmla="*/ 155 w 155"/>
                  <a:gd name="T17" fmla="*/ 260 h 66"/>
                  <a:gd name="T18" fmla="*/ 126 w 155"/>
                  <a:gd name="T19" fmla="*/ 95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8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150 h 72"/>
                  <a:gd name="T2" fmla="*/ 0 w 42"/>
                  <a:gd name="T3" fmla="*/ 77 h 72"/>
                  <a:gd name="T4" fmla="*/ 12 w 42"/>
                  <a:gd name="T5" fmla="*/ 26 h 72"/>
                  <a:gd name="T6" fmla="*/ 0 w 42"/>
                  <a:gd name="T7" fmla="*/ 26 h 72"/>
                  <a:gd name="T8" fmla="*/ 12 w 42"/>
                  <a:gd name="T9" fmla="*/ 26 h 72"/>
                  <a:gd name="T10" fmla="*/ 24 w 42"/>
                  <a:gd name="T11" fmla="*/ 26 h 72"/>
                  <a:gd name="T12" fmla="*/ 36 w 42"/>
                  <a:gd name="T13" fmla="*/ 26 h 72"/>
                  <a:gd name="T14" fmla="*/ 42 w 42"/>
                  <a:gd name="T15" fmla="*/ 0 h 72"/>
                  <a:gd name="T16" fmla="*/ 30 w 42"/>
                  <a:gd name="T17" fmla="*/ 77 h 72"/>
                  <a:gd name="T18" fmla="*/ 42 w 42"/>
                  <a:gd name="T19" fmla="*/ 201 h 72"/>
                  <a:gd name="T20" fmla="*/ 12 w 42"/>
                  <a:gd name="T21" fmla="*/ 294 h 72"/>
                  <a:gd name="T22" fmla="*/ 6 w 42"/>
                  <a:gd name="T23" fmla="*/ 150 h 72"/>
                  <a:gd name="T24" fmla="*/ 6 w 42"/>
                  <a:gd name="T25" fmla="*/ 150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4110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035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72 h 287"/>
                <a:gd name="T4" fmla="*/ 66 w 365"/>
                <a:gd name="T5" fmla="*/ 132 h 287"/>
                <a:gd name="T6" fmla="*/ 143 w 365"/>
                <a:gd name="T7" fmla="*/ 216 h 287"/>
                <a:gd name="T8" fmla="*/ 191 w 365"/>
                <a:gd name="T9" fmla="*/ 198 h 287"/>
                <a:gd name="T10" fmla="*/ 341 w 365"/>
                <a:gd name="T11" fmla="*/ 338 h 287"/>
                <a:gd name="T12" fmla="*/ 305 w 365"/>
                <a:gd name="T13" fmla="*/ 207 h 287"/>
                <a:gd name="T14" fmla="*/ 365 w 365"/>
                <a:gd name="T15" fmla="*/ 156 h 287"/>
                <a:gd name="T16" fmla="*/ 359 w 365"/>
                <a:gd name="T17" fmla="*/ 150 h 287"/>
                <a:gd name="T18" fmla="*/ 335 w 365"/>
                <a:gd name="T19" fmla="*/ 138 h 287"/>
                <a:gd name="T20" fmla="*/ 299 w 365"/>
                <a:gd name="T21" fmla="*/ 102 h 287"/>
                <a:gd name="T22" fmla="*/ 257 w 365"/>
                <a:gd name="T23" fmla="*/ 84 h 287"/>
                <a:gd name="T24" fmla="*/ 215 w 365"/>
                <a:gd name="T25" fmla="*/ 66 h 287"/>
                <a:gd name="T26" fmla="*/ 173 w 365"/>
                <a:gd name="T27" fmla="*/ 48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6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7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42 h 60"/>
                <a:gd name="T16" fmla="*/ 65 w 71"/>
                <a:gd name="T17" fmla="*/ 54 h 60"/>
                <a:gd name="T18" fmla="*/ 71 w 71"/>
                <a:gd name="T19" fmla="*/ 66 h 60"/>
                <a:gd name="T20" fmla="*/ 71 w 71"/>
                <a:gd name="T21" fmla="*/ 72 h 60"/>
                <a:gd name="T22" fmla="*/ 59 w 71"/>
                <a:gd name="T23" fmla="*/ 66 h 60"/>
                <a:gd name="T24" fmla="*/ 47 w 71"/>
                <a:gd name="T25" fmla="*/ 54 h 60"/>
                <a:gd name="T26" fmla="*/ 23 w 71"/>
                <a:gd name="T27" fmla="*/ 42 h 60"/>
                <a:gd name="T28" fmla="*/ 23 w 71"/>
                <a:gd name="T29" fmla="*/ 48 h 60"/>
                <a:gd name="T30" fmla="*/ 18 w 71"/>
                <a:gd name="T31" fmla="*/ 54 h 60"/>
                <a:gd name="T32" fmla="*/ 12 w 71"/>
                <a:gd name="T33" fmla="*/ 60 h 60"/>
                <a:gd name="T34" fmla="*/ 6 w 71"/>
                <a:gd name="T35" fmla="*/ 60 h 60"/>
                <a:gd name="T36" fmla="*/ 6 w 71"/>
                <a:gd name="T37" fmla="*/ 60 h 60"/>
                <a:gd name="T38" fmla="*/ 6 w 71"/>
                <a:gd name="T39" fmla="*/ 48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8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66 h 162"/>
                <a:gd name="T10" fmla="*/ 96 w 161"/>
                <a:gd name="T11" fmla="*/ 72 h 162"/>
                <a:gd name="T12" fmla="*/ 102 w 161"/>
                <a:gd name="T13" fmla="*/ 84 h 162"/>
                <a:gd name="T14" fmla="*/ 108 w 161"/>
                <a:gd name="T15" fmla="*/ 96 h 162"/>
                <a:gd name="T16" fmla="*/ 120 w 161"/>
                <a:gd name="T17" fmla="*/ 108 h 162"/>
                <a:gd name="T18" fmla="*/ 143 w 161"/>
                <a:gd name="T19" fmla="*/ 130 h 162"/>
                <a:gd name="T20" fmla="*/ 155 w 161"/>
                <a:gd name="T21" fmla="*/ 162 h 162"/>
                <a:gd name="T22" fmla="*/ 161 w 161"/>
                <a:gd name="T23" fmla="*/ 180 h 162"/>
                <a:gd name="T24" fmla="*/ 161 w 161"/>
                <a:gd name="T25" fmla="*/ 186 h 162"/>
                <a:gd name="T26" fmla="*/ 96 w 161"/>
                <a:gd name="T27" fmla="*/ 114 h 162"/>
                <a:gd name="T28" fmla="*/ 30 w 161"/>
                <a:gd name="T29" fmla="*/ 66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9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42 h 60"/>
                <a:gd name="T4" fmla="*/ 41 w 59"/>
                <a:gd name="T5" fmla="*/ 48 h 60"/>
                <a:gd name="T6" fmla="*/ 47 w 59"/>
                <a:gd name="T7" fmla="*/ 54 h 60"/>
                <a:gd name="T8" fmla="*/ 53 w 59"/>
                <a:gd name="T9" fmla="*/ 66 h 60"/>
                <a:gd name="T10" fmla="*/ 53 w 59"/>
                <a:gd name="T11" fmla="*/ 72 h 60"/>
                <a:gd name="T12" fmla="*/ 47 w 59"/>
                <a:gd name="T13" fmla="*/ 66 h 60"/>
                <a:gd name="T14" fmla="*/ 35 w 59"/>
                <a:gd name="T15" fmla="*/ 60 h 60"/>
                <a:gd name="T16" fmla="*/ 23 w 59"/>
                <a:gd name="T17" fmla="*/ 48 h 60"/>
                <a:gd name="T18" fmla="*/ 17 w 59"/>
                <a:gd name="T19" fmla="*/ 42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0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48 h 204"/>
                <a:gd name="T2" fmla="*/ 245 w 245"/>
                <a:gd name="T3" fmla="*/ 54 h 204"/>
                <a:gd name="T4" fmla="*/ 209 w 245"/>
                <a:gd name="T5" fmla="*/ 96 h 204"/>
                <a:gd name="T6" fmla="*/ 143 w 245"/>
                <a:gd name="T7" fmla="*/ 156 h 204"/>
                <a:gd name="T8" fmla="*/ 167 w 245"/>
                <a:gd name="T9" fmla="*/ 185 h 204"/>
                <a:gd name="T10" fmla="*/ 179 w 245"/>
                <a:gd name="T11" fmla="*/ 240 h 204"/>
                <a:gd name="T12" fmla="*/ 77 w 245"/>
                <a:gd name="T13" fmla="*/ 156 h 204"/>
                <a:gd name="T14" fmla="*/ 47 w 245"/>
                <a:gd name="T15" fmla="*/ 96 h 204"/>
                <a:gd name="T16" fmla="*/ 89 w 245"/>
                <a:gd name="T17" fmla="*/ 78 h 204"/>
                <a:gd name="T18" fmla="*/ 59 w 245"/>
                <a:gd name="T19" fmla="*/ 48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48 h 204"/>
                <a:gd name="T50" fmla="*/ 233 w 245"/>
                <a:gd name="T51" fmla="*/ 48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118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1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20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412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4122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Тема № 2</a:t>
            </a:r>
            <a:endParaRPr lang="ru-RU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>
          <a:xfrm>
            <a:off x="1371600" y="3140968"/>
            <a:ext cx="6400800" cy="2040632"/>
          </a:xfrm>
        </p:spPr>
        <p:txBody>
          <a:bodyPr/>
          <a:lstStyle/>
          <a:p>
            <a:r>
              <a:rPr lang="uk-UA" sz="4000" dirty="0" smtClean="0">
                <a:effectLst/>
                <a:latin typeface="Times New Roman" pitchFamily="18" charset="0"/>
                <a:cs typeface="Times New Roman" pitchFamily="18" charset="0"/>
              </a:rPr>
              <a:t>Орієнтування на місцевості по карті</a:t>
            </a:r>
            <a:endParaRPr lang="ru-RU" sz="4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476672"/>
            <a:ext cx="8229600" cy="44958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Сутність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орієнтування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полягає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розпізнанні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місцевості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характерними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ознаками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орієнтирами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визначенні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свого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місцезнаходження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необхідних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об’єктів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відносно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сторін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горизонту,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місцевих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предметів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орієнтирів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), 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знаходженні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визначенні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потрібного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напрямку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руху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5184576"/>
          </a:xfrm>
        </p:spPr>
        <p:txBody>
          <a:bodyPr/>
          <a:lstStyle/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Для того,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орієнтуватися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місцевості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без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карти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треба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вміти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знаходити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напрями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за сторонами горизонту;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визначати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напрями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азимути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вибирати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орієнтири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вимірювати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відстані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місцевих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предметів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332656"/>
            <a:ext cx="8229600" cy="4495800"/>
          </a:xfrm>
        </p:spPr>
        <p:txBody>
          <a:bodyPr/>
          <a:lstStyle/>
          <a:p>
            <a:pPr>
              <a:buNone/>
            </a:pP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Місцеві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предмети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рельєфу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відносно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визначають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своє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місцезнаходження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розташування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об’єктів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вказують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напрямок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руху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називають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орієнтирами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 Вони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розрізняються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за формою,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кольором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розмірами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легко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розпізнаються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огляді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навколишньої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місцевості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dirty="0" err="1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Орієнтири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поділяються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площинні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лінійні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точкові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Площинні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орієнтири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- 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населені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пункти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ліси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гаї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озера, болота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об’єкти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займають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великі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площі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Лінійні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орієнтири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- 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місцеві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предмети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рельєфу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велику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протяжність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невеликій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їхній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ширині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(дороги,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річки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канали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лінії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електромереж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використовуються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як правило,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дотримання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напрямку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руху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Точкові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орієнтири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- 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будови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баштового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типу,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заводські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фабричні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труби, церкви,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ретранслятори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мости,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перехрестя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доріг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кар’єри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місцеві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об’єкти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займають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невелику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площу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використовуються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точного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визначення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місцезнаходження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напрямку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руху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6048672"/>
          </a:xfrm>
        </p:spPr>
        <p:txBody>
          <a:bodyPr/>
          <a:lstStyle/>
          <a:p>
            <a:pPr lvl="1" algn="just">
              <a:buNone/>
            </a:pPr>
            <a:r>
              <a:rPr lang="ru-RU" sz="2000" dirty="0" smtClean="0"/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Орієнтирами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обирають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місцеві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предмети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деталі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рельєфу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чітко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виділяються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місцевості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Взимку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снігові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заноси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згладжують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складки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рельєфу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роблять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малопомітними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здалеку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умовах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обирають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місцеві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предмети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темного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забарвлення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через те,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помітні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снігового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покриву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гірській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місцевості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окремі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рельєфу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місцеві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предмети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визначені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орієнтири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зникати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виду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руху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гірськими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дорогами. Тому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гірській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місцевості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орієнтири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повинні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обиратися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висотах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(ярусах).</a:t>
            </a: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err="1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Способи</a:t>
            </a:r>
            <a:r>
              <a:rPr lang="ru-RU" sz="4000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визначення</a:t>
            </a:r>
            <a:r>
              <a:rPr lang="ru-RU" sz="4000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напрямів</a:t>
            </a:r>
            <a:r>
              <a:rPr lang="ru-RU" sz="4000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за сторонами горизонту</a:t>
            </a:r>
            <a:endParaRPr lang="ru-RU" sz="4000" dirty="0"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Напрями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 сторонами горизонту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взаємопов’язані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собою. Тому,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відомий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 один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них,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північ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протилежному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напряму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південь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праворуч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схід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ліворуч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захід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 </a:t>
            </a:r>
            <a:r>
              <a:rPr lang="ru-RU" dirty="0" smtClean="0"/>
              <a:t>компасом</a:t>
            </a:r>
            <a:endParaRPr lang="ru-RU" dirty="0"/>
          </a:p>
        </p:txBody>
      </p:sp>
      <p:pic>
        <p:nvPicPr>
          <p:cNvPr id="4" name="Содержимое 3" descr="компас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96752"/>
            <a:ext cx="9144000" cy="566124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256184"/>
          </a:xfrm>
        </p:spPr>
        <p:txBody>
          <a:bodyPr/>
          <a:lstStyle/>
          <a:p>
            <a:r>
              <a:rPr lang="ru-RU" dirty="0" smtClean="0"/>
              <a:t>За </a:t>
            </a:r>
            <a:r>
              <a:rPr lang="ru-RU" dirty="0" err="1" smtClean="0"/>
              <a:t>положенням</a:t>
            </a:r>
            <a:r>
              <a:rPr lang="ru-RU" dirty="0" smtClean="0"/>
              <a:t> </a:t>
            </a:r>
            <a:r>
              <a:rPr lang="ru-RU" dirty="0" err="1" smtClean="0"/>
              <a:t>Сонця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годиннка</a:t>
            </a:r>
            <a:endParaRPr lang="ru-RU" dirty="0"/>
          </a:p>
        </p:txBody>
      </p:sp>
      <p:pic>
        <p:nvPicPr>
          <p:cNvPr id="6" name="Содержимое 5" descr="годинком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28800"/>
            <a:ext cx="9144000" cy="52292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 </a:t>
            </a:r>
            <a:r>
              <a:rPr lang="ru-RU" dirty="0" err="1" smtClean="0"/>
              <a:t>Місяцем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годинником</a:t>
            </a:r>
            <a:endParaRPr lang="ru-RU" dirty="0"/>
          </a:p>
        </p:txBody>
      </p:sp>
      <p:pic>
        <p:nvPicPr>
          <p:cNvPr id="4" name="Содержимое 3" descr="місяць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84785"/>
            <a:ext cx="9143999" cy="537321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 </a:t>
            </a:r>
            <a:r>
              <a:rPr lang="ru-RU" dirty="0" smtClean="0"/>
              <a:t>Полярною </a:t>
            </a:r>
            <a:r>
              <a:rPr lang="ru-RU" dirty="0" err="1" smtClean="0"/>
              <a:t>зіркою</a:t>
            </a:r>
            <a:endParaRPr lang="ru-RU" dirty="0"/>
          </a:p>
        </p:txBody>
      </p:sp>
      <p:pic>
        <p:nvPicPr>
          <p:cNvPr id="4" name="Содержимое 3" descr="зіркою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00200"/>
            <a:ext cx="9144000" cy="52578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 </a:t>
            </a:r>
            <a:r>
              <a:rPr lang="ru-RU" dirty="0" err="1" smtClean="0"/>
              <a:t>ознаками</a:t>
            </a:r>
            <a:r>
              <a:rPr lang="ru-RU" dirty="0" smtClean="0"/>
              <a:t> </a:t>
            </a:r>
            <a:r>
              <a:rPr lang="ru-RU" dirty="0" err="1" smtClean="0"/>
              <a:t>місцевих</a:t>
            </a:r>
            <a:r>
              <a:rPr lang="ru-RU" dirty="0" smtClean="0"/>
              <a:t> </a:t>
            </a:r>
            <a:r>
              <a:rPr lang="ru-RU" dirty="0" err="1" smtClean="0"/>
              <a:t>предметі</a:t>
            </a:r>
            <a:endParaRPr lang="ru-RU" dirty="0"/>
          </a:p>
        </p:txBody>
      </p:sp>
      <p:pic>
        <p:nvPicPr>
          <p:cNvPr id="4" name="Содержимое 3" descr="за ознаками місцевих предметів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00200"/>
            <a:ext cx="9144000" cy="52578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16832"/>
            <a:ext cx="9144000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C000"/>
                </a:solidFill>
              </a:rPr>
              <a:t>Рух по азимуту</a:t>
            </a:r>
            <a:endParaRPr lang="ru-RU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ъект 2"/>
          <p:cNvSpPr>
            <a:spLocks noGrp="1"/>
          </p:cNvSpPr>
          <p:nvPr>
            <p:ph idx="1"/>
          </p:nvPr>
        </p:nvSpPr>
        <p:spPr>
          <a:xfrm>
            <a:off x="0" y="17463"/>
            <a:ext cx="9144000" cy="6840537"/>
          </a:xfrm>
        </p:spPr>
        <p:txBody>
          <a:bodyPr/>
          <a:lstStyle/>
          <a:p>
            <a:pPr>
              <a:defRPr/>
            </a:pPr>
            <a:r>
              <a:rPr lang="uk-UA" dirty="0" smtClean="0"/>
              <a:t>Азимут – це кут між напрямком на північ і напрямком на ціль.</a:t>
            </a:r>
          </a:p>
          <a:p>
            <a:pPr marL="0" indent="0">
              <a:buFontTx/>
              <a:buNone/>
              <a:defRPr/>
            </a:pPr>
            <a:r>
              <a:rPr lang="uk-UA" dirty="0" smtClean="0"/>
              <a:t>  </a:t>
            </a:r>
          </a:p>
          <a:p>
            <a:pPr marL="0" indent="0">
              <a:buFontTx/>
              <a:buNone/>
              <a:defRPr/>
            </a:pPr>
            <a:endParaRPr lang="uk-UA" dirty="0"/>
          </a:p>
          <a:p>
            <a:pPr marL="0" indent="0">
              <a:buFontTx/>
              <a:buNone/>
              <a:defRPr/>
            </a:pPr>
            <a:r>
              <a:rPr lang="uk-UA" dirty="0" smtClean="0"/>
              <a:t>Правильний рух – включає в себе визначення орієнтирів як можна частіше в важко прохідній місцевості, звернути увагу на відповідальне рахування кроків(у разі помилки негайно зупинитися і повідомити).</a:t>
            </a:r>
          </a:p>
          <a:p>
            <a:pPr marL="0" indent="0">
              <a:buFontTx/>
              <a:buNone/>
              <a:defRPr/>
            </a:pPr>
            <a:r>
              <a:rPr lang="uk-UA" dirty="0" smtClean="0"/>
              <a:t> Орієнтири -  це явно виражені об</a:t>
            </a:r>
            <a:r>
              <a:rPr lang="en-CA" dirty="0" smtClean="0"/>
              <a:t>’</a:t>
            </a:r>
            <a:r>
              <a:rPr lang="uk-UA" dirty="0" err="1" smtClean="0"/>
              <a:t>єкти</a:t>
            </a:r>
            <a:r>
              <a:rPr lang="uk-UA" dirty="0" smtClean="0"/>
              <a:t> на місцевості, за допомогою яких, ми можемо, уразі втрати азимуту повернутися до них, і знову почати правильний рух. </a:t>
            </a:r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476250"/>
            <a:ext cx="45720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Прямоугольник 3"/>
          <p:cNvSpPr>
            <a:spLocks noChangeArrowheads="1"/>
          </p:cNvSpPr>
          <p:nvPr/>
        </p:nvSpPr>
        <p:spPr bwMode="auto">
          <a:xfrm>
            <a:off x="250825" y="260350"/>
            <a:ext cx="871378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Замірювання пар кроків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– це </a:t>
            </a:r>
            <a:r>
              <a:rPr lang="uk-UA" sz="3200" dirty="0" err="1">
                <a:latin typeface="Times New Roman" pitchFamily="18" charset="0"/>
                <a:cs typeface="Times New Roman" pitchFamily="18" charset="0"/>
              </a:rPr>
              <a:t>обов</a:t>
            </a:r>
            <a:r>
              <a:rPr lang="en-CA" sz="3200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3200" dirty="0" err="1">
                <a:latin typeface="Times New Roman" pitchFamily="18" charset="0"/>
                <a:cs typeface="Times New Roman" pitchFamily="18" charset="0"/>
              </a:rPr>
              <a:t>язкове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  завдання кожного військовослужбовця. Пари кроків вимірюються  на 100 метрах , звичайним темпом </a:t>
            </a:r>
            <a:r>
              <a:rPr lang="uk-UA" sz="3200" dirty="0" err="1">
                <a:latin typeface="Times New Roman" pitchFamily="18" charset="0"/>
                <a:cs typeface="Times New Roman" pitchFamily="18" charset="0"/>
              </a:rPr>
              <a:t>хотьби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uk-UA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Рух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по азимуту актуальний до 1 км , у разі більшої дистанції необхідно </a:t>
            </a:r>
            <a:r>
              <a:rPr lang="uk-UA" sz="3200" dirty="0" err="1">
                <a:latin typeface="Times New Roman" pitchFamily="18" charset="0"/>
                <a:cs typeface="Times New Roman" pitchFamily="18" charset="0"/>
              </a:rPr>
              <a:t>прив</a:t>
            </a:r>
            <a:r>
              <a:rPr lang="en-CA" sz="3200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3200" dirty="0" err="1">
                <a:latin typeface="Times New Roman" pitchFamily="18" charset="0"/>
                <a:cs typeface="Times New Roman" pitchFamily="18" charset="0"/>
              </a:rPr>
              <a:t>язатися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  картою до місцевості.</a:t>
            </a:r>
            <a:r>
              <a:rPr lang="en-CA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При перенесені азимуту з компаса на карту віднімаємо приблизно 5°, а якщо з карти на компас додаємо 5°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3"/>
          <p:cNvSpPr txBox="1">
            <a:spLocks noChangeArrowheads="1"/>
          </p:cNvSpPr>
          <p:nvPr/>
        </p:nvSpPr>
        <p:spPr bwMode="auto">
          <a:xfrm>
            <a:off x="0" y="0"/>
            <a:ext cx="9159875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400"/>
              <a:t>Зворотній азимут – це азимут протилежний дійсному. Визначається </a:t>
            </a:r>
          </a:p>
          <a:p>
            <a:r>
              <a:rPr lang="uk-UA" sz="2400"/>
              <a:t>зворотній азимут наступним шляхом: якщо азимут в напрямку руху </a:t>
            </a:r>
          </a:p>
          <a:p>
            <a:r>
              <a:rPr lang="uk-UA" sz="2400"/>
              <a:t>менше 180°, тоді зворотній азимут буде(дійсний азимут + 180 °)</a:t>
            </a:r>
          </a:p>
          <a:p>
            <a:r>
              <a:rPr lang="uk-UA" sz="2400"/>
              <a:t>Якщо азимут у напрямку руху більший 180° тоді зворотній  азимут </a:t>
            </a:r>
          </a:p>
          <a:p>
            <a:r>
              <a:rPr lang="uk-UA" sz="2400"/>
              <a:t>буде (дійсний азимут - 180 °)</a:t>
            </a:r>
          </a:p>
          <a:p>
            <a:endParaRPr lang="uk-UA"/>
          </a:p>
        </p:txBody>
      </p:sp>
      <p:sp>
        <p:nvSpPr>
          <p:cNvPr id="5" name="Блок-схема: ИЛИ 4"/>
          <p:cNvSpPr/>
          <p:nvPr/>
        </p:nvSpPr>
        <p:spPr>
          <a:xfrm>
            <a:off x="5283200" y="4046538"/>
            <a:ext cx="1800225" cy="1452562"/>
          </a:xfrm>
          <a:prstGeom prst="flowChar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5732463" y="3743325"/>
            <a:ext cx="863600" cy="303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050" dirty="0"/>
              <a:t>360°   0°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913438" y="5553075"/>
            <a:ext cx="539750" cy="215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dirty="0"/>
              <a:t>180°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706938" y="4594225"/>
            <a:ext cx="576262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dirty="0"/>
              <a:t>270°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164388" y="4621213"/>
            <a:ext cx="576262" cy="303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dirty="0"/>
              <a:t>90°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6038850" y="4646613"/>
            <a:ext cx="1044575" cy="833437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7289800" y="5229225"/>
            <a:ext cx="1674813" cy="539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dirty="0"/>
              <a:t>Дійсний азимут 135 </a:t>
            </a:r>
            <a:r>
              <a:rPr lang="uk-UA" dirty="0"/>
              <a:t>°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flipH="1" flipV="1">
            <a:off x="5283200" y="3895725"/>
            <a:ext cx="900113" cy="876300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3482975" y="3368675"/>
            <a:ext cx="1800225" cy="517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100" dirty="0"/>
              <a:t>Зворотній азимут</a:t>
            </a:r>
          </a:p>
          <a:p>
            <a:pPr algn="ctr">
              <a:defRPr/>
            </a:pPr>
            <a:r>
              <a:rPr lang="uk-UA" sz="1100" dirty="0"/>
              <a:t> 315°</a:t>
            </a:r>
          </a:p>
          <a:p>
            <a:pPr algn="ctr">
              <a:defRPr/>
            </a:pPr>
            <a:endParaRPr lang="uk-UA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Практичне завдання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Прокладання військовослужбовцями маршруту для руху по азимуту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Box 3"/>
          <p:cNvSpPr txBox="1">
            <a:spLocks noChangeArrowheads="1"/>
          </p:cNvSpPr>
          <p:nvPr/>
        </p:nvSpPr>
        <p:spPr bwMode="auto">
          <a:xfrm>
            <a:off x="1763713" y="2060575"/>
            <a:ext cx="53848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6000"/>
              <a:t>ЗАПИТАННЯ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">
  <a:themeElements>
    <a:clrScheme name="Вершина горы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Вершина горы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ершина горы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</Template>
  <TotalTime>50</TotalTime>
  <Words>321</Words>
  <Application>Microsoft Office PowerPoint</Application>
  <PresentationFormat>Экран (4:3)</PresentationFormat>
  <Paragraphs>47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</vt:lpstr>
      <vt:lpstr>Тема № 2</vt:lpstr>
      <vt:lpstr>Слайд 2</vt:lpstr>
      <vt:lpstr>Слайд 3</vt:lpstr>
      <vt:lpstr>Слайд 4</vt:lpstr>
      <vt:lpstr>Орієнтири поділяються на площинні, лінійні і точкові.</vt:lpstr>
      <vt:lpstr>Слайд 6</vt:lpstr>
      <vt:lpstr>Способи визначення напрямів за сторонами горизонту</vt:lpstr>
      <vt:lpstr>За компасом</vt:lpstr>
      <vt:lpstr>За положенням Сонця і годиннка</vt:lpstr>
      <vt:lpstr>За Місяцем і годинником</vt:lpstr>
      <vt:lpstr>За Полярною зіркою</vt:lpstr>
      <vt:lpstr>За ознаками місцевих предметі</vt:lpstr>
      <vt:lpstr>Рух по азимуту</vt:lpstr>
      <vt:lpstr>Слайд 14</vt:lpstr>
      <vt:lpstr>Слайд 15</vt:lpstr>
      <vt:lpstr>Слайд 16</vt:lpstr>
      <vt:lpstr>Практичне завдання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№ 2</dc:title>
  <dc:creator>Администратор</dc:creator>
  <cp:lastModifiedBy>MASHEENA</cp:lastModifiedBy>
  <cp:revision>7</cp:revision>
  <dcterms:created xsi:type="dcterms:W3CDTF">2016-05-06T07:54:21Z</dcterms:created>
  <dcterms:modified xsi:type="dcterms:W3CDTF">2016-05-06T08:57:41Z</dcterms:modified>
</cp:coreProperties>
</file>