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67" r:id="rId6"/>
    <p:sldId id="269" r:id="rId7"/>
    <p:sldId id="266" r:id="rId8"/>
    <p:sldId id="265" r:id="rId9"/>
    <p:sldId id="264" r:id="rId10"/>
    <p:sldId id="263" r:id="rId11"/>
    <p:sldId id="262" r:id="rId12"/>
    <p:sldId id="261" r:id="rId13"/>
    <p:sldId id="270" r:id="rId14"/>
    <p:sldId id="259" r:id="rId15"/>
    <p:sldId id="27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344"/>
    <a:srgbClr val="EFEFEF"/>
    <a:srgbClr val="3C4143"/>
    <a:srgbClr val="3A4444"/>
    <a:srgbClr val="37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250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43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576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867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244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797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012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138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015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131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180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68584-02CF-414B-BF9D-0B0E142D4648}" type="datetimeFigureOut">
              <a:rPr lang="uk-UA" smtClean="0"/>
              <a:t>28.08.2025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D2D21-D3DF-4A7F-9DD3-21EF775CE42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25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849" y="801280"/>
            <a:ext cx="9172280" cy="5288436"/>
          </a:xfrm>
          <a:solidFill>
            <a:srgbClr val="EFEFEF"/>
          </a:solidFill>
          <a:ln>
            <a:solidFill>
              <a:srgbClr val="3C4143"/>
            </a:solidFill>
          </a:ln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rgbClr val="3B4344"/>
                </a:solidFill>
                <a:latin typeface="Bahnschrift SemiCondensed" panose="020B0502040204020203" pitchFamily="34" charset="0"/>
                <a:ea typeface="Segoe UI Symbol" panose="020B0502040204020203" pitchFamily="34" charset="0"/>
              </a:rPr>
              <a:t>Орієнтування на місцевості за допомогою навігаційних приладів. Картографічна інформація в режимі офлайн. Картографічні додатки для смартфонів і їхні можливості, використання </a:t>
            </a:r>
            <a:r>
              <a:rPr lang="en-US" b="1">
                <a:solidFill>
                  <a:srgbClr val="3B4344"/>
                </a:solidFill>
                <a:latin typeface="Bahnschrift SemiCondensed" panose="020B0502040204020203" pitchFamily="34" charset="0"/>
                <a:ea typeface="Segoe UI Symbol" panose="020B0502040204020203" pitchFamily="34" charset="0"/>
              </a:rPr>
              <a:t>gps-</a:t>
            </a:r>
            <a:r>
              <a:rPr lang="ru-RU" b="1">
                <a:solidFill>
                  <a:srgbClr val="3B4344"/>
                </a:solidFill>
                <a:latin typeface="Bahnschrift SemiCondensed" panose="020B0502040204020203" pitchFamily="34" charset="0"/>
                <a:ea typeface="Segoe UI Symbol" panose="020B0502040204020203" pitchFamily="34" charset="0"/>
              </a:rPr>
              <a:t>навігації.</a:t>
            </a:r>
            <a:endParaRPr lang="uk-UA" b="1">
              <a:solidFill>
                <a:srgbClr val="3B4344"/>
              </a:solidFill>
              <a:latin typeface="Bahnschrift SemiCondensed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0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51933" y="688233"/>
            <a:ext cx="4993063" cy="5509200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Можливості додатків: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Завантаження і збереження карт.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Побудова маршрутів.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Визначення координат.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Вимірювання відстаней і азимутів.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Робота з топографічними картами (в деяких додатках).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Відмітка контрольних точок.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735" y="1494715"/>
            <a:ext cx="6312889" cy="389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186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023728" y="404707"/>
            <a:ext cx="5825766" cy="6124754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Використання </a:t>
            </a:r>
            <a:r>
              <a:rPr lang="en-US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GPS-</a:t>
            </a:r>
            <a:r>
              <a:rPr lang="uk-UA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навігації</a:t>
            </a:r>
          </a:p>
          <a:p>
            <a:pPr algn="ctr"/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Як працює </a:t>
            </a:r>
            <a:r>
              <a:rPr lang="en-US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GPS?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GPS (Global Positioning System) — </a:t>
            </a: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це глобальна система супутникової навігації, яка дозволяє визначити місцезнаходження будь-де на планеті.</a:t>
            </a:r>
          </a:p>
          <a:p>
            <a:pPr algn="ctr"/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Основні функції </a:t>
            </a:r>
            <a:r>
              <a:rPr lang="en-US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GPS: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Визначення координат </a:t>
            </a:r>
            <a:endParaRPr lang="uk-UA" sz="2800" smtClean="0">
              <a:solidFill>
                <a:srgbClr val="3B4344"/>
              </a:solidFill>
              <a:latin typeface="Bahnschrift SemiCondensed" panose="020B0502040204020203" pitchFamily="34" charset="0"/>
            </a:endParaRPr>
          </a:p>
          <a:p>
            <a:pPr algn="ctr"/>
            <a:r>
              <a:rPr lang="uk-UA" sz="2800" smtClean="0">
                <a:solidFill>
                  <a:srgbClr val="3B4344"/>
                </a:solidFill>
                <a:latin typeface="Bahnschrift SemiCondensed" panose="020B0502040204020203" pitchFamily="34" charset="0"/>
              </a:rPr>
              <a:t>(</a:t>
            </a: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широта, довгота).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Побудова маршруту </a:t>
            </a:r>
            <a:endParaRPr lang="uk-UA" sz="2800" smtClean="0">
              <a:solidFill>
                <a:srgbClr val="3B4344"/>
              </a:solidFill>
              <a:latin typeface="Bahnschrift SemiCondensed" panose="020B0502040204020203" pitchFamily="34" charset="0"/>
            </a:endParaRPr>
          </a:p>
          <a:p>
            <a:pPr algn="ctr"/>
            <a:r>
              <a:rPr lang="uk-UA" sz="2800" smtClean="0">
                <a:solidFill>
                  <a:srgbClr val="3B4344"/>
                </a:solidFill>
                <a:latin typeface="Bahnschrift SemiCondensed" panose="020B0502040204020203" pitchFamily="34" charset="0"/>
              </a:rPr>
              <a:t>від </a:t>
            </a: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точки А до точки Б.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Збереження маршрутів і точок.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Синхронізація з картами та компасами.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37" y="266516"/>
            <a:ext cx="5232377" cy="348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7" y="3467084"/>
            <a:ext cx="4698476" cy="3124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89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10153" y="603393"/>
            <a:ext cx="4436882" cy="5693866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Поради з використання приладів у польових умовах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Завантаж карти заздалегідь.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Завжди май запасний заряд (</a:t>
            </a:r>
            <a:r>
              <a:rPr lang="en-US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powerbank).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Обирай пристрої з високою точністю </a:t>
            </a:r>
            <a:r>
              <a:rPr lang="en-US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GPS.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Використовуй чохли, захист від води та пилу.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Поєднуй цифрову навігацію з паперовими картами </a:t>
            </a:r>
            <a:endParaRPr lang="uk-UA" sz="2800" smtClean="0">
              <a:solidFill>
                <a:srgbClr val="3B4344"/>
              </a:solidFill>
              <a:latin typeface="Bahnschrift SemiCondensed" panose="020B0502040204020203" pitchFamily="34" charset="0"/>
            </a:endParaRPr>
          </a:p>
          <a:p>
            <a:pPr algn="ctr"/>
            <a:r>
              <a:rPr lang="uk-UA" sz="2800" smtClean="0">
                <a:solidFill>
                  <a:srgbClr val="3B4344"/>
                </a:solidFill>
                <a:latin typeface="Bahnschrift SemiCondensed" panose="020B0502040204020203" pitchFamily="34" charset="0"/>
              </a:rPr>
              <a:t>(</a:t>
            </a: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у разі відмови техніки).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008" y="1464936"/>
            <a:ext cx="5971096" cy="397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50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879667"/>
              </p:ext>
            </p:extLst>
          </p:nvPr>
        </p:nvGraphicFramePr>
        <p:xfrm>
          <a:off x="838200" y="1253707"/>
          <a:ext cx="10515600" cy="530352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48610009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888867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907536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6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Можливість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Опис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Приклади застосування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21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Визначення місця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Показує ваше місце на карті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Туризм, подорожі, евакуація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511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Побудова маршруту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Прокладає шлях до заданої точки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Пересування в незнайомій місцевості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398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Робота офлайн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Використання карт без інтернету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У горах, сільській місцевості, під час війни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347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Збереження точок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Позначення важливих місць (джерело води, укриття)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Виживання, планування дій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372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Інформація про об’єкти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Показує магазини, лікарні, дороги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Допомога цивільним під час евакуації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0502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42048" y="312358"/>
            <a:ext cx="11307904" cy="707886"/>
          </a:xfrm>
          <a:prstGeom prst="rect">
            <a:avLst/>
          </a:prstGeom>
          <a:solidFill>
            <a:srgbClr val="EFEFEF"/>
          </a:solidFill>
          <a:ln>
            <a:solidFill>
              <a:srgbClr val="3B4344"/>
            </a:solidFill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Можливості картографічних додатків для </a:t>
            </a: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смартфонів</a:t>
            </a:r>
            <a:endParaRPr kumimoji="0" lang="uk-UA" altLang="uk-UA" sz="4000" b="1" i="0" u="none" strike="noStrike" cap="none" normalizeH="0" baseline="0" smtClean="0">
              <a:ln>
                <a:noFill/>
              </a:ln>
              <a:solidFill>
                <a:srgbClr val="3B4344"/>
              </a:solidFill>
              <a:effectLst/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68925" y="1263191"/>
            <a:ext cx="9813302" cy="4524315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Висновки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Сучасні навігаційні засоби значно спрощують орієнтування, але вимагають відповідальності у використанні.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Офлайн-карти та </a:t>
            </a:r>
            <a:r>
              <a:rPr lang="en-US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GPS </a:t>
            </a: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забезпечують автономність, що критично важливо під час бойових дій чи в умовах відсутності зв'язку.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3200">
                <a:solidFill>
                  <a:srgbClr val="3B4344"/>
                </a:solidFill>
                <a:latin typeface="Bahnschrift SemiCondensed" panose="020B0502040204020203" pitchFamily="34" charset="0"/>
              </a:rPr>
              <a:t>Знання функцій навігаційних додатків — ще одна навичка, що може врятувати життя.</a:t>
            </a:r>
          </a:p>
        </p:txBody>
      </p:sp>
    </p:spTree>
    <p:extLst>
      <p:ext uri="{BB962C8B-B14F-4D97-AF65-F5344CB8AC3E}">
        <p14:creationId xmlns:p14="http://schemas.microsoft.com/office/powerpoint/2010/main" val="7054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69886"/>
              </p:ext>
            </p:extLst>
          </p:nvPr>
        </p:nvGraphicFramePr>
        <p:xfrm>
          <a:off x="162127" y="1319788"/>
          <a:ext cx="11867745" cy="5241729"/>
        </p:xfrm>
        <a:graphic>
          <a:graphicData uri="http://schemas.openxmlformats.org/drawingml/2006/table">
            <a:tbl>
              <a:tblPr/>
              <a:tblGrid>
                <a:gridCol w="5557030">
                  <a:extLst>
                    <a:ext uri="{9D8B030D-6E8A-4147-A177-3AD203B41FA5}">
                      <a16:colId xmlns:a16="http://schemas.microsoft.com/office/drawing/2014/main" val="1361205824"/>
                    </a:ext>
                  </a:extLst>
                </a:gridCol>
                <a:gridCol w="6310715">
                  <a:extLst>
                    <a:ext uri="{9D8B030D-6E8A-4147-A177-3AD203B41FA5}">
                      <a16:colId xmlns:a16="http://schemas.microsoft.com/office/drawing/2014/main" val="4035884085"/>
                    </a:ext>
                  </a:extLst>
                </a:gridCol>
              </a:tblGrid>
              <a:tr h="34810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Термін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Визначення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74769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Орієнтування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Визначення свого місця та напрямку руху на місцевості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70210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GPS (Global Positioning System)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Супутникова система навігації, яка дозволяє визначати координати з високою точністю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371454"/>
                  </a:ext>
                </a:extLst>
              </a:tr>
              <a:tr h="34810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Картографічна інформація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Дані про об’єкти місцевості, відображені на картах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210669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Офлайн-карта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Карта, що завантажена у пристрій і працює без інтернету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66618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Навігаційний прилад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Технічний засіб для визначення місця розташування і напрямку руху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843907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Маршрут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Запланований шлях від початкової до кінцевої точки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600734"/>
                  </a:ext>
                </a:extLst>
              </a:tr>
              <a:tr h="609187">
                <a:tc>
                  <a:txBody>
                    <a:bodyPr/>
                    <a:lstStyle/>
                    <a:p>
                      <a:pPr algn="ctr"/>
                      <a:r>
                        <a:rPr lang="uk-UA" sz="22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Координати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Числові значення, що визначають точне місце на земній поверхні</a:t>
                      </a:r>
                    </a:p>
                  </a:txBody>
                  <a:tcPr marL="87027" marR="87027" marT="43513" marB="435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05295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84121" y="344968"/>
            <a:ext cx="4823756" cy="707886"/>
          </a:xfrm>
          <a:prstGeom prst="rect">
            <a:avLst/>
          </a:prstGeom>
          <a:solidFill>
            <a:srgbClr val="EFEFEF"/>
          </a:solidFill>
          <a:ln>
            <a:solidFill>
              <a:srgbClr val="3B4344"/>
            </a:solidFill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📖 Словничок </a:t>
            </a: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термінів</a:t>
            </a:r>
            <a:endParaRPr kumimoji="0" lang="uk-UA" altLang="uk-UA" sz="4000" b="1" i="0" u="none" strike="noStrike" cap="none" normalizeH="0" baseline="0" smtClean="0">
              <a:ln>
                <a:noFill/>
              </a:ln>
              <a:solidFill>
                <a:srgbClr val="3B4344"/>
              </a:solidFill>
              <a:effectLst/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5055" y="147282"/>
            <a:ext cx="5087332" cy="6555641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Навіщо потрібно вміти орієнтуватися за допомогою сучасних засобів?</a:t>
            </a:r>
          </a:p>
          <a:p>
            <a:pPr algn="ctr"/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У сучасному світі, особливо в умовах воєнного стану, швидке та точне орієнтування на місцевості — критично важлива навичка. Вона рятує життя, забезпечує ефективне виконання завдань і дозволяє уникати пасток, ворожих позицій або природних перешкод. І хоча традиційні методи орієнтування важливі, </a:t>
            </a:r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сучасні технології дають значні переваги</a:t>
            </a: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701" y="219399"/>
            <a:ext cx="4623062" cy="320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76" y="3610987"/>
            <a:ext cx="5278912" cy="301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154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02284"/>
              </p:ext>
            </p:extLst>
          </p:nvPr>
        </p:nvGraphicFramePr>
        <p:xfrm>
          <a:off x="458378" y="1339635"/>
          <a:ext cx="11275244" cy="5120640"/>
        </p:xfrm>
        <a:graphic>
          <a:graphicData uri="http://schemas.openxmlformats.org/drawingml/2006/table">
            <a:tbl>
              <a:tblPr/>
              <a:tblGrid>
                <a:gridCol w="2818811">
                  <a:extLst>
                    <a:ext uri="{9D8B030D-6E8A-4147-A177-3AD203B41FA5}">
                      <a16:colId xmlns:a16="http://schemas.microsoft.com/office/drawing/2014/main" val="3457868619"/>
                    </a:ext>
                  </a:extLst>
                </a:gridCol>
                <a:gridCol w="2818811">
                  <a:extLst>
                    <a:ext uri="{9D8B030D-6E8A-4147-A177-3AD203B41FA5}">
                      <a16:colId xmlns:a16="http://schemas.microsoft.com/office/drawing/2014/main" val="3953955310"/>
                    </a:ext>
                  </a:extLst>
                </a:gridCol>
                <a:gridCol w="2818811">
                  <a:extLst>
                    <a:ext uri="{9D8B030D-6E8A-4147-A177-3AD203B41FA5}">
                      <a16:colId xmlns:a16="http://schemas.microsoft.com/office/drawing/2014/main" val="680037187"/>
                    </a:ext>
                  </a:extLst>
                </a:gridCol>
                <a:gridCol w="2818811">
                  <a:extLst>
                    <a:ext uri="{9D8B030D-6E8A-4147-A177-3AD203B41FA5}">
                      <a16:colId xmlns:a16="http://schemas.microsoft.com/office/drawing/2014/main" val="20924692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Прилад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Характеристика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Переваги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Недоліки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27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Компас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Визначає напрямок на сторони світу за магнітною стрілкою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Простий, надійний, не потребує живлення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Обмежені можливості, неточний біля металевих предметів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485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GPS-</a:t>
                      </a:r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приймач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Визначає координати за супутниковими сигналами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Точність, можливість збереження маршрутів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Потребує батареї, може втратити сигнал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16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4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Смартфон з картами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Використовує GPS, карти та додатки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Зручність, поєднання багатьох функцій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Швидко розряджається, залежність від програм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092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04413" y="347508"/>
            <a:ext cx="8783174" cy="707886"/>
          </a:xfrm>
          <a:prstGeom prst="rect">
            <a:avLst/>
          </a:prstGeom>
          <a:solidFill>
            <a:srgbClr val="EFEFEF"/>
          </a:solidFill>
          <a:ln>
            <a:solidFill>
              <a:srgbClr val="3B4344"/>
            </a:solidFill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Навігаційні прилади та їхнє </a:t>
            </a: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застосування</a:t>
            </a:r>
            <a:endParaRPr kumimoji="0" lang="uk-UA" altLang="uk-UA" sz="4000" b="1" i="0" u="none" strike="noStrike" cap="none" normalizeH="0" baseline="0" smtClean="0">
              <a:ln>
                <a:noFill/>
              </a:ln>
              <a:solidFill>
                <a:srgbClr val="3B4344"/>
              </a:solidFill>
              <a:effectLst/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1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429080" y="735290"/>
            <a:ext cx="5222450" cy="5262979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Основні типи навігаційних приладів</a:t>
            </a:r>
          </a:p>
          <a:p>
            <a:pPr algn="ctr"/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а) </a:t>
            </a:r>
            <a:r>
              <a:rPr lang="en-US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GPS-</a:t>
            </a:r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приймачі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Визначають місцеположення за допомогою супутників.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Точність — від кількох метрів до кількох десятків сантиметрів </a:t>
            </a:r>
            <a:endParaRPr lang="uk-UA" sz="2800" smtClean="0">
              <a:solidFill>
                <a:srgbClr val="3B4344"/>
              </a:solidFill>
              <a:latin typeface="Bahnschrift SemiCondensed" panose="020B0502040204020203" pitchFamily="34" charset="0"/>
            </a:endParaRPr>
          </a:p>
          <a:p>
            <a:pPr algn="ctr"/>
            <a:r>
              <a:rPr lang="uk-UA" sz="2800" smtClean="0">
                <a:solidFill>
                  <a:srgbClr val="3B4344"/>
                </a:solidFill>
                <a:latin typeface="Bahnschrift SemiCondensed" panose="020B0502040204020203" pitchFamily="34" charset="0"/>
              </a:rPr>
              <a:t>(</a:t>
            </a: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у військових приладах).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Можуть працювати без мобільного інтернету.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Надійні в складних умовах, де немає покриття мережі.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0" y="767534"/>
            <a:ext cx="5198489" cy="5198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699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98689" y="741890"/>
            <a:ext cx="4144652" cy="3785652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б) Смартфони з </a:t>
            </a:r>
            <a:r>
              <a:rPr lang="en-US" sz="24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GPS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У більшості сучасних смартфонів є вбудований </a:t>
            </a:r>
            <a:r>
              <a:rPr lang="en-US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GPS.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При наявності потрібних додатків та офлайн-карт — це потужний навігаційний інструмент.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Мають сенсорний екран, зручні у використанні, але залежать від заряду акумулятора.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998" y="3487917"/>
            <a:ext cx="5228304" cy="318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450" y="160255"/>
            <a:ext cx="4691977" cy="309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543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530954"/>
              </p:ext>
            </p:extLst>
          </p:nvPr>
        </p:nvGraphicFramePr>
        <p:xfrm>
          <a:off x="552646" y="1165711"/>
          <a:ext cx="11086708" cy="5486400"/>
        </p:xfrm>
        <a:graphic>
          <a:graphicData uri="http://schemas.openxmlformats.org/drawingml/2006/table">
            <a:tbl>
              <a:tblPr/>
              <a:tblGrid>
                <a:gridCol w="2771677">
                  <a:extLst>
                    <a:ext uri="{9D8B030D-6E8A-4147-A177-3AD203B41FA5}">
                      <a16:colId xmlns:a16="http://schemas.microsoft.com/office/drawing/2014/main" val="3063241213"/>
                    </a:ext>
                  </a:extLst>
                </a:gridCol>
                <a:gridCol w="2771677">
                  <a:extLst>
                    <a:ext uri="{9D8B030D-6E8A-4147-A177-3AD203B41FA5}">
                      <a16:colId xmlns:a16="http://schemas.microsoft.com/office/drawing/2014/main" val="2786565251"/>
                    </a:ext>
                  </a:extLst>
                </a:gridCol>
                <a:gridCol w="2771677">
                  <a:extLst>
                    <a:ext uri="{9D8B030D-6E8A-4147-A177-3AD203B41FA5}">
                      <a16:colId xmlns:a16="http://schemas.microsoft.com/office/drawing/2014/main" val="2390734842"/>
                    </a:ext>
                  </a:extLst>
                </a:gridCol>
                <a:gridCol w="2771677">
                  <a:extLst>
                    <a:ext uri="{9D8B030D-6E8A-4147-A177-3AD203B41FA5}">
                      <a16:colId xmlns:a16="http://schemas.microsoft.com/office/drawing/2014/main" val="32809163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Вид інформації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Як отримати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Переваги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Приклади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264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Завантажені карти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Збереження карт у пам’яті пристрою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Робота без інтернету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Google Maps (</a:t>
                      </a:r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офлайн), </a:t>
                      </a:r>
                      <a:r>
                        <a:rPr lang="en-US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MAPS.ME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784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Топографічні карти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Попередньо завантажені великомасштабні карти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Висока деталізація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Карти для туристів і військових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9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2800" b="1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Маршрути і точки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Створення маршрутів та збереження точок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Легко орієнтуватися без мережі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Треки у </a:t>
                      </a:r>
                      <a:r>
                        <a:rPr lang="en-US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GPS-</a:t>
                      </a:r>
                      <a:r>
                        <a:rPr lang="uk-UA" sz="2800">
                          <a:solidFill>
                            <a:srgbClr val="3B4344"/>
                          </a:solidFill>
                          <a:latin typeface="Bahnschrift SemiCondensed" panose="020B0502040204020203" pitchFamily="34" charset="0"/>
                        </a:rPr>
                        <a:t>програмах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0008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55146" y="238937"/>
            <a:ext cx="9281708" cy="707886"/>
          </a:xfrm>
          <a:prstGeom prst="rect">
            <a:avLst/>
          </a:prstGeom>
          <a:solidFill>
            <a:srgbClr val="EFEFEF"/>
          </a:solidFill>
          <a:ln>
            <a:solidFill>
              <a:srgbClr val="3B4344"/>
            </a:solidFill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Картографічна інформація в режимі </a:t>
            </a:r>
            <a:r>
              <a:rPr kumimoji="0" lang="uk-UA" altLang="uk-UA" sz="40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офлайн</a:t>
            </a:r>
            <a:endParaRPr kumimoji="0" lang="uk-UA" altLang="uk-UA" sz="4000" b="1" i="0" u="none" strike="noStrike" cap="none" normalizeH="0" baseline="0" smtClean="0">
              <a:ln>
                <a:noFill/>
              </a:ln>
              <a:solidFill>
                <a:srgbClr val="3B4344"/>
              </a:solidFill>
              <a:effectLst/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0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495067" y="782425"/>
            <a:ext cx="4986779" cy="5262979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Картографічна інформація в режимі офлайн</a:t>
            </a:r>
          </a:p>
          <a:p>
            <a:pPr algn="ctr"/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Що таке офлайн-карти?</a:t>
            </a:r>
          </a:p>
          <a:p>
            <a:pPr algn="ctr"/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Це карти, які завантажуються заздалегідь і зберігаються на пристрої, тому працюють без доступу до інтернету.</a:t>
            </a:r>
          </a:p>
          <a:p>
            <a:pPr algn="ctr"/>
            <a:r>
              <a:rPr lang="uk-UA" sz="28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Переваги: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Надійність у зонах без зв’язку.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Швидке завантаження.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2800">
                <a:solidFill>
                  <a:srgbClr val="3B4344"/>
                </a:solidFill>
                <a:latin typeface="Bahnschrift SemiCondensed" panose="020B0502040204020203" pitchFamily="34" charset="0"/>
              </a:rPr>
              <a:t>Можливість використання в бойових або ізольованих умовах.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85" y="1508914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001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74482" y="499621"/>
            <a:ext cx="5247588" cy="5632311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u="sng">
                <a:solidFill>
                  <a:srgbClr val="3B4344"/>
                </a:solidFill>
                <a:latin typeface="Bahnschrift SemiCondensed" panose="020B0502040204020203" pitchFamily="34" charset="0"/>
              </a:rPr>
              <a:t>Картографічні додатки для смартфонів та їхні можливості</a:t>
            </a:r>
          </a:p>
          <a:p>
            <a:pPr algn="ctr"/>
            <a:r>
              <a:rPr lang="uk-UA" sz="24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Популярні додатки: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Locus Map</a:t>
            </a:r>
            <a:r>
              <a:rPr lang="en-US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 (Android)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Надійний, підтримує офлайн-карти.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Має багато військових топокарт (при завантаженні).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Працює з координатами, азимутами, </a:t>
            </a:r>
            <a:r>
              <a:rPr lang="en-US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GPS-</a:t>
            </a: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треками.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3B4344"/>
                </a:solidFill>
                <a:latin typeface="Bahnschrift SemiCondensed" panose="020B0502040204020203" pitchFamily="34" charset="0"/>
              </a:rPr>
              <a:t>Guru Maps</a:t>
            </a:r>
            <a:endParaRPr lang="en-US" sz="2400">
              <a:solidFill>
                <a:srgbClr val="3B4344"/>
              </a:solidFill>
              <a:latin typeface="Bahnschrift SemiCondensed" panose="020B0502040204020203" pitchFamily="34" charset="0"/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Ідеально підходить для навігації офлайн.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uk-UA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Має зручний інтерфейс, підтримує </a:t>
            </a:r>
            <a:r>
              <a:rPr lang="en-US" sz="2400">
                <a:solidFill>
                  <a:srgbClr val="3B4344"/>
                </a:solidFill>
                <a:latin typeface="Bahnschrift SemiCondensed" panose="020B0502040204020203" pitchFamily="34" charset="0"/>
              </a:rPr>
              <a:t>GPS.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205" y="327177"/>
            <a:ext cx="5586167" cy="298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009" y="3601040"/>
            <a:ext cx="4444557" cy="296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631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02839" y="866419"/>
            <a:ext cx="5418836" cy="5016758"/>
          </a:xfrm>
          <a:prstGeom prst="rect">
            <a:avLst/>
          </a:prstGeom>
          <a:solidFill>
            <a:srgbClr val="EFEFEF"/>
          </a:solidFill>
          <a:ln>
            <a:solidFill>
              <a:srgbClr val="3C4143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32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Mapy.cz</a:t>
            </a:r>
            <a:endParaRPr kumimoji="0" lang="uk-UA" altLang="uk-UA" sz="3200" b="0" i="0" u="none" strike="noStrike" cap="none" normalizeH="0" baseline="0" smtClean="0">
              <a:ln>
                <a:noFill/>
              </a:ln>
              <a:solidFill>
                <a:srgbClr val="3B4344"/>
              </a:solidFill>
              <a:effectLst/>
              <a:latin typeface="Bahnschrift SemiCondensed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3200" b="0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Детальні карти з можливістю роботи без інтернету.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3200" b="0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Включає шари рельєфу, доріг, будівель, лісів.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3200" b="1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OSMAND</a:t>
            </a:r>
            <a:endParaRPr kumimoji="0" lang="uk-UA" altLang="uk-UA" sz="3200" b="0" i="0" u="none" strike="noStrike" cap="none" normalizeH="0" baseline="0" smtClean="0">
              <a:ln>
                <a:noFill/>
              </a:ln>
              <a:solidFill>
                <a:srgbClr val="3B4344"/>
              </a:solidFill>
              <a:effectLst/>
              <a:latin typeface="Bahnschrift SemiCondensed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3200" b="0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Дуже точні офлайн-карти на основі OpenStreetMap.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3200" b="0" i="0" u="none" strike="noStrike" cap="none" normalizeH="0" baseline="0" smtClean="0">
                <a:ln>
                  <a:noFill/>
                </a:ln>
                <a:solidFill>
                  <a:srgbClr val="3B4344"/>
                </a:solidFill>
                <a:effectLst/>
                <a:latin typeface="Bahnschrift SemiCondensed" panose="020B0502040204020203" pitchFamily="34" charset="0"/>
              </a:rPr>
              <a:t>Є модулі для військового використання.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45" y="534502"/>
            <a:ext cx="4278199" cy="568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412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770</Words>
  <Application>Microsoft Office PowerPoint</Application>
  <PresentationFormat>Широкий екран</PresentationFormat>
  <Paragraphs>134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Bahnschrift SemiCondensed</vt:lpstr>
      <vt:lpstr>Calibri</vt:lpstr>
      <vt:lpstr>Calibri Light</vt:lpstr>
      <vt:lpstr>Segoe UI Symbol</vt:lpstr>
      <vt:lpstr>Тема Office</vt:lpstr>
      <vt:lpstr>Орієнтування на місцевості за допомогою навігаційних приладів. Картографічна інформація в режимі офлайн. Картографічні додатки для смартфонів і їхні можливості, використання gps-навігації.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Alina</dc:creator>
  <cp:lastModifiedBy>Alina</cp:lastModifiedBy>
  <cp:revision>12</cp:revision>
  <dcterms:created xsi:type="dcterms:W3CDTF">2025-06-11T15:57:47Z</dcterms:created>
  <dcterms:modified xsi:type="dcterms:W3CDTF">2025-08-28T07:26:15Z</dcterms:modified>
</cp:coreProperties>
</file>