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8" r:id="rId2"/>
    <p:sldId id="271" r:id="rId3"/>
    <p:sldId id="272" r:id="rId4"/>
    <p:sldId id="287" r:id="rId5"/>
    <p:sldId id="288" r:id="rId6"/>
    <p:sldId id="289" r:id="rId7"/>
    <p:sldId id="290" r:id="rId8"/>
    <p:sldId id="291" r:id="rId9"/>
    <p:sldId id="286" r:id="rId10"/>
    <p:sldId id="292" r:id="rId11"/>
    <p:sldId id="293" r:id="rId12"/>
    <p:sldId id="294" r:id="rId13"/>
    <p:sldId id="282" r:id="rId14"/>
    <p:sldId id="283" r:id="rId15"/>
    <p:sldId id="284" r:id="rId16"/>
    <p:sldId id="285" r:id="rId17"/>
    <p:sldId id="295" r:id="rId18"/>
  </p:sldIdLst>
  <p:sldSz cx="9144000" cy="5143500" type="screen16x9"/>
  <p:notesSz cx="6858000" cy="9144000"/>
  <p:embeddedFontLst>
    <p:embeddedFont>
      <p:font typeface="Segoe Print" panose="02000600000000000000" pitchFamily="2" charset="0"/>
      <p:regular r:id="rId20"/>
      <p:bold r:id="rId21"/>
    </p:embeddedFont>
    <p:embeddedFont>
      <p:font typeface="Open Sans" panose="020B060402020202020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Alegreya" panose="020B0604020202020204" charset="0"/>
      <p:regular r:id="rId30"/>
      <p:bold r:id="rId31"/>
      <p:italic r:id="rId32"/>
      <p:boldItalic r:id="rId33"/>
    </p:embeddedFont>
    <p:embeddedFont>
      <p:font typeface="Segoe Script" panose="030B0504020000000003" pitchFamily="66" charset="0"/>
      <p:regular r:id="rId34"/>
      <p:bold r:id="rId35"/>
    </p:embeddedFont>
    <p:embeddedFont>
      <p:font typeface="Segoe UI Semilight" panose="020B0402040204020203" pitchFamily="34" charset="0"/>
      <p:regular r:id="rId36"/>
      <p: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49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7FF"/>
    <a:srgbClr val="FEECEC"/>
    <a:srgbClr val="E4F9B9"/>
    <a:srgbClr val="99CCFF"/>
    <a:srgbClr val="FFFFCC"/>
    <a:srgbClr val="339933"/>
    <a:srgbClr val="3333CC"/>
    <a:srgbClr val="0C7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554" autoAdjust="0"/>
  </p:normalViewPr>
  <p:slideViewPr>
    <p:cSldViewPr snapToGrid="0">
      <p:cViewPr varScale="1">
        <p:scale>
          <a:sx n="81" d="100"/>
          <a:sy n="81" d="100"/>
        </p:scale>
        <p:origin x="788" y="56"/>
      </p:cViewPr>
      <p:guideLst>
        <p:guide orient="horz" pos="1620"/>
        <p:guide pos="28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viewProps" Target="viewProp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d9fd8831e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d9fd8831e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34487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919024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715882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3834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4131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0834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  <p:pic>
        <p:nvPicPr>
          <p:cNvPr id="49" name="Google Shape;49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92450"/>
            <a:ext cx="1611475" cy="3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  <p:pic>
        <p:nvPicPr>
          <p:cNvPr id="7" name="Google Shape;7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31350" y="59950"/>
            <a:ext cx="866431" cy="3936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emf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NOQiVnPgqW4gPcp1pIiaACEazwrseQLs/view?usp=drive_link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www.youtube.com/watch?v=_39_Qr5A1iU" TargetMode="External"/><Relationship Id="rId5" Type="http://schemas.openxmlformats.org/officeDocument/2006/relationships/hyperlink" Target="https://www.youtube.com/watch?v=oeduqFxOzYY" TargetMode="External"/><Relationship Id="rId4" Type="http://schemas.openxmlformats.org/officeDocument/2006/relationships/hyperlink" Target="https://www.youtube.com/watch?v=3HQ-G6bFqt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jpeg"/><Relationship Id="rId7" Type="http://schemas.openxmlformats.org/officeDocument/2006/relationships/hyperlink" Target="https://drive.google.com/file/d/1v70Jx9jYlUpXM4t2cSgNowxg3Qfo9Zwp/view?usp=drive_lin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.png"/><Relationship Id="rId5" Type="http://schemas.openxmlformats.org/officeDocument/2006/relationships/hyperlink" Target="https://drive.google.com/file/d/19KEHp6BU8ML2pScmmwWS7V75T_0dXMc_/view?usp=drive_link" TargetMode="Externa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png"/><Relationship Id="rId4" Type="http://schemas.openxmlformats.org/officeDocument/2006/relationships/hyperlink" Target="https://drive.google.com/file/d/1mAlaUxxDiILnJbjFjJY3rkxHrUH6uPJS/view?usp=drive_link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Що таке кров? - Саво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93309" y="2398816"/>
            <a:ext cx="3251390" cy="2725633"/>
          </a:xfrm>
          <a:prstGeom prst="rect">
            <a:avLst/>
          </a:prstGeom>
          <a:noFill/>
        </p:spPr>
      </p:pic>
      <p:pic>
        <p:nvPicPr>
          <p:cNvPr id="8" name="Google Shape;8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9649" y="610600"/>
            <a:ext cx="6850495" cy="716100"/>
          </a:xfrm>
          <a:prstGeom prst="roundRect">
            <a:avLst>
              <a:gd name="adj" fmla="val 25677"/>
            </a:avLst>
          </a:prstGeom>
          <a:noFill/>
          <a:ln>
            <a:noFill/>
          </a:ln>
        </p:spPr>
      </p:pic>
      <p:pic>
        <p:nvPicPr>
          <p:cNvPr id="84" name="Google Shape;8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59650" y="610600"/>
            <a:ext cx="6424800" cy="716100"/>
          </a:xfrm>
          <a:prstGeom prst="roundRect">
            <a:avLst>
              <a:gd name="adj" fmla="val 25677"/>
            </a:avLst>
          </a:prstGeom>
          <a:noFill/>
          <a:ln>
            <a:noFill/>
          </a:ln>
        </p:spPr>
      </p:pic>
      <p:sp>
        <p:nvSpPr>
          <p:cNvPr id="87" name="Google Shape;87;p15"/>
          <p:cNvSpPr txBox="1"/>
          <p:nvPr/>
        </p:nvSpPr>
        <p:spPr>
          <a:xfrm>
            <a:off x="1668976" y="1617658"/>
            <a:ext cx="5283618" cy="1908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2800" dirty="0">
                <a:solidFill>
                  <a:srgbClr val="0C77C3"/>
                </a:solidFill>
                <a:latin typeface="Alegreya" panose="020B0604020202020204" charset="0"/>
              </a:rPr>
              <a:t>§ 32. </a:t>
            </a:r>
            <a:r>
              <a:rPr lang="uk-UA" sz="2800" dirty="0">
                <a:solidFill>
                  <a:srgbClr val="0C77C3"/>
                </a:solidFill>
                <a:latin typeface="Alegreya" panose="020B0604020202020204" charset="0"/>
              </a:rPr>
              <a:t>Органи кровотворення. Формені елементи крові: еритроцити. Групи крові. Правила переливання крові  </a:t>
            </a:r>
            <a:endParaRPr lang="uk-UA" sz="2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pic>
        <p:nvPicPr>
          <p:cNvPr id="14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1495" y="3974884"/>
            <a:ext cx="714119" cy="70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/>
          <p:cNvSpPr/>
          <p:nvPr/>
        </p:nvSpPr>
        <p:spPr>
          <a:xfrm>
            <a:off x="945614" y="3909647"/>
            <a:ext cx="46747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/>
              <a:t>Чому до 1900 року пацієнти, яким переливали кров інших людей (і навіть родичів), часто гинули після переливання? </a:t>
            </a:r>
            <a:endParaRPr lang="uk-UA" sz="2000" dirty="0">
              <a:latin typeface="+mn-lt"/>
            </a:endParaRPr>
          </a:p>
        </p:txBody>
      </p:sp>
      <p:sp>
        <p:nvSpPr>
          <p:cNvPr id="9" name="Google Shape;86;p15"/>
          <p:cNvSpPr txBox="1"/>
          <p:nvPr/>
        </p:nvSpPr>
        <p:spPr>
          <a:xfrm>
            <a:off x="1668975" y="599333"/>
            <a:ext cx="6405139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</a:rPr>
              <a:t>ТЕМА 5. </a:t>
            </a:r>
            <a:endParaRPr lang="ru-RU" sz="1800" dirty="0">
              <a:solidFill>
                <a:schemeClr val="bg1"/>
              </a:solidFill>
            </a:endParaRPr>
          </a:p>
          <a:p>
            <a:r>
              <a:rPr lang="ru-RU" sz="1800" b="1" dirty="0">
                <a:solidFill>
                  <a:schemeClr val="bg1"/>
                </a:solidFill>
              </a:rPr>
              <a:t>ВНУТРІШНЄ СЕРЕДОВИЩЕ ОРГАНІЗМУ ЛЮДИНИ 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26" y="492337"/>
            <a:ext cx="1608083" cy="13920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800" dirty="0">
                <a:solidFill>
                  <a:srgbClr val="0C77C3"/>
                </a:solidFill>
                <a:latin typeface="Alegreya" panose="020B0604020202020204" charset="0"/>
              </a:rPr>
              <a:t>§ 32. </a:t>
            </a:r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Органи кровотворення. Формені елементи крові: еритроцити. Групи крові. Правила переливання крові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5140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18319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Як визначають групи крові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401813" y="1655568"/>
            <a:ext cx="4087060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dirty="0"/>
              <a:t>У діагностичній лабораторії фахівець забирає зразки вашої крові. До цих зразків додають діагностичні зразки сироватки, що містять різні аглютиніни, і спостерігають, як вони будуть реагувати зі зразками вашої крові. Подібним чином у лабораторії визначають наявність або відсутність резус-фактора.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4857008" y="4386815"/>
            <a:ext cx="4088786" cy="307777"/>
          </a:xfrm>
          <a:prstGeom prst="rect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dirty="0">
                <a:hlinkClick r:id="rId3"/>
              </a:rPr>
              <a:t>Методика визначення групи крові</a:t>
            </a:r>
            <a:endParaRPr lang="uk-UA" dirty="0"/>
          </a:p>
        </p:txBody>
      </p:sp>
      <p:pic>
        <p:nvPicPr>
          <p:cNvPr id="10242" name="Picture 2" descr="Немає опису світлини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008" y="1027618"/>
            <a:ext cx="4088786" cy="3377989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216" y="4231304"/>
            <a:ext cx="618797" cy="61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 descr="C:\Users\kants\Pictures\Screenshots\Знімок екрана (86).png"/>
          <p:cNvPicPr>
            <a:picLocks noChangeAspect="1" noChangeArrowheads="1"/>
          </p:cNvPicPr>
          <p:nvPr/>
        </p:nvPicPr>
        <p:blipFill>
          <a:blip r:embed="rId3"/>
          <a:srcRect l="53514" t="52344" r="18960" b="17786"/>
          <a:stretch>
            <a:fillRect/>
          </a:stretch>
        </p:blipFill>
        <p:spPr bwMode="auto">
          <a:xfrm>
            <a:off x="4957955" y="878785"/>
            <a:ext cx="3581400" cy="2185060"/>
          </a:xfrm>
          <a:prstGeom prst="rect">
            <a:avLst/>
          </a:prstGeom>
          <a:noFill/>
        </p:spPr>
      </p:pic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800" dirty="0">
                <a:solidFill>
                  <a:srgbClr val="0C77C3"/>
                </a:solidFill>
                <a:latin typeface="Alegreya" panose="020B0604020202020204" charset="0"/>
              </a:rPr>
              <a:t>§ 32. </a:t>
            </a:r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Органи кровотворення. Формені елементи крові: еритроцити. Групи крові. Правила переливання крові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5140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18319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Що  таке резус-фактор і резус-конфлікт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247434" y="1287429"/>
            <a:ext cx="4087060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b="1" dirty="0">
                <a:latin typeface="Alegreya" charset="0"/>
              </a:rPr>
              <a:t>Резус-фактор</a:t>
            </a:r>
            <a:r>
              <a:rPr lang="uk-UA" sz="1600" dirty="0">
                <a:latin typeface="Alegreya" charset="0"/>
              </a:rPr>
              <a:t> – це сполука білкової природи, розташована на поверхні еритроцитів (</a:t>
            </a:r>
            <a:r>
              <a:rPr lang="en-US" sz="1600" b="1" dirty="0">
                <a:latin typeface="Alegreya" charset="0"/>
              </a:rPr>
              <a:t>Rh</a:t>
            </a:r>
            <a:r>
              <a:rPr lang="en-US" sz="1600" dirty="0">
                <a:latin typeface="Alegreya" charset="0"/>
              </a:rPr>
              <a:t>). </a:t>
            </a:r>
            <a:r>
              <a:rPr lang="uk-UA" sz="1600" dirty="0">
                <a:latin typeface="Alegreya" charset="0"/>
              </a:rPr>
              <a:t>Ця сполука є в більшості людей (приблизно 85 %). Наявність чи відсутність резус-фактора на поверхні мембрани еритроцитів визначається спадково, так само, як і тип аглютиногенів. 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259309" y="3603103"/>
            <a:ext cx="408706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Alegreya" charset="0"/>
              </a:rPr>
              <a:t>За наявності в еритроцитах резус-фактора кров називають резус-позитивною (</a:t>
            </a:r>
            <a:r>
              <a:rPr lang="uk-UA" sz="1600" b="1" dirty="0" err="1">
                <a:latin typeface="Alegreya" charset="0"/>
              </a:rPr>
              <a:t>Rh</a:t>
            </a:r>
            <a:r>
              <a:rPr lang="uk-UA" sz="1600" b="1" dirty="0">
                <a:latin typeface="Alegreya" charset="0"/>
              </a:rPr>
              <a:t>+</a:t>
            </a:r>
            <a:r>
              <a:rPr lang="uk-UA" sz="1600" dirty="0">
                <a:latin typeface="Alegreya" charset="0"/>
              </a:rPr>
              <a:t>), якщо ж резус-фактор відсутній – резус-негативною (</a:t>
            </a:r>
            <a:r>
              <a:rPr lang="uk-UA" sz="1600" b="1" dirty="0" err="1">
                <a:latin typeface="Alegreya" charset="0"/>
              </a:rPr>
              <a:t>Rh</a:t>
            </a:r>
            <a:r>
              <a:rPr lang="uk-UA" sz="1600" b="1" dirty="0">
                <a:latin typeface="Alegreya" charset="0"/>
              </a:rPr>
              <a:t>–</a:t>
            </a:r>
            <a:r>
              <a:rPr lang="uk-UA" sz="1600" dirty="0">
                <a:latin typeface="Alegreya" charset="0"/>
              </a:rPr>
              <a:t>).</a:t>
            </a:r>
          </a:p>
        </p:txBody>
      </p:sp>
      <p:grpSp>
        <p:nvGrpSpPr>
          <p:cNvPr id="12" name="Групувати 11"/>
          <p:cNvGrpSpPr/>
          <p:nvPr/>
        </p:nvGrpSpPr>
        <p:grpSpPr>
          <a:xfrm>
            <a:off x="5308271" y="3087577"/>
            <a:ext cx="3538846" cy="2067796"/>
            <a:chOff x="5018833" y="2624552"/>
            <a:chExt cx="3663451" cy="1394329"/>
          </a:xfrm>
        </p:grpSpPr>
        <p:grpSp>
          <p:nvGrpSpPr>
            <p:cNvPr id="13" name="Групувати 9"/>
            <p:cNvGrpSpPr/>
            <p:nvPr/>
          </p:nvGrpSpPr>
          <p:grpSpPr>
            <a:xfrm>
              <a:off x="6313253" y="3577461"/>
              <a:ext cx="2216075" cy="441420"/>
              <a:chOff x="3312136" y="2682112"/>
              <a:chExt cx="2216075" cy="441420"/>
            </a:xfrm>
          </p:grpSpPr>
          <p:pic>
            <p:nvPicPr>
              <p:cNvPr id="15" name="Picture 2" descr="100 100+ стокових фото, фото роялті-фрі та зображень на тему знак оклику -  iStock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073087" y="2682112"/>
                <a:ext cx="441419" cy="441420"/>
              </a:xfrm>
              <a:prstGeom prst="rect">
                <a:avLst/>
              </a:prstGeom>
              <a:noFill/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3312136" y="2807733"/>
                <a:ext cx="22160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b="1" dirty="0"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4">
                        <a:lumMod val="75000"/>
                      </a:schemeClr>
                    </a:solidFill>
                    <a:latin typeface="Segoe Script" pitchFamily="66" charset="0"/>
                  </a:rPr>
                  <a:t>ЦІКАВО ЗНАТИ</a:t>
                </a:r>
              </a:p>
            </p:txBody>
          </p:sp>
        </p:grpSp>
        <p:sp>
          <p:nvSpPr>
            <p:cNvPr id="14" name="Округлена прямокутна виноска 13"/>
            <p:cNvSpPr/>
            <p:nvPr/>
          </p:nvSpPr>
          <p:spPr>
            <a:xfrm>
              <a:off x="5018833" y="2624552"/>
              <a:ext cx="3663451" cy="912864"/>
            </a:xfrm>
            <a:prstGeom prst="wedgeRoundRectCallout">
              <a:avLst>
                <a:gd name="adj1" fmla="val -24419"/>
                <a:gd name="adj2" fmla="val 73904"/>
                <a:gd name="adj3" fmla="val 1666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uk-UA" dirty="0">
                  <a:latin typeface="Segoe Print" pitchFamily="2" charset="0"/>
                </a:rPr>
                <a:t>Свою назву резус-фактор дістав тому, що вперше його було визначено в крові макаки резус, поширеної в Центральній, Південній та Південно-Східній Азії.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800" dirty="0">
                <a:solidFill>
                  <a:srgbClr val="0C77C3"/>
                </a:solidFill>
                <a:latin typeface="Alegreya" panose="020B0604020202020204" charset="0"/>
              </a:rPr>
              <a:t>§ 32. </a:t>
            </a:r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Органи кровотворення. Формені елементи крові: еритроцити. Групи крові. Правила переливання крові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5140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18319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Що  таке резус-фактор і резус-конфлікт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247434" y="1287429"/>
            <a:ext cx="408706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b="1" dirty="0">
                <a:latin typeface="Alegreya" charset="0"/>
              </a:rPr>
              <a:t>Донор</a:t>
            </a:r>
            <a:r>
              <a:rPr lang="uk-UA" sz="1600" dirty="0">
                <a:latin typeface="Alegreya" charset="0"/>
              </a:rPr>
              <a:t> – це людина, що добровільно віддає частину своєї крові для переливання. </a:t>
            </a:r>
            <a:r>
              <a:rPr lang="uk-UA" sz="1600" b="1" dirty="0">
                <a:latin typeface="Alegreya" charset="0"/>
              </a:rPr>
              <a:t>Реципієнт</a:t>
            </a:r>
            <a:r>
              <a:rPr lang="uk-UA" sz="1600" dirty="0">
                <a:latin typeface="Alegreya" charset="0"/>
              </a:rPr>
              <a:t> – це людина, якій переливають кров.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4548249" y="3033075"/>
            <a:ext cx="4524498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Alegreya" charset="0"/>
              </a:rPr>
              <a:t>Донор одночасно може здати до 450 мл своєї крові (зазвичай – 200 мл) без шкоди для здоров’я </a:t>
            </a:r>
          </a:p>
        </p:txBody>
      </p:sp>
      <p:sp>
        <p:nvSpPr>
          <p:cNvPr id="17" name="Прямокутник 16"/>
          <p:cNvSpPr/>
          <p:nvPr/>
        </p:nvSpPr>
        <p:spPr>
          <a:xfrm>
            <a:off x="4583874" y="3840605"/>
            <a:ext cx="4417621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Alegreya" charset="0"/>
              </a:rPr>
              <a:t>При переливанні резус-позитивної крові людині з резус-негативною кров’ю відбудеться склеювання донорських еритроцитів, що визначають  як </a:t>
            </a:r>
            <a:r>
              <a:rPr lang="uk-UA" sz="1600" b="1" dirty="0">
                <a:latin typeface="Alegreya" charset="0"/>
              </a:rPr>
              <a:t>резус-конфлікт </a:t>
            </a:r>
            <a:endParaRPr lang="uk-UA" sz="1600" dirty="0">
              <a:latin typeface="Alegreya" charset="0"/>
            </a:endParaRPr>
          </a:p>
        </p:txBody>
      </p:sp>
      <p:sp>
        <p:nvSpPr>
          <p:cNvPr id="45058" name="AutoShape 2" descr="Переливання крові: векторна графіка, зображення, Переливання крові малюнки  | Скачати з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45060" name="Picture 4" descr="Ilustración de personas que donan sangre | Vector Premium"/>
          <p:cNvPicPr>
            <a:picLocks noChangeAspect="1" noChangeArrowheads="1"/>
          </p:cNvPicPr>
          <p:nvPr/>
        </p:nvPicPr>
        <p:blipFill>
          <a:blip r:embed="rId3"/>
          <a:srcRect t="9094" b="9583"/>
          <a:stretch>
            <a:fillRect/>
          </a:stretch>
        </p:blipFill>
        <p:spPr bwMode="auto">
          <a:xfrm>
            <a:off x="11881" y="2538602"/>
            <a:ext cx="4476998" cy="2425280"/>
          </a:xfrm>
          <a:prstGeom prst="rect">
            <a:avLst/>
          </a:prstGeom>
          <a:noFill/>
        </p:spPr>
      </p:pic>
      <p:pic>
        <p:nvPicPr>
          <p:cNvPr id="45062" name="Picture 6" descr="Что такое резус-фактор и что общего он имеет с беременностью?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4571" y="1090783"/>
            <a:ext cx="2861543" cy="17830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2864012" y="853897"/>
            <a:ext cx="3303086" cy="33855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УЗАГАЛЬНЕННЯ</a:t>
            </a:r>
          </a:p>
        </p:txBody>
      </p:sp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id="{62718254-6561-4934-9459-755361EF535C}"/>
              </a:ext>
            </a:extLst>
          </p:cNvPr>
          <p:cNvGrpSpPr/>
          <p:nvPr/>
        </p:nvGrpSpPr>
        <p:grpSpPr>
          <a:xfrm>
            <a:off x="306239" y="1319501"/>
            <a:ext cx="8657139" cy="3439421"/>
            <a:chOff x="329369" y="1342079"/>
            <a:chExt cx="8172100" cy="3223399"/>
          </a:xfrm>
        </p:grpSpPr>
        <p:sp>
          <p:nvSpPr>
            <p:cNvPr id="29" name="Прямокутник 28"/>
            <p:cNvSpPr/>
            <p:nvPr/>
          </p:nvSpPr>
          <p:spPr>
            <a:xfrm>
              <a:off x="350891" y="1342079"/>
              <a:ext cx="8150578" cy="288446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uk-UA" dirty="0"/>
                <a:t>Кількість і співвідношення різних груп клітин крові має підтримуватись на сталому рівні </a:t>
              </a:r>
            </a:p>
          </p:txBody>
        </p:sp>
        <p:sp>
          <p:nvSpPr>
            <p:cNvPr id="26" name="Прямокутник 25">
              <a:extLst>
                <a:ext uri="{FF2B5EF4-FFF2-40B4-BE49-F238E27FC236}">
                  <a16:creationId xmlns:a16="http://schemas.microsoft.com/office/drawing/2014/main" id="{A4AA45B9-D936-47BF-93F8-DDDF397EF82D}"/>
                </a:ext>
              </a:extLst>
            </p:cNvPr>
            <p:cNvSpPr/>
            <p:nvPr/>
          </p:nvSpPr>
          <p:spPr>
            <a:xfrm>
              <a:off x="338668" y="1785378"/>
              <a:ext cx="8150578" cy="288446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uk-UA" dirty="0"/>
                <a:t>Клітини крові постійно відтворюються </a:t>
              </a:r>
            </a:p>
          </p:txBody>
        </p:sp>
        <p:sp>
          <p:nvSpPr>
            <p:cNvPr id="28" name="Прямокутник 27">
              <a:extLst>
                <a:ext uri="{FF2B5EF4-FFF2-40B4-BE49-F238E27FC236}">
                  <a16:creationId xmlns:a16="http://schemas.microsoft.com/office/drawing/2014/main" id="{A23828DD-DDB8-4CC7-8323-ED3A4F90C850}"/>
                </a:ext>
              </a:extLst>
            </p:cNvPr>
            <p:cNvSpPr/>
            <p:nvPr/>
          </p:nvSpPr>
          <p:spPr>
            <a:xfrm>
              <a:off x="338668" y="2203564"/>
              <a:ext cx="8150578" cy="490358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uk-UA" dirty="0"/>
                <a:t>Органами кровотворення є: червоний кістковий мозок, селезінка, лімфатичні вузли, вилочкова залоза (тимус) </a:t>
              </a:r>
            </a:p>
          </p:txBody>
        </p:sp>
        <p:sp>
          <p:nvSpPr>
            <p:cNvPr id="30" name="Прямокутник 29">
              <a:extLst>
                <a:ext uri="{FF2B5EF4-FFF2-40B4-BE49-F238E27FC236}">
                  <a16:creationId xmlns:a16="http://schemas.microsoft.com/office/drawing/2014/main" id="{FF803F3D-022B-448A-A490-FE29CA8B17AB}"/>
                </a:ext>
              </a:extLst>
            </p:cNvPr>
            <p:cNvSpPr/>
            <p:nvPr/>
          </p:nvSpPr>
          <p:spPr>
            <a:xfrm>
              <a:off x="329369" y="2823661"/>
              <a:ext cx="8150578" cy="490358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uk-UA" dirty="0"/>
                <a:t>Еритроцити – дрібні, червоні, без’ядерні клітини крові, що містять гемоглобін і забезпечують транспорт газів. </a:t>
              </a:r>
            </a:p>
          </p:txBody>
        </p:sp>
        <p:sp>
          <p:nvSpPr>
            <p:cNvPr id="31" name="Прямокутник 30">
              <a:extLst>
                <a:ext uri="{FF2B5EF4-FFF2-40B4-BE49-F238E27FC236}">
                  <a16:creationId xmlns:a16="http://schemas.microsoft.com/office/drawing/2014/main" id="{AA4B9930-9148-45ED-ACA4-64EEFD511C4B}"/>
                </a:ext>
              </a:extLst>
            </p:cNvPr>
            <p:cNvSpPr/>
            <p:nvPr/>
          </p:nvSpPr>
          <p:spPr>
            <a:xfrm>
              <a:off x="349325" y="3447438"/>
              <a:ext cx="8150578" cy="490358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ru-RU" dirty="0"/>
                <a:t>На мембранах </a:t>
              </a:r>
              <a:r>
                <a:rPr lang="uk-UA" dirty="0"/>
                <a:t>еритроцитів можуть міститися аглютиногени А та В, а в плазмі крові – аглютиніни α і β </a:t>
              </a:r>
            </a:p>
          </p:txBody>
        </p:sp>
        <p:sp>
          <p:nvSpPr>
            <p:cNvPr id="33" name="Прямокутник 32">
              <a:extLst>
                <a:ext uri="{FF2B5EF4-FFF2-40B4-BE49-F238E27FC236}">
                  <a16:creationId xmlns:a16="http://schemas.microsoft.com/office/drawing/2014/main" id="{01906554-AED8-4818-8413-2D9BAEC2BA6C}"/>
                </a:ext>
              </a:extLst>
            </p:cNvPr>
            <p:cNvSpPr/>
            <p:nvPr/>
          </p:nvSpPr>
          <p:spPr>
            <a:xfrm>
              <a:off x="349325" y="4075120"/>
              <a:ext cx="8150578" cy="490358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285750" indent="-285750" algn="just">
                <a:buFont typeface="Wingdings" panose="05000000000000000000" pitchFamily="2" charset="2"/>
                <a:buChar char="ü"/>
              </a:pPr>
              <a:r>
                <a:rPr lang="uk-UA" dirty="0"/>
                <a:t>Переливання крові здійснюють за певними правилами, враховуючи також наявність або відсутність на поверхні еритроцитів білкової сполуки – резус-фактора </a:t>
              </a:r>
              <a:endParaRPr lang="uk-UA" sz="18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panose="020B0604020202020204" charset="0"/>
              </a:endParaRPr>
            </a:p>
          </p:txBody>
        </p:sp>
      </p:grp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D0442A6C-4546-4DAB-B63A-EB34277F7954}"/>
              </a:ext>
            </a:extLst>
          </p:cNvPr>
          <p:cNvGrpSpPr/>
          <p:nvPr/>
        </p:nvGrpSpPr>
        <p:grpSpPr>
          <a:xfrm>
            <a:off x="1389670" y="27305"/>
            <a:ext cx="6554915" cy="738633"/>
            <a:chOff x="1676342" y="-9883"/>
            <a:chExt cx="6554915" cy="738633"/>
          </a:xfrm>
        </p:grpSpPr>
        <p:sp>
          <p:nvSpPr>
            <p:cNvPr id="14" name="Google Shape;98;p16">
              <a:extLst>
                <a:ext uri="{FF2B5EF4-FFF2-40B4-BE49-F238E27FC236}">
                  <a16:creationId xmlns:a16="http://schemas.microsoft.com/office/drawing/2014/main" id="{848804CC-A852-45BE-AE0C-18241D86B81B}"/>
                </a:ext>
              </a:extLst>
            </p:cNvPr>
            <p:cNvSpPr txBox="1"/>
            <p:nvPr/>
          </p:nvSpPr>
          <p:spPr>
            <a:xfrm>
              <a:off x="1676342" y="-9883"/>
              <a:ext cx="6554915" cy="7386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 algn="ctr"/>
              <a:r>
                <a:rPr lang="ru-RU" sz="1800" dirty="0">
                  <a:solidFill>
                    <a:srgbClr val="0C77C3"/>
                  </a:solidFill>
                  <a:latin typeface="Alegreya" panose="020B0604020202020204" charset="0"/>
                </a:rPr>
                <a:t>§ 32. </a:t>
              </a:r>
              <a:r>
                <a:rPr lang="uk-UA" sz="1800" dirty="0">
                  <a:solidFill>
                    <a:srgbClr val="0C77C3"/>
                  </a:solidFill>
                  <a:latin typeface="Alegreya" panose="020B0604020202020204" charset="0"/>
                </a:rPr>
                <a:t>Органи кровотворення. Формені елементи крові: еритроцити. Групи крові. Правила переливання крові</a:t>
              </a:r>
              <a:endParaRPr lang="uk-UA" sz="1800" dirty="0">
                <a:solidFill>
                  <a:srgbClr val="0C77C3"/>
                </a:solidFill>
                <a:latin typeface="Alegreya" panose="020B0604020202020204" charset="0"/>
                <a:ea typeface="Alegreya"/>
                <a:cs typeface="Alegreya"/>
                <a:sym typeface="Alegreya"/>
              </a:endParaRPr>
            </a:p>
          </p:txBody>
        </p:sp>
        <p:cxnSp>
          <p:nvCxnSpPr>
            <p:cNvPr id="15" name="Google Shape;100;p16">
              <a:extLst>
                <a:ext uri="{FF2B5EF4-FFF2-40B4-BE49-F238E27FC236}">
                  <a16:creationId xmlns:a16="http://schemas.microsoft.com/office/drawing/2014/main" id="{EE215FE5-5688-4BBE-B496-B53DAC43A67A}"/>
                </a:ext>
              </a:extLst>
            </p:cNvPr>
            <p:cNvCxnSpPr/>
            <p:nvPr/>
          </p:nvCxnSpPr>
          <p:spPr>
            <a:xfrm rot="10800000" flipH="1">
              <a:off x="1821740" y="684268"/>
              <a:ext cx="6203700" cy="5700"/>
            </a:xfrm>
            <a:prstGeom prst="straightConnector1">
              <a:avLst/>
            </a:prstGeom>
            <a:noFill/>
            <a:ln w="19050" cap="flat" cmpd="sng">
              <a:solidFill>
                <a:srgbClr val="257BBE"/>
              </a:solidFill>
              <a:prstDash val="solid"/>
              <a:round/>
              <a:headEnd type="diamond" w="med" len="med"/>
              <a:tailEnd type="diamond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587732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CD5D6F97-435F-4EA3-A986-2918C34A10BC}"/>
              </a:ext>
            </a:extLst>
          </p:cNvPr>
          <p:cNvGrpSpPr/>
          <p:nvPr/>
        </p:nvGrpSpPr>
        <p:grpSpPr>
          <a:xfrm>
            <a:off x="1676342" y="-9883"/>
            <a:ext cx="6554915" cy="738633"/>
            <a:chOff x="1676342" y="-9883"/>
            <a:chExt cx="6554915" cy="738633"/>
          </a:xfrm>
        </p:grpSpPr>
        <p:sp>
          <p:nvSpPr>
            <p:cNvPr id="98" name="Google Shape;98;p16"/>
            <p:cNvSpPr txBox="1"/>
            <p:nvPr/>
          </p:nvSpPr>
          <p:spPr>
            <a:xfrm>
              <a:off x="1676342" y="-9883"/>
              <a:ext cx="6554915" cy="7386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 algn="ctr"/>
              <a:r>
                <a:rPr lang="ru-RU" sz="1800" dirty="0">
                  <a:solidFill>
                    <a:srgbClr val="0C77C3"/>
                  </a:solidFill>
                  <a:latin typeface="Alegreya" panose="020B0604020202020204" charset="0"/>
                </a:rPr>
                <a:t>§ 32. </a:t>
              </a:r>
              <a:r>
                <a:rPr lang="uk-UA" sz="1800" dirty="0">
                  <a:solidFill>
                    <a:srgbClr val="0C77C3"/>
                  </a:solidFill>
                  <a:latin typeface="Alegreya" panose="020B0604020202020204" charset="0"/>
                </a:rPr>
                <a:t>Органи кровотворення. Формені елементи крові: еритроцити. Групи крові. Правила переливання крові</a:t>
              </a:r>
              <a:endParaRPr lang="uk-UA" sz="1800" dirty="0">
                <a:solidFill>
                  <a:srgbClr val="0C77C3"/>
                </a:solidFill>
                <a:latin typeface="Alegreya" panose="020B0604020202020204" charset="0"/>
                <a:ea typeface="Alegreya"/>
                <a:cs typeface="Alegreya"/>
                <a:sym typeface="Alegreya"/>
              </a:endParaRPr>
            </a:p>
          </p:txBody>
        </p:sp>
        <p:cxnSp>
          <p:nvCxnSpPr>
            <p:cNvPr id="100" name="Google Shape;100;p16"/>
            <p:cNvCxnSpPr/>
            <p:nvPr/>
          </p:nvCxnSpPr>
          <p:spPr>
            <a:xfrm rot="10800000" flipH="1">
              <a:off x="1821740" y="661690"/>
              <a:ext cx="6203700" cy="5700"/>
            </a:xfrm>
            <a:prstGeom prst="straightConnector1">
              <a:avLst/>
            </a:prstGeom>
            <a:noFill/>
            <a:ln w="19050" cap="flat" cmpd="sng">
              <a:solidFill>
                <a:srgbClr val="257BBE"/>
              </a:solidFill>
              <a:prstDash val="solid"/>
              <a:round/>
              <a:headEnd type="diamond" w="med" len="med"/>
              <a:tailEnd type="diamond" w="med" len="med"/>
            </a:ln>
          </p:spPr>
        </p:cxnSp>
      </p:grpSp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3101081" y="747129"/>
            <a:ext cx="3303086" cy="33855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УЗАГАЛЬНЕННЯ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53105FF9-D5A8-4C7F-ADC2-F9C05CDAB79A}"/>
              </a:ext>
            </a:extLst>
          </p:cNvPr>
          <p:cNvSpPr/>
          <p:nvPr/>
        </p:nvSpPr>
        <p:spPr>
          <a:xfrm>
            <a:off x="261304" y="1150166"/>
            <a:ext cx="8634340" cy="276998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b="1" i="1" dirty="0">
                <a:latin typeface="Segoe Print" panose="02000600000000000000" pitchFamily="2" charset="0"/>
              </a:rPr>
              <a:t>        </a:t>
            </a:r>
            <a:r>
              <a:rPr lang="uk-UA" sz="1600" b="1" i="1" dirty="0">
                <a:latin typeface="Segoe Print" panose="02000600000000000000" pitchFamily="2" charset="0"/>
              </a:rPr>
              <a:t>Поміркуйте</a:t>
            </a:r>
            <a:r>
              <a:rPr lang="uk-UA" b="1" i="1" dirty="0"/>
              <a:t> </a:t>
            </a:r>
          </a:p>
          <a:p>
            <a:endParaRPr lang="uk-UA" dirty="0"/>
          </a:p>
          <a:p>
            <a:r>
              <a:rPr lang="uk-UA" sz="1800" dirty="0">
                <a:latin typeface="Segoe Print" panose="02000600000000000000" pitchFamily="2" charset="0"/>
              </a:rPr>
              <a:t>1. Які особливості клітин червоного кісткового мозку забезпечують їм здатність давати початок різним групам формених елементів? </a:t>
            </a:r>
          </a:p>
          <a:p>
            <a:r>
              <a:rPr lang="uk-UA" sz="1800" dirty="0">
                <a:latin typeface="Segoe Print" panose="02000600000000000000" pitchFamily="2" charset="0"/>
              </a:rPr>
              <a:t>2. Чому клітини крові потребують постійного оновлення? </a:t>
            </a:r>
          </a:p>
          <a:p>
            <a:r>
              <a:rPr lang="uk-UA" sz="1800" dirty="0">
                <a:latin typeface="Segoe Print" panose="02000600000000000000" pitchFamily="2" charset="0"/>
              </a:rPr>
              <a:t>3. Аглютиногени порівнюють з антигенами, а аглютиніни – з антитілами. На чому, на вашу думку, ґрунтується таке порівняння? </a:t>
            </a:r>
          </a:p>
          <a:p>
            <a:r>
              <a:rPr lang="uk-UA" sz="1800" dirty="0">
                <a:latin typeface="Segoe Print" panose="02000600000000000000" pitchFamily="2" charset="0"/>
              </a:rPr>
              <a:t>4. Чи змінюється</a:t>
            </a:r>
            <a:r>
              <a:rPr lang="ru-RU" sz="1800" dirty="0">
                <a:latin typeface="Segoe Print" panose="02000600000000000000" pitchFamily="2" charset="0"/>
              </a:rPr>
              <a:t> </a:t>
            </a:r>
            <a:r>
              <a:rPr lang="uk-UA" sz="1800" dirty="0">
                <a:latin typeface="Segoe Print" panose="02000600000000000000" pitchFamily="2" charset="0"/>
              </a:rPr>
              <a:t>група крові та резус-фактор у людини протягом життя? </a:t>
            </a:r>
          </a:p>
        </p:txBody>
      </p:sp>
      <p:pic>
        <p:nvPicPr>
          <p:cNvPr id="10" name="Picture 2" descr="Більше 119 900 стокових ілюстрацій, векторної графіки та картинок  роялті-фрі на тему знак питання - iStock">
            <a:extLst>
              <a:ext uri="{FF2B5EF4-FFF2-40B4-BE49-F238E27FC236}">
                <a16:creationId xmlns:a16="http://schemas.microsoft.com/office/drawing/2014/main" id="{D7913258-AF30-48D9-BC01-DF2A37A99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217" y="1190479"/>
            <a:ext cx="355229" cy="355229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1" name="Прямокутник 10">
            <a:extLst>
              <a:ext uri="{FF2B5EF4-FFF2-40B4-BE49-F238E27FC236}">
                <a16:creationId xmlns:a16="http://schemas.microsoft.com/office/drawing/2014/main" id="{A51AADB0-1A29-4243-8118-B209CC6E042D}"/>
              </a:ext>
            </a:extLst>
          </p:cNvPr>
          <p:cNvSpPr/>
          <p:nvPr/>
        </p:nvSpPr>
        <p:spPr>
          <a:xfrm>
            <a:off x="3101081" y="4127080"/>
            <a:ext cx="3303086" cy="58477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Скануйте код та виконайте вправи</a:t>
            </a:r>
          </a:p>
        </p:txBody>
      </p:sp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17A5A7C7-8BEA-4019-B2E3-2D0054DB7581}"/>
              </a:ext>
            </a:extLst>
          </p:cNvPr>
          <p:cNvGrpSpPr/>
          <p:nvPr/>
        </p:nvGrpSpPr>
        <p:grpSpPr>
          <a:xfrm>
            <a:off x="853602" y="3976954"/>
            <a:ext cx="1298222" cy="1077218"/>
            <a:chOff x="853602" y="3976954"/>
            <a:chExt cx="1298222" cy="1077218"/>
          </a:xfrm>
        </p:grpSpPr>
        <p:sp>
          <p:nvSpPr>
            <p:cNvPr id="13" name="Прямокутник 12">
              <a:extLst>
                <a:ext uri="{FF2B5EF4-FFF2-40B4-BE49-F238E27FC236}">
                  <a16:creationId xmlns:a16="http://schemas.microsoft.com/office/drawing/2014/main" id="{081DAC83-37E9-491B-9F34-BEDB5FA30CDD}"/>
                </a:ext>
              </a:extLst>
            </p:cNvPr>
            <p:cNvSpPr/>
            <p:nvPr/>
          </p:nvSpPr>
          <p:spPr>
            <a:xfrm>
              <a:off x="853602" y="3976954"/>
              <a:ext cx="1298222" cy="107721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uk-UA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Print" panose="02000600000000000000" pitchFamily="2" charset="0"/>
                </a:rPr>
                <a:t>Код</a:t>
              </a:r>
            </a:p>
            <a:p>
              <a:pPr algn="ctr"/>
              <a:endPara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endParaRPr>
            </a:p>
            <a:p>
              <a:pPr algn="ctr"/>
              <a:endPara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endParaRPr>
            </a:p>
            <a:p>
              <a:pPr algn="ctr"/>
              <a:endPara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endParaRPr>
            </a:p>
          </p:txBody>
        </p:sp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9614601C-1205-483C-86F2-35187056B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83686" y="4207825"/>
              <a:ext cx="638054" cy="63805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</p:grpSp>
      <p:grpSp>
        <p:nvGrpSpPr>
          <p:cNvPr id="7" name="Групувати 6">
            <a:extLst>
              <a:ext uri="{FF2B5EF4-FFF2-40B4-BE49-F238E27FC236}">
                <a16:creationId xmlns:a16="http://schemas.microsoft.com/office/drawing/2014/main" id="{FFA2C5F2-687F-4D89-8184-AB7D3B639DC9}"/>
              </a:ext>
            </a:extLst>
          </p:cNvPr>
          <p:cNvGrpSpPr/>
          <p:nvPr/>
        </p:nvGrpSpPr>
        <p:grpSpPr>
          <a:xfrm>
            <a:off x="7191022" y="3954105"/>
            <a:ext cx="1298222" cy="1077218"/>
            <a:chOff x="7191022" y="3954105"/>
            <a:chExt cx="1298222" cy="1077218"/>
          </a:xfrm>
        </p:grpSpPr>
        <p:sp>
          <p:nvSpPr>
            <p:cNvPr id="12" name="Прямокутник 11">
              <a:extLst>
                <a:ext uri="{FF2B5EF4-FFF2-40B4-BE49-F238E27FC236}">
                  <a16:creationId xmlns:a16="http://schemas.microsoft.com/office/drawing/2014/main" id="{EBAB5C16-0D88-49C7-9736-B6DD22790944}"/>
                </a:ext>
              </a:extLst>
            </p:cNvPr>
            <p:cNvSpPr/>
            <p:nvPr/>
          </p:nvSpPr>
          <p:spPr>
            <a:xfrm>
              <a:off x="7191022" y="3954105"/>
              <a:ext cx="1298222" cy="1077218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uk-UA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Segoe Print" panose="02000600000000000000" pitchFamily="2" charset="0"/>
                </a:rPr>
                <a:t>Код</a:t>
              </a:r>
            </a:p>
            <a:p>
              <a:pPr algn="ctr"/>
              <a:endPara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endParaRPr>
            </a:p>
            <a:p>
              <a:pPr algn="ctr"/>
              <a:endPara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endParaRPr>
            </a:p>
            <a:p>
              <a:pPr algn="ctr"/>
              <a:endPara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endParaRP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47D92431-5D33-4410-B2F6-D7334D268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15461" y="4218850"/>
              <a:ext cx="638054" cy="63805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2693897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7BFAE4-8587-45B7-94D4-0F024D7F0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139" y="1783644"/>
            <a:ext cx="3391264" cy="2506441"/>
          </a:xfrm>
          <a:prstGeom prst="rect">
            <a:avLst/>
          </a:prstGeom>
        </p:spPr>
      </p:pic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1277302" y="763168"/>
            <a:ext cx="6953955" cy="33855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Відшукайте слова у філворді та поясніть їхнє значення</a:t>
            </a:r>
          </a:p>
        </p:txBody>
      </p:sp>
      <p:grpSp>
        <p:nvGrpSpPr>
          <p:cNvPr id="10" name="Групувати 9">
            <a:extLst>
              <a:ext uri="{FF2B5EF4-FFF2-40B4-BE49-F238E27FC236}">
                <a16:creationId xmlns:a16="http://schemas.microsoft.com/office/drawing/2014/main" id="{3E3DB189-B57F-40AA-84B1-7BD4855DBD98}"/>
              </a:ext>
            </a:extLst>
          </p:cNvPr>
          <p:cNvGrpSpPr/>
          <p:nvPr/>
        </p:nvGrpSpPr>
        <p:grpSpPr>
          <a:xfrm>
            <a:off x="1676342" y="-9883"/>
            <a:ext cx="6554915" cy="738633"/>
            <a:chOff x="1676342" y="-9883"/>
            <a:chExt cx="6554915" cy="738633"/>
          </a:xfrm>
        </p:grpSpPr>
        <p:sp>
          <p:nvSpPr>
            <p:cNvPr id="11" name="Google Shape;98;p16">
              <a:extLst>
                <a:ext uri="{FF2B5EF4-FFF2-40B4-BE49-F238E27FC236}">
                  <a16:creationId xmlns:a16="http://schemas.microsoft.com/office/drawing/2014/main" id="{6F3455EA-9B61-4163-9B90-8F922DA1A1C6}"/>
                </a:ext>
              </a:extLst>
            </p:cNvPr>
            <p:cNvSpPr txBox="1"/>
            <p:nvPr/>
          </p:nvSpPr>
          <p:spPr>
            <a:xfrm>
              <a:off x="1676342" y="-9883"/>
              <a:ext cx="6554915" cy="7386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 algn="ctr"/>
              <a:r>
                <a:rPr lang="ru-RU" sz="1800" dirty="0">
                  <a:solidFill>
                    <a:srgbClr val="0C77C3"/>
                  </a:solidFill>
                  <a:latin typeface="Alegreya" panose="020B0604020202020204" charset="0"/>
                </a:rPr>
                <a:t>§ 32. </a:t>
              </a:r>
              <a:r>
                <a:rPr lang="uk-UA" sz="1800" dirty="0">
                  <a:solidFill>
                    <a:srgbClr val="0C77C3"/>
                  </a:solidFill>
                  <a:latin typeface="Alegreya" panose="020B0604020202020204" charset="0"/>
                </a:rPr>
                <a:t>Органи кровотворення. Формені елементи крові: еритроцити. Групи крові. Правила переливання крові</a:t>
              </a:r>
              <a:endParaRPr lang="uk-UA" sz="1800" dirty="0">
                <a:solidFill>
                  <a:srgbClr val="0C77C3"/>
                </a:solidFill>
                <a:latin typeface="Alegreya" panose="020B0604020202020204" charset="0"/>
                <a:ea typeface="Alegreya"/>
                <a:cs typeface="Alegreya"/>
                <a:sym typeface="Alegreya"/>
              </a:endParaRPr>
            </a:p>
          </p:txBody>
        </p:sp>
        <p:cxnSp>
          <p:nvCxnSpPr>
            <p:cNvPr id="12" name="Google Shape;100;p16">
              <a:extLst>
                <a:ext uri="{FF2B5EF4-FFF2-40B4-BE49-F238E27FC236}">
                  <a16:creationId xmlns:a16="http://schemas.microsoft.com/office/drawing/2014/main" id="{A4B6BF78-31D0-405A-91BC-8516C9B11E93}"/>
                </a:ext>
              </a:extLst>
            </p:cNvPr>
            <p:cNvCxnSpPr/>
            <p:nvPr/>
          </p:nvCxnSpPr>
          <p:spPr>
            <a:xfrm rot="10800000" flipH="1">
              <a:off x="1821740" y="661690"/>
              <a:ext cx="6203700" cy="5700"/>
            </a:xfrm>
            <a:prstGeom prst="straightConnector1">
              <a:avLst/>
            </a:prstGeom>
            <a:noFill/>
            <a:ln w="19050" cap="flat" cmpd="sng">
              <a:solidFill>
                <a:srgbClr val="257BBE"/>
              </a:solidFill>
              <a:prstDash val="solid"/>
              <a:round/>
              <a:headEnd type="diamond" w="med" len="med"/>
              <a:tailEnd type="diamond" w="med" len="med"/>
            </a:ln>
          </p:spPr>
        </p:cxnSp>
      </p:grpSp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64A1A5CC-C046-4110-A6CF-1A4B8D302E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914071"/>
              </p:ext>
            </p:extLst>
          </p:nvPr>
        </p:nvGraphicFramePr>
        <p:xfrm>
          <a:off x="3822223" y="1268412"/>
          <a:ext cx="4660448" cy="3682666"/>
        </p:xfrm>
        <a:graphic>
          <a:graphicData uri="http://schemas.openxmlformats.org/drawingml/2006/table">
            <a:tbl>
              <a:tblPr/>
              <a:tblGrid>
                <a:gridCol w="358496">
                  <a:extLst>
                    <a:ext uri="{9D8B030D-6E8A-4147-A177-3AD203B41FA5}">
                      <a16:colId xmlns:a16="http://schemas.microsoft.com/office/drawing/2014/main" val="803238822"/>
                    </a:ext>
                  </a:extLst>
                </a:gridCol>
                <a:gridCol w="358496">
                  <a:extLst>
                    <a:ext uri="{9D8B030D-6E8A-4147-A177-3AD203B41FA5}">
                      <a16:colId xmlns:a16="http://schemas.microsoft.com/office/drawing/2014/main" val="4137968359"/>
                    </a:ext>
                  </a:extLst>
                </a:gridCol>
                <a:gridCol w="358496">
                  <a:extLst>
                    <a:ext uri="{9D8B030D-6E8A-4147-A177-3AD203B41FA5}">
                      <a16:colId xmlns:a16="http://schemas.microsoft.com/office/drawing/2014/main" val="994307006"/>
                    </a:ext>
                  </a:extLst>
                </a:gridCol>
                <a:gridCol w="358496">
                  <a:extLst>
                    <a:ext uri="{9D8B030D-6E8A-4147-A177-3AD203B41FA5}">
                      <a16:colId xmlns:a16="http://schemas.microsoft.com/office/drawing/2014/main" val="3162605575"/>
                    </a:ext>
                  </a:extLst>
                </a:gridCol>
                <a:gridCol w="358496">
                  <a:extLst>
                    <a:ext uri="{9D8B030D-6E8A-4147-A177-3AD203B41FA5}">
                      <a16:colId xmlns:a16="http://schemas.microsoft.com/office/drawing/2014/main" val="1615409285"/>
                    </a:ext>
                  </a:extLst>
                </a:gridCol>
                <a:gridCol w="358496">
                  <a:extLst>
                    <a:ext uri="{9D8B030D-6E8A-4147-A177-3AD203B41FA5}">
                      <a16:colId xmlns:a16="http://schemas.microsoft.com/office/drawing/2014/main" val="2166478931"/>
                    </a:ext>
                  </a:extLst>
                </a:gridCol>
                <a:gridCol w="358496">
                  <a:extLst>
                    <a:ext uri="{9D8B030D-6E8A-4147-A177-3AD203B41FA5}">
                      <a16:colId xmlns:a16="http://schemas.microsoft.com/office/drawing/2014/main" val="2310552844"/>
                    </a:ext>
                  </a:extLst>
                </a:gridCol>
                <a:gridCol w="358496">
                  <a:extLst>
                    <a:ext uri="{9D8B030D-6E8A-4147-A177-3AD203B41FA5}">
                      <a16:colId xmlns:a16="http://schemas.microsoft.com/office/drawing/2014/main" val="717728094"/>
                    </a:ext>
                  </a:extLst>
                </a:gridCol>
                <a:gridCol w="358496">
                  <a:extLst>
                    <a:ext uri="{9D8B030D-6E8A-4147-A177-3AD203B41FA5}">
                      <a16:colId xmlns:a16="http://schemas.microsoft.com/office/drawing/2014/main" val="3246911840"/>
                    </a:ext>
                  </a:extLst>
                </a:gridCol>
                <a:gridCol w="358496">
                  <a:extLst>
                    <a:ext uri="{9D8B030D-6E8A-4147-A177-3AD203B41FA5}">
                      <a16:colId xmlns:a16="http://schemas.microsoft.com/office/drawing/2014/main" val="1454911032"/>
                    </a:ext>
                  </a:extLst>
                </a:gridCol>
                <a:gridCol w="358496">
                  <a:extLst>
                    <a:ext uri="{9D8B030D-6E8A-4147-A177-3AD203B41FA5}">
                      <a16:colId xmlns:a16="http://schemas.microsoft.com/office/drawing/2014/main" val="3540155674"/>
                    </a:ext>
                  </a:extLst>
                </a:gridCol>
                <a:gridCol w="358496">
                  <a:extLst>
                    <a:ext uri="{9D8B030D-6E8A-4147-A177-3AD203B41FA5}">
                      <a16:colId xmlns:a16="http://schemas.microsoft.com/office/drawing/2014/main" val="600685663"/>
                    </a:ext>
                  </a:extLst>
                </a:gridCol>
                <a:gridCol w="358496">
                  <a:extLst>
                    <a:ext uri="{9D8B030D-6E8A-4147-A177-3AD203B41FA5}">
                      <a16:colId xmlns:a16="http://schemas.microsoft.com/office/drawing/2014/main" val="2557029451"/>
                    </a:ext>
                  </a:extLst>
                </a:gridCol>
              </a:tblGrid>
              <a:tr h="250947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к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р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в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т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в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р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е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н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н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я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703922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я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ч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е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р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и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т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р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ц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и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т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с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м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107449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д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м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и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т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ь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б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ю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ф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і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в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а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к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п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065151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р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г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е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м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л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д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ж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р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є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р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й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907123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н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й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ц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у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к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е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н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г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ш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е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щ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з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7090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р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п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а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а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в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і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ф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з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з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в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х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829001"/>
                  </a:ext>
                </a:extLst>
              </a:tr>
              <a:tr h="248062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р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е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ц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и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п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і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є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н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т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у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я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ч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а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468959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з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щ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ш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г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г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н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н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е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с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к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у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н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336749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ж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д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л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р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п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п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а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в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і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ф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я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е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224242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с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м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а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г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л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ю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т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и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н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і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н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ч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м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603213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м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и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т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ь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б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ю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д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л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р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р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п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і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797145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у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г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е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м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г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л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б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і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н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а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я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298704"/>
                  </a:ext>
                </a:extLst>
              </a:tr>
              <a:tr h="250947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а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г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л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ю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т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и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н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о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г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е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н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ц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Print" panose="02000600000000000000" pitchFamily="2" charset="0"/>
                          <a:cs typeface="Segoe UI Semilight" panose="020B0402040204020203" pitchFamily="34" charset="0"/>
                        </a:rPr>
                        <a:t>к</a:t>
                      </a:r>
                    </a:p>
                  </a:txBody>
                  <a:tcPr marL="8962" marR="8962" marT="896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7FF">
                        <a:alpha val="71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983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2602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кутник 24">
            <a:extLst>
              <a:ext uri="{FF2B5EF4-FFF2-40B4-BE49-F238E27FC236}">
                <a16:creationId xmlns:a16="http://schemas.microsoft.com/office/drawing/2014/main" id="{B8E4F3AA-D599-4E1F-8C69-AA99DFA5E165}"/>
              </a:ext>
            </a:extLst>
          </p:cNvPr>
          <p:cNvSpPr/>
          <p:nvPr/>
        </p:nvSpPr>
        <p:spPr>
          <a:xfrm>
            <a:off x="5970740" y="2286360"/>
            <a:ext cx="2389938" cy="120032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1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Segoe Print" panose="02000600000000000000" pitchFamily="2" charset="0"/>
              </a:rPr>
              <a:t>Опрацюйте параграф 32, вивчіть основні терміни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D2B0746-D4FF-42CC-9983-F83917D30F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63" r="9981"/>
          <a:stretch/>
        </p:blipFill>
        <p:spPr>
          <a:xfrm>
            <a:off x="609598" y="948744"/>
            <a:ext cx="5068712" cy="3681399"/>
          </a:xfrm>
          <a:prstGeom prst="rect">
            <a:avLst/>
          </a:prstGeom>
        </p:spPr>
      </p:pic>
      <p:grpSp>
        <p:nvGrpSpPr>
          <p:cNvPr id="6" name="Групувати 5">
            <a:extLst>
              <a:ext uri="{FF2B5EF4-FFF2-40B4-BE49-F238E27FC236}">
                <a16:creationId xmlns:a16="http://schemas.microsoft.com/office/drawing/2014/main" id="{90BB525E-A46F-4AEB-B107-E8C5FDDF2021}"/>
              </a:ext>
            </a:extLst>
          </p:cNvPr>
          <p:cNvGrpSpPr/>
          <p:nvPr/>
        </p:nvGrpSpPr>
        <p:grpSpPr>
          <a:xfrm>
            <a:off x="1676342" y="-9883"/>
            <a:ext cx="6554915" cy="738633"/>
            <a:chOff x="1676342" y="-9883"/>
            <a:chExt cx="6554915" cy="738633"/>
          </a:xfrm>
        </p:grpSpPr>
        <p:sp>
          <p:nvSpPr>
            <p:cNvPr id="7" name="Google Shape;98;p16">
              <a:extLst>
                <a:ext uri="{FF2B5EF4-FFF2-40B4-BE49-F238E27FC236}">
                  <a16:creationId xmlns:a16="http://schemas.microsoft.com/office/drawing/2014/main" id="{E784AE92-845D-4D39-89DA-B0FB359C41F3}"/>
                </a:ext>
              </a:extLst>
            </p:cNvPr>
            <p:cNvSpPr txBox="1"/>
            <p:nvPr/>
          </p:nvSpPr>
          <p:spPr>
            <a:xfrm>
              <a:off x="1676342" y="-9883"/>
              <a:ext cx="6554915" cy="7386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 algn="ctr"/>
              <a:r>
                <a:rPr lang="ru-RU" sz="1800" dirty="0">
                  <a:solidFill>
                    <a:srgbClr val="0C77C3"/>
                  </a:solidFill>
                  <a:latin typeface="Alegreya" panose="020B0604020202020204" charset="0"/>
                </a:rPr>
                <a:t>§ 32. </a:t>
              </a:r>
              <a:r>
                <a:rPr lang="uk-UA" sz="1800" dirty="0">
                  <a:solidFill>
                    <a:srgbClr val="0C77C3"/>
                  </a:solidFill>
                  <a:latin typeface="Alegreya" panose="020B0604020202020204" charset="0"/>
                </a:rPr>
                <a:t>Органи кровотворення. Формені елементи крові: еритроцити. Групи крові. Правила переливання крові</a:t>
              </a:r>
              <a:endParaRPr lang="uk-UA" sz="1800" dirty="0">
                <a:solidFill>
                  <a:srgbClr val="0C77C3"/>
                </a:solidFill>
                <a:latin typeface="Alegreya" panose="020B0604020202020204" charset="0"/>
                <a:ea typeface="Alegreya"/>
                <a:cs typeface="Alegreya"/>
                <a:sym typeface="Alegreya"/>
              </a:endParaRPr>
            </a:p>
          </p:txBody>
        </p:sp>
        <p:cxnSp>
          <p:nvCxnSpPr>
            <p:cNvPr id="8" name="Google Shape;100;p16">
              <a:extLst>
                <a:ext uri="{FF2B5EF4-FFF2-40B4-BE49-F238E27FC236}">
                  <a16:creationId xmlns:a16="http://schemas.microsoft.com/office/drawing/2014/main" id="{1981994E-A031-479B-BFDA-EE33B8E8DF66}"/>
                </a:ext>
              </a:extLst>
            </p:cNvPr>
            <p:cNvCxnSpPr/>
            <p:nvPr/>
          </p:nvCxnSpPr>
          <p:spPr>
            <a:xfrm rot="10800000" flipH="1">
              <a:off x="1821740" y="661690"/>
              <a:ext cx="6203700" cy="5700"/>
            </a:xfrm>
            <a:prstGeom prst="straightConnector1">
              <a:avLst/>
            </a:prstGeom>
            <a:noFill/>
            <a:ln w="19050" cap="flat" cmpd="sng">
              <a:solidFill>
                <a:srgbClr val="257BBE"/>
              </a:solidFill>
              <a:prstDash val="solid"/>
              <a:round/>
              <a:headEnd type="diamond" w="med" len="med"/>
              <a:tailEnd type="diamond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913517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30;p27"/>
          <p:cNvSpPr txBox="1"/>
          <p:nvPr/>
        </p:nvSpPr>
        <p:spPr>
          <a:xfrm>
            <a:off x="920406" y="837693"/>
            <a:ext cx="498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rgbClr val="38761D"/>
                </a:solidFill>
                <a:latin typeface="+mn-lt"/>
                <a:ea typeface="Alegreya"/>
                <a:cs typeface="Alegreya"/>
                <a:sym typeface="Alegreya"/>
              </a:rPr>
              <a:t>ВИКОРИСТАНІ ДЖЕРЕЛА</a:t>
            </a:r>
            <a:endParaRPr lang="uk" sz="1800" b="1" dirty="0">
              <a:solidFill>
                <a:srgbClr val="38761D"/>
              </a:solidFill>
              <a:latin typeface="+mn-lt"/>
              <a:ea typeface="Alegreya"/>
              <a:cs typeface="Alegreya"/>
              <a:sym typeface="Alegreya"/>
            </a:endParaRPr>
          </a:p>
        </p:txBody>
      </p:sp>
      <p:pic>
        <p:nvPicPr>
          <p:cNvPr id="10" name="Google Shape;2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231" y="837693"/>
            <a:ext cx="638175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кутник 10"/>
          <p:cNvSpPr/>
          <p:nvPr/>
        </p:nvSpPr>
        <p:spPr>
          <a:xfrm>
            <a:off x="149772" y="1587540"/>
            <a:ext cx="790587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212121"/>
                </a:solidFill>
                <a:latin typeface="Open Sans"/>
              </a:rPr>
              <a:t>Наталія </a:t>
            </a:r>
            <a:r>
              <a:rPr lang="uk-UA" dirty="0" err="1">
                <a:solidFill>
                  <a:srgbClr val="212121"/>
                </a:solidFill>
                <a:latin typeface="Open Sans"/>
              </a:rPr>
              <a:t>Бодюл</a:t>
            </a:r>
            <a:r>
              <a:rPr lang="uk-UA" dirty="0">
                <a:solidFill>
                  <a:srgbClr val="212121"/>
                </a:solidFill>
                <a:latin typeface="Open Sans"/>
              </a:rPr>
              <a:t> -Біологія-Хімія-Пізнаємо природу. Гемоглобін, 2022. </a:t>
            </a:r>
            <a:r>
              <a:rPr lang="en-US" i="1" dirty="0">
                <a:solidFill>
                  <a:srgbClr val="212121"/>
                </a:solidFill>
                <a:latin typeface="Open Sans"/>
              </a:rPr>
              <a:t>YouTube</a:t>
            </a:r>
            <a:r>
              <a:rPr lang="en-US" dirty="0">
                <a:solidFill>
                  <a:srgbClr val="212121"/>
                </a:solidFill>
                <a:latin typeface="Open Sans"/>
              </a:rPr>
              <a:t>. URL: </a:t>
            </a:r>
            <a:r>
              <a:rPr lang="en-US" dirty="0">
                <a:solidFill>
                  <a:srgbClr val="1A57AA"/>
                </a:solidFill>
                <a:latin typeface="Open Sans"/>
                <a:hlinkClick r:id="rId4"/>
              </a:rPr>
              <a:t>https://www.youtube.com/watch?v=3HQ-G6bFqtI</a:t>
            </a:r>
            <a:endParaRPr lang="uk-UA" dirty="0">
              <a:solidFill>
                <a:srgbClr val="1A57AA"/>
              </a:solidFill>
              <a:latin typeface="Open Sans"/>
            </a:endParaRPr>
          </a:p>
          <a:p>
            <a:endParaRPr lang="uk-UA" dirty="0">
              <a:solidFill>
                <a:srgbClr val="1A57AA"/>
              </a:solidFill>
              <a:latin typeface="Open Sans"/>
            </a:endParaRPr>
          </a:p>
          <a:p>
            <a:r>
              <a:rPr lang="uk-UA" dirty="0"/>
              <a:t>Школа "</a:t>
            </a:r>
            <a:r>
              <a:rPr lang="en-US" dirty="0"/>
              <a:t>Fuse" - </a:t>
            </a:r>
            <a:r>
              <a:rPr lang="en-US" dirty="0" err="1"/>
              <a:t>FuseSchool</a:t>
            </a:r>
            <a:r>
              <a:rPr lang="en-US" dirty="0"/>
              <a:t> Ukraine. </a:t>
            </a:r>
            <a:r>
              <a:rPr lang="uk-UA" dirty="0"/>
              <a:t>ЕРИТРОЦИТИ, 2022. </a:t>
            </a:r>
            <a:r>
              <a:rPr lang="en-US" i="1" dirty="0"/>
              <a:t>YouTube</a:t>
            </a:r>
            <a:r>
              <a:rPr lang="en-US" dirty="0"/>
              <a:t>. URL: </a:t>
            </a:r>
            <a:r>
              <a:rPr lang="en-US" dirty="0">
                <a:hlinkClick r:id="rId5"/>
              </a:rPr>
              <a:t>https://www.youtube.com/watch?v=oeduqFxOzYY</a:t>
            </a:r>
            <a:endParaRPr lang="uk-UA" dirty="0"/>
          </a:p>
          <a:p>
            <a:endParaRPr lang="uk-UA" dirty="0"/>
          </a:p>
          <a:p>
            <a:r>
              <a:rPr lang="en-US" dirty="0" err="1"/>
              <a:t>Bodia</a:t>
            </a:r>
            <a:r>
              <a:rPr lang="en-US" dirty="0"/>
              <a:t> </a:t>
            </a:r>
            <a:r>
              <a:rPr lang="en-US" dirty="0" err="1"/>
              <a:t>Fedyk</a:t>
            </a:r>
            <a:r>
              <a:rPr lang="en-US" dirty="0"/>
              <a:t>. </a:t>
            </a:r>
            <a:r>
              <a:rPr lang="uk-UA" dirty="0"/>
              <a:t>Еритроцити або червоні кров'яні тільця, 2019. </a:t>
            </a:r>
            <a:r>
              <a:rPr lang="en-US" i="1" dirty="0"/>
              <a:t>YouTube</a:t>
            </a:r>
            <a:r>
              <a:rPr lang="en-US" dirty="0"/>
              <a:t>. URL: </a:t>
            </a:r>
            <a:r>
              <a:rPr lang="en-US" dirty="0">
                <a:hlinkClick r:id="rId6"/>
              </a:rPr>
              <a:t>https://www.youtube.com/watch?v=_39_Qr5A1iU</a:t>
            </a:r>
            <a:endParaRPr lang="uk-UA" dirty="0"/>
          </a:p>
        </p:txBody>
      </p:sp>
      <p:grpSp>
        <p:nvGrpSpPr>
          <p:cNvPr id="13" name="Групувати 12">
            <a:extLst>
              <a:ext uri="{FF2B5EF4-FFF2-40B4-BE49-F238E27FC236}">
                <a16:creationId xmlns:a16="http://schemas.microsoft.com/office/drawing/2014/main" id="{90BB525E-A46F-4AEB-B107-E8C5FDDF2021}"/>
              </a:ext>
            </a:extLst>
          </p:cNvPr>
          <p:cNvGrpSpPr/>
          <p:nvPr/>
        </p:nvGrpSpPr>
        <p:grpSpPr>
          <a:xfrm>
            <a:off x="1676342" y="-9883"/>
            <a:ext cx="6554915" cy="738633"/>
            <a:chOff x="1676342" y="-9883"/>
            <a:chExt cx="6554915" cy="738633"/>
          </a:xfrm>
        </p:grpSpPr>
        <p:sp>
          <p:nvSpPr>
            <p:cNvPr id="14" name="Google Shape;98;p16">
              <a:extLst>
                <a:ext uri="{FF2B5EF4-FFF2-40B4-BE49-F238E27FC236}">
                  <a16:creationId xmlns:a16="http://schemas.microsoft.com/office/drawing/2014/main" id="{E784AE92-845D-4D39-89DA-B0FB359C41F3}"/>
                </a:ext>
              </a:extLst>
            </p:cNvPr>
            <p:cNvSpPr txBox="1"/>
            <p:nvPr/>
          </p:nvSpPr>
          <p:spPr>
            <a:xfrm>
              <a:off x="1676342" y="-9883"/>
              <a:ext cx="6554915" cy="7386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lvl="0" algn="ctr"/>
              <a:r>
                <a:rPr lang="ru-RU" sz="1800" dirty="0">
                  <a:solidFill>
                    <a:srgbClr val="0C77C3"/>
                  </a:solidFill>
                  <a:latin typeface="Alegreya" panose="020B0604020202020204" charset="0"/>
                </a:rPr>
                <a:t>§ 32. </a:t>
              </a:r>
              <a:r>
                <a:rPr lang="uk-UA" sz="1800" dirty="0">
                  <a:solidFill>
                    <a:srgbClr val="0C77C3"/>
                  </a:solidFill>
                  <a:latin typeface="Alegreya" panose="020B0604020202020204" charset="0"/>
                </a:rPr>
                <a:t>Органи кровотворення. Формені елементи крові: еритроцити. Групи крові. Правила переливання крові</a:t>
              </a:r>
              <a:endParaRPr lang="uk-UA" sz="1800" dirty="0">
                <a:solidFill>
                  <a:srgbClr val="0C77C3"/>
                </a:solidFill>
                <a:latin typeface="Alegreya" panose="020B0604020202020204" charset="0"/>
                <a:ea typeface="Alegreya"/>
                <a:cs typeface="Alegreya"/>
                <a:sym typeface="Alegreya"/>
              </a:endParaRPr>
            </a:p>
          </p:txBody>
        </p:sp>
        <p:cxnSp>
          <p:nvCxnSpPr>
            <p:cNvPr id="15" name="Google Shape;100;p16">
              <a:extLst>
                <a:ext uri="{FF2B5EF4-FFF2-40B4-BE49-F238E27FC236}">
                  <a16:creationId xmlns:a16="http://schemas.microsoft.com/office/drawing/2014/main" id="{1981994E-A031-479B-BFDA-EE33B8E8DF66}"/>
                </a:ext>
              </a:extLst>
            </p:cNvPr>
            <p:cNvCxnSpPr/>
            <p:nvPr/>
          </p:nvCxnSpPr>
          <p:spPr>
            <a:xfrm rot="10800000" flipH="1">
              <a:off x="1821740" y="661690"/>
              <a:ext cx="6203700" cy="5700"/>
            </a:xfrm>
            <a:prstGeom prst="straightConnector1">
              <a:avLst/>
            </a:prstGeom>
            <a:noFill/>
            <a:ln w="19050" cap="flat" cmpd="sng">
              <a:solidFill>
                <a:srgbClr val="257BBE"/>
              </a:solidFill>
              <a:prstDash val="solid"/>
              <a:round/>
              <a:headEnd type="diamond" w="med" len="med"/>
              <a:tailEnd type="diamond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2803968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nts\Pictures\Screenshots\Знімок екрана (79).png"/>
          <p:cNvPicPr>
            <a:picLocks noChangeAspect="1" noChangeArrowheads="1"/>
          </p:cNvPicPr>
          <p:nvPr/>
        </p:nvPicPr>
        <p:blipFill>
          <a:blip r:embed="rId3">
            <a:lum bright="8000" contrast="9000"/>
          </a:blip>
          <a:srcRect l="18637" t="23799" r="20735" b="14844"/>
          <a:stretch>
            <a:fillRect/>
          </a:stretch>
        </p:blipFill>
        <p:spPr bwMode="auto">
          <a:xfrm>
            <a:off x="4435299" y="2487258"/>
            <a:ext cx="4574343" cy="2602745"/>
          </a:xfrm>
          <a:prstGeom prst="rect">
            <a:avLst/>
          </a:prstGeom>
          <a:noFill/>
        </p:spPr>
      </p:pic>
      <p:sp>
        <p:nvSpPr>
          <p:cNvPr id="18" name="Прямокутник 17"/>
          <p:cNvSpPr/>
          <p:nvPr/>
        </p:nvSpPr>
        <p:spPr>
          <a:xfrm>
            <a:off x="174127" y="962810"/>
            <a:ext cx="4792011" cy="584775"/>
          </a:xfrm>
          <a:prstGeom prst="rect">
            <a:avLst/>
          </a:prstGeom>
          <a:solidFill>
            <a:srgbClr val="E4F9B9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legreya" charset="0"/>
              </a:rPr>
              <a:t>Кровотворення – </a:t>
            </a:r>
            <a:r>
              <a:rPr lang="uk-UA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legreya" charset="0"/>
              </a:rPr>
              <a:t>це процес утворення формених елементів крові зі стовбурових клітин</a:t>
            </a:r>
          </a:p>
        </p:txBody>
      </p:sp>
      <p:sp>
        <p:nvSpPr>
          <p:cNvPr id="17" name="Google Shape;98;p16">
            <a:extLst>
              <a:ext uri="{FF2B5EF4-FFF2-40B4-BE49-F238E27FC236}">
                <a16:creationId xmlns:a16="http://schemas.microsoft.com/office/drawing/2014/main" id="{0DB42201-17B0-4505-A46A-9754AD1E6C2E}"/>
              </a:ext>
            </a:extLst>
          </p:cNvPr>
          <p:cNvSpPr txBox="1"/>
          <p:nvPr/>
        </p:nvSpPr>
        <p:spPr>
          <a:xfrm>
            <a:off x="1676342" y="-9883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800" dirty="0">
                <a:solidFill>
                  <a:srgbClr val="0C77C3"/>
                </a:solidFill>
                <a:latin typeface="Alegreya" panose="020B0604020202020204" charset="0"/>
              </a:rPr>
              <a:t>§ 32. </a:t>
            </a:r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Органи кровотворення. Формені елементи крові: еритроцити. Групи крові. Правила переливання крові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7" name="Google Shape;100;p16"/>
          <p:cNvCxnSpPr/>
          <p:nvPr/>
        </p:nvCxnSpPr>
        <p:spPr>
          <a:xfrm rot="10800000" flipH="1">
            <a:off x="1851950" y="644396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8" name="Прямокутник 7"/>
          <p:cNvSpPr/>
          <p:nvPr/>
        </p:nvSpPr>
        <p:spPr>
          <a:xfrm>
            <a:off x="5684704" y="929759"/>
            <a:ext cx="3194892" cy="1323439"/>
          </a:xfrm>
          <a:prstGeom prst="rect">
            <a:avLst/>
          </a:prstGeom>
          <a:solidFill>
            <a:srgbClr val="E4F9B9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legreya" charset="0"/>
              </a:rPr>
              <a:t>Кровотворні органи:</a:t>
            </a:r>
          </a:p>
          <a:p>
            <a:pPr algn="just">
              <a:buFont typeface="Wingdings" pitchFamily="2" charset="2"/>
              <a:buChar char="ü"/>
            </a:pPr>
            <a:r>
              <a:rPr lang="uk-UA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legreya" charset="0"/>
              </a:rPr>
              <a:t> червоний кістковий мозок;</a:t>
            </a:r>
          </a:p>
          <a:p>
            <a:pPr algn="just">
              <a:buFont typeface="Wingdings" pitchFamily="2" charset="2"/>
              <a:buChar char="ü"/>
            </a:pPr>
            <a:r>
              <a:rPr lang="uk-UA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legreya" charset="0"/>
              </a:rPr>
              <a:t> селезінка;</a:t>
            </a:r>
          </a:p>
          <a:p>
            <a:pPr algn="just">
              <a:buFont typeface="Wingdings" pitchFamily="2" charset="2"/>
              <a:buChar char="ü"/>
            </a:pPr>
            <a:r>
              <a:rPr lang="uk-UA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legreya" charset="0"/>
              </a:rPr>
              <a:t> лімфатичні вузли; </a:t>
            </a:r>
          </a:p>
          <a:p>
            <a:pPr algn="just">
              <a:buFont typeface="Wingdings" pitchFamily="2" charset="2"/>
              <a:buChar char="ü"/>
            </a:pPr>
            <a:r>
              <a:rPr lang="uk-UA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legreya" charset="0"/>
              </a:rPr>
              <a:t> </a:t>
            </a:r>
            <a:r>
              <a:rPr lang="uk-UA" sz="16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legreya" charset="0"/>
              </a:rPr>
              <a:t>тимус</a:t>
            </a:r>
            <a:endParaRPr lang="uk-UA" sz="1600" dirty="0">
              <a:solidFill>
                <a:schemeClr val="tx1">
                  <a:lumMod val="85000"/>
                  <a:lumOff val="15000"/>
                </a:schemeClr>
              </a:solidFill>
              <a:latin typeface="Alegreya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184075" y="1851737"/>
            <a:ext cx="4782063" cy="1077218"/>
          </a:xfrm>
          <a:prstGeom prst="rect">
            <a:avLst/>
          </a:prstGeom>
          <a:solidFill>
            <a:srgbClr val="EBF7FF"/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legreya" charset="0"/>
              </a:rPr>
              <a:t>Процеси кровотворення полягають в інтенсивному поділі стовбурових клітин з наступною диференціацією на еритроцити, лейкоцити та тромбоцити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184075" y="3233108"/>
            <a:ext cx="4041084" cy="1077218"/>
          </a:xfrm>
          <a:prstGeom prst="rect">
            <a:avLst/>
          </a:prstGeom>
          <a:solidFill>
            <a:srgbClr val="E4F9B9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legreya" charset="0"/>
              </a:rPr>
              <a:t>Для підтримання постійної кількості різних груп формених елементів потрібно, щоб за одиницю часу утворювалось стільки ж клітин, скільки гине</a:t>
            </a:r>
          </a:p>
        </p:txBody>
      </p:sp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800" dirty="0">
                <a:solidFill>
                  <a:srgbClr val="0C77C3"/>
                </a:solidFill>
                <a:latin typeface="Alegreya" panose="020B0604020202020204" charset="0"/>
              </a:rPr>
              <a:t>§ 32. </a:t>
            </a:r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Органи кровотворення. Формені елементи крові: еритроцити. Групи крові. Правила переливання крові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5140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18319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Яка будова та функції еритроцитів 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3651665" y="1069548"/>
            <a:ext cx="4673295" cy="584775"/>
          </a:xfrm>
          <a:prstGeom prst="rect">
            <a:avLst/>
          </a:prstGeom>
          <a:solidFill>
            <a:srgbClr val="FEECEC"/>
          </a:solidFill>
          <a:ln w="28575">
            <a:solidFill>
              <a:schemeClr val="accent2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Еритроцити людини – дрібні без’ядерні клітини, забезпечують транспорт дихальних газів. </a:t>
            </a:r>
          </a:p>
        </p:txBody>
      </p:sp>
      <p:grpSp>
        <p:nvGrpSpPr>
          <p:cNvPr id="13" name="Групувати 12"/>
          <p:cNvGrpSpPr/>
          <p:nvPr/>
        </p:nvGrpSpPr>
        <p:grpSpPr>
          <a:xfrm>
            <a:off x="190005" y="1107304"/>
            <a:ext cx="3443851" cy="3964946"/>
            <a:chOff x="475005" y="1107304"/>
            <a:chExt cx="3443851" cy="3964946"/>
          </a:xfrm>
        </p:grpSpPr>
        <p:pic>
          <p:nvPicPr>
            <p:cNvPr id="30722" name="Picture 2" descr="Папирус фон - 57 фото"/>
            <p:cNvPicPr>
              <a:picLocks noChangeAspect="1" noChangeArrowheads="1"/>
            </p:cNvPicPr>
            <p:nvPr/>
          </p:nvPicPr>
          <p:blipFill>
            <a:blip r:embed="rId3">
              <a:lum bright="9000"/>
            </a:blip>
            <a:srcRect l="10493"/>
            <a:stretch>
              <a:fillRect/>
            </a:stretch>
          </p:blipFill>
          <p:spPr bwMode="auto">
            <a:xfrm>
              <a:off x="475005" y="1107304"/>
              <a:ext cx="3443851" cy="3964946"/>
            </a:xfrm>
            <a:prstGeom prst="rect">
              <a:avLst/>
            </a:prstGeom>
            <a:noFill/>
          </p:spPr>
        </p:pic>
        <p:sp>
          <p:nvSpPr>
            <p:cNvPr id="21" name="TextBox 20"/>
            <p:cNvSpPr txBox="1"/>
            <p:nvPr/>
          </p:nvSpPr>
          <p:spPr>
            <a:xfrm>
              <a:off x="795646" y="1615048"/>
              <a:ext cx="23394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b="1" dirty="0">
                  <a:latin typeface="Segoe Print" pitchFamily="2" charset="0"/>
                </a:rPr>
                <a:t>Візитна карта еритроцитів</a:t>
              </a:r>
            </a:p>
            <a:p>
              <a:pPr algn="just">
                <a:buFont typeface="Wingdings" pitchFamily="2" charset="2"/>
                <a:buChar char="ü"/>
              </a:pPr>
              <a:r>
                <a:rPr lang="uk-UA" dirty="0">
                  <a:latin typeface="Segoe Print" pitchFamily="2" charset="0"/>
                </a:rPr>
                <a:t> форма </a:t>
              </a:r>
              <a:r>
                <a:rPr lang="uk-UA" dirty="0" err="1">
                  <a:latin typeface="Segoe Print" pitchFamily="2" charset="0"/>
                </a:rPr>
                <a:t>двовігнутого</a:t>
              </a:r>
              <a:r>
                <a:rPr lang="uk-UA" dirty="0">
                  <a:latin typeface="Segoe Print" pitchFamily="2" charset="0"/>
                </a:rPr>
                <a:t> диска; </a:t>
              </a:r>
            </a:p>
            <a:p>
              <a:pPr algn="just">
                <a:buFont typeface="Wingdings" pitchFamily="2" charset="2"/>
                <a:buChar char="ü"/>
              </a:pPr>
              <a:r>
                <a:rPr lang="uk-UA" dirty="0">
                  <a:latin typeface="Segoe Print" pitchFamily="2" charset="0"/>
                </a:rPr>
                <a:t>діаметр 7-8 мкм;</a:t>
              </a:r>
            </a:p>
            <a:p>
              <a:pPr algn="just">
                <a:buFont typeface="Wingdings" pitchFamily="2" charset="2"/>
                <a:buChar char="ü"/>
              </a:pPr>
              <a:r>
                <a:rPr lang="uk-UA" dirty="0">
                  <a:latin typeface="Segoe Print" pitchFamily="2" charset="0"/>
                </a:rPr>
                <a:t>товщина 1-2 мкм;</a:t>
              </a:r>
            </a:p>
            <a:p>
              <a:pPr algn="just">
                <a:buFont typeface="Wingdings" pitchFamily="2" charset="2"/>
                <a:buChar char="ü"/>
              </a:pPr>
              <a:r>
                <a:rPr lang="uk-UA" dirty="0">
                  <a:latin typeface="Segoe Print" pitchFamily="2" charset="0"/>
                </a:rPr>
                <a:t>в 1 мл крові 3.8-4.5 </a:t>
              </a:r>
              <a:r>
                <a:rPr lang="uk-UA" dirty="0" err="1">
                  <a:latin typeface="Segoe Print" pitchFamily="2" charset="0"/>
                </a:rPr>
                <a:t>млн</a:t>
              </a:r>
              <a:r>
                <a:rPr lang="uk-UA" dirty="0">
                  <a:latin typeface="Segoe Print" pitchFamily="2" charset="0"/>
                </a:rPr>
                <a:t> (у жінок) і 4.5-5.0 </a:t>
              </a:r>
              <a:r>
                <a:rPr lang="uk-UA" dirty="0" err="1">
                  <a:latin typeface="Segoe Print" pitchFamily="2" charset="0"/>
                </a:rPr>
                <a:t>млн</a:t>
              </a:r>
              <a:r>
                <a:rPr lang="uk-UA" dirty="0">
                  <a:latin typeface="Segoe Print" pitchFamily="2" charset="0"/>
                </a:rPr>
                <a:t> (у чоловіків);</a:t>
              </a:r>
            </a:p>
            <a:p>
              <a:pPr algn="just">
                <a:buFont typeface="Wingdings" pitchFamily="2" charset="2"/>
                <a:buChar char="ü"/>
              </a:pPr>
              <a:r>
                <a:rPr lang="uk-UA" dirty="0">
                  <a:latin typeface="Segoe Print" pitchFamily="2" charset="0"/>
                </a:rPr>
                <a:t>Площа поверхні всіх еритроцитів 3800 м</a:t>
              </a:r>
              <a:r>
                <a:rPr lang="uk-UA" baseline="30000" dirty="0">
                  <a:latin typeface="Segoe Print" pitchFamily="2" charset="0"/>
                </a:rPr>
                <a:t>2</a:t>
              </a:r>
              <a:endParaRPr lang="uk-UA" dirty="0">
                <a:latin typeface="Segoe Print" pitchFamily="2" charset="0"/>
              </a:endParaRPr>
            </a:p>
            <a:p>
              <a:pPr algn="just">
                <a:buFont typeface="Wingdings" pitchFamily="2" charset="2"/>
                <a:buChar char="ü"/>
              </a:pPr>
              <a:r>
                <a:rPr lang="uk-UA" dirty="0">
                  <a:latin typeface="Segoe Print" pitchFamily="2" charset="0"/>
                </a:rPr>
                <a:t>  тривалість життя – близько 120 днів</a:t>
              </a:r>
            </a:p>
          </p:txBody>
        </p:sp>
      </p:grpSp>
      <p:grpSp>
        <p:nvGrpSpPr>
          <p:cNvPr id="19" name="Групувати 18"/>
          <p:cNvGrpSpPr/>
          <p:nvPr/>
        </p:nvGrpSpPr>
        <p:grpSpPr>
          <a:xfrm>
            <a:off x="6092041" y="2168909"/>
            <a:ext cx="3051959" cy="2553856"/>
            <a:chOff x="6092041" y="1764855"/>
            <a:chExt cx="3051959" cy="2553856"/>
          </a:xfrm>
        </p:grpSpPr>
        <p:grpSp>
          <p:nvGrpSpPr>
            <p:cNvPr id="10" name="Групувати 9"/>
            <p:cNvGrpSpPr/>
            <p:nvPr/>
          </p:nvGrpSpPr>
          <p:grpSpPr>
            <a:xfrm>
              <a:off x="6927925" y="3745426"/>
              <a:ext cx="2216075" cy="573285"/>
              <a:chOff x="3926808" y="2850077"/>
              <a:chExt cx="2216075" cy="573285"/>
            </a:xfrm>
          </p:grpSpPr>
          <p:pic>
            <p:nvPicPr>
              <p:cNvPr id="11" name="Picture 2" descr="100 100+ стокових фото, фото роялті-фрі та зображень на тему знак оклику -  iStock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469837" y="2850077"/>
                <a:ext cx="573285" cy="573285"/>
              </a:xfrm>
              <a:prstGeom prst="rect">
                <a:avLst/>
              </a:prstGeom>
              <a:noFill/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3926808" y="3095967"/>
                <a:ext cx="22160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b="1" dirty="0"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4">
                        <a:lumMod val="75000"/>
                      </a:schemeClr>
                    </a:solidFill>
                    <a:latin typeface="Segoe Script" pitchFamily="66" charset="0"/>
                  </a:rPr>
                  <a:t>ЦІКАВО ЗНАТИ</a:t>
                </a:r>
              </a:p>
            </p:txBody>
          </p:sp>
        </p:grpSp>
        <p:sp>
          <p:nvSpPr>
            <p:cNvPr id="9" name="Округлена прямокутна виноска 8"/>
            <p:cNvSpPr/>
            <p:nvPr/>
          </p:nvSpPr>
          <p:spPr>
            <a:xfrm>
              <a:off x="6092041" y="1764855"/>
              <a:ext cx="2897580" cy="1947553"/>
            </a:xfrm>
            <a:prstGeom prst="wedgeRoundRectCallout">
              <a:avLst>
                <a:gd name="adj1" fmla="val -24419"/>
                <a:gd name="adj2" fmla="val 73904"/>
                <a:gd name="adj3" fmla="val 1666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uk-UA" dirty="0">
                  <a:latin typeface="Segoe Print" pitchFamily="2" charset="0"/>
                </a:rPr>
                <a:t>Без’ядерні еритроцити трапляються лише у ссавців, і не у всіх. Вважають, що втрата ядра забезпечує більший уміст гемоглобіну в цих клітинах, що дає змогу зв’язувати більше кисню </a:t>
              </a:r>
            </a:p>
          </p:txBody>
        </p:sp>
      </p:grpSp>
      <p:pic>
        <p:nvPicPr>
          <p:cNvPr id="1026" name="Picture 2" descr="C:\Users\kants\Pictures\Screenshots\Знімок екрана (80).pn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 l="36129" t="28660" r="37979" b="46669"/>
          <a:stretch>
            <a:fillRect/>
          </a:stretch>
        </p:blipFill>
        <p:spPr bwMode="auto">
          <a:xfrm>
            <a:off x="3263825" y="1793990"/>
            <a:ext cx="2668702" cy="1517093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Рисунок 5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59917" y="3394861"/>
            <a:ext cx="2672609" cy="1496816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3206781" y="4607366"/>
            <a:ext cx="2781531" cy="2766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Еритроцити 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або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червоні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кров'яні</a:t>
            </a: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 </a:t>
            </a:r>
            <a:r>
              <a:rPr lang="ru-RU" sz="12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тільця</a:t>
            </a:r>
            <a:endParaRPr lang="uk-UA" sz="12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800" dirty="0">
                <a:solidFill>
                  <a:srgbClr val="0C77C3"/>
                </a:solidFill>
                <a:latin typeface="Alegreya" panose="020B0604020202020204" charset="0"/>
              </a:rPr>
              <a:t>§ 32. </a:t>
            </a:r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Органи кровотворення. Формені елементи крові: еритроцити. Групи крові. Правила переливання крові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5140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18319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Яка будова та функції еритроцитів 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4486940" y="1399156"/>
            <a:ext cx="4454709" cy="1815882"/>
          </a:xfrm>
          <a:prstGeom prst="rect">
            <a:avLst/>
          </a:prstGeom>
          <a:solidFill>
            <a:srgbClr val="FEECEC"/>
          </a:solidFill>
          <a:ln w="28575">
            <a:solidFill>
              <a:schemeClr val="accent2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В еритроцитах міститься </a:t>
            </a:r>
            <a:r>
              <a:rPr lang="uk-UA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гемоглобін</a:t>
            </a:r>
            <a:r>
              <a:rPr lang="uk-UA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 (</a:t>
            </a: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Hb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)</a:t>
            </a:r>
            <a:r>
              <a:rPr lang="uk-UA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. Це білкова сполука, що складається із чотирьох білкових ланцюгів, які мають вигляд глобул (кульок). До складу кожного із цих ланцюгів входить небілкова частина (гем) з йоном Феруму (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Fe</a:t>
            </a:r>
            <a:r>
              <a:rPr lang="en-US" sz="1600" baseline="300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2+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)</a:t>
            </a:r>
            <a:r>
              <a:rPr lang="uk-UA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, що надає гемоглобіну червоного забарвлення</a:t>
            </a:r>
          </a:p>
        </p:txBody>
      </p:sp>
      <p:pic>
        <p:nvPicPr>
          <p:cNvPr id="3074" name="Picture 2" descr="930+ Hemoglobin Iron Stock Photos, Pictures &amp; Royalty-Free Images - iStock  | Anemia, Antig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487" y="1131479"/>
            <a:ext cx="4273033" cy="3595772"/>
          </a:xfrm>
          <a:prstGeom prst="rect">
            <a:avLst/>
          </a:prstGeom>
          <a:noFill/>
        </p:spPr>
      </p:pic>
      <p:sp>
        <p:nvSpPr>
          <p:cNvPr id="19" name="Прямокутник 18"/>
          <p:cNvSpPr/>
          <p:nvPr/>
        </p:nvSpPr>
        <p:spPr>
          <a:xfrm>
            <a:off x="4498816" y="3489204"/>
            <a:ext cx="4454709" cy="1077218"/>
          </a:xfrm>
          <a:prstGeom prst="rect">
            <a:avLst/>
          </a:prstGeom>
          <a:solidFill>
            <a:srgbClr val="FEECEC"/>
          </a:solidFill>
          <a:ln w="28575">
            <a:solidFill>
              <a:schemeClr val="accent2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Кров, насичена киснем, – артеріальна, містить оксигемоглобін (Н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b</a:t>
            </a:r>
            <a:r>
              <a:rPr lang="uk-UA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О2). Кров, насичена вуглекислим газом, – венозна, містить карбгемоглобін (Н</a:t>
            </a:r>
            <a:r>
              <a:rPr 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b</a:t>
            </a:r>
            <a:r>
              <a:rPr lang="uk-UA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СО2</a:t>
            </a:r>
            <a:r>
              <a:rPr lang="uk-UA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Alegreya" charset="0"/>
              </a:rPr>
              <a:t>) .</a:t>
            </a:r>
          </a:p>
        </p:txBody>
      </p:sp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emoglobin in Red Blood Cells As Oxygen Transport Metalloprotein Scheme.  Stock Vector - Illustration of drawing, human: 1884099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1997" y="2615755"/>
            <a:ext cx="2322787" cy="2322787"/>
          </a:xfrm>
          <a:prstGeom prst="rect">
            <a:avLst/>
          </a:prstGeom>
          <a:noFill/>
        </p:spPr>
      </p:pic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800" dirty="0">
                <a:solidFill>
                  <a:srgbClr val="0C77C3"/>
                </a:solidFill>
                <a:latin typeface="Alegreya" panose="020B0604020202020204" charset="0"/>
              </a:rPr>
              <a:t>§ 32. </a:t>
            </a:r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Органи кровотворення. Формені елементи крові: еритроцити. Групи крові. Правила переливання крові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5140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18319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Яка будова та функції еритроцитів 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grpSp>
        <p:nvGrpSpPr>
          <p:cNvPr id="8" name="Групувати 7"/>
          <p:cNvGrpSpPr/>
          <p:nvPr/>
        </p:nvGrpSpPr>
        <p:grpSpPr>
          <a:xfrm>
            <a:off x="6195849" y="1052628"/>
            <a:ext cx="2948152" cy="3787385"/>
            <a:chOff x="6092041" y="1764855"/>
            <a:chExt cx="3051959" cy="2553856"/>
          </a:xfrm>
        </p:grpSpPr>
        <p:grpSp>
          <p:nvGrpSpPr>
            <p:cNvPr id="9" name="Групувати 9"/>
            <p:cNvGrpSpPr/>
            <p:nvPr/>
          </p:nvGrpSpPr>
          <p:grpSpPr>
            <a:xfrm>
              <a:off x="6927925" y="3745426"/>
              <a:ext cx="2216075" cy="573285"/>
              <a:chOff x="3926808" y="2850077"/>
              <a:chExt cx="2216075" cy="573285"/>
            </a:xfrm>
          </p:grpSpPr>
          <p:pic>
            <p:nvPicPr>
              <p:cNvPr id="11" name="Picture 2" descr="100 100+ стокових фото, фото роялті-фрі та зображень на тему знак оклику -  iStock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469837" y="2850077"/>
                <a:ext cx="573285" cy="573285"/>
              </a:xfrm>
              <a:prstGeom prst="rect">
                <a:avLst/>
              </a:prstGeom>
              <a:noFill/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3926808" y="3095967"/>
                <a:ext cx="22160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b="1" dirty="0">
                    <a:ln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  <a:solidFill>
                      <a:schemeClr val="accent4">
                        <a:lumMod val="75000"/>
                      </a:schemeClr>
                    </a:solidFill>
                    <a:latin typeface="Segoe Script" pitchFamily="66" charset="0"/>
                  </a:rPr>
                  <a:t>ЦІКАВО ЗНАТИ</a:t>
                </a:r>
              </a:p>
            </p:txBody>
          </p:sp>
        </p:grpSp>
        <p:sp>
          <p:nvSpPr>
            <p:cNvPr id="10" name="Округлена прямокутна виноска 9"/>
            <p:cNvSpPr/>
            <p:nvPr/>
          </p:nvSpPr>
          <p:spPr>
            <a:xfrm>
              <a:off x="6092041" y="1764855"/>
              <a:ext cx="2897580" cy="1947553"/>
            </a:xfrm>
            <a:prstGeom prst="wedgeRoundRectCallout">
              <a:avLst>
                <a:gd name="adj1" fmla="val -24419"/>
                <a:gd name="adj2" fmla="val 73904"/>
                <a:gd name="adj3" fmla="val 1666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uk-UA" dirty="0">
                  <a:latin typeface="Segoe Print" pitchFamily="2" charset="0"/>
                </a:rPr>
                <a:t>Розшифрували будову молекули гемоглобіну й створили її просторову модель 1960 р. англійські вчені Макс Фердинанд Перуц (1914–2002) і Джон Коудрі Кендрю (1917–1997). За це їм 1962 р. присуджено Нобелівську премію з хімії</a:t>
              </a:r>
            </a:p>
          </p:txBody>
        </p:sp>
      </p:grpSp>
      <p:pic>
        <p:nvPicPr>
          <p:cNvPr id="13" name="Picture 2" descr="Більше 119 900 стокових ілюстрацій, векторної графіки та картинок  роялті-фрі на тему знак питання - iStock">
            <a:extLst>
              <a:ext uri="{FF2B5EF4-FFF2-40B4-BE49-F238E27FC236}">
                <a16:creationId xmlns:a16="http://schemas.microsoft.com/office/drawing/2014/main" id="{50F28E87-B9A7-4FBC-8299-5DD4293B1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7201" y="1584571"/>
            <a:ext cx="460663" cy="460663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14" name="Прямокутник 13"/>
          <p:cNvSpPr/>
          <p:nvPr/>
        </p:nvSpPr>
        <p:spPr>
          <a:xfrm>
            <a:off x="682831" y="1206484"/>
            <a:ext cx="4572000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uk-UA" sz="1600" dirty="0">
                <a:latin typeface="Alegreya" charset="0"/>
              </a:rPr>
              <a:t>Полічіть, яку максимальну кількість кисню може містити кров, якщо загальна кількість гемоглобіну в крові людини приблизно 650 г. За повного насичення крові киснем 1 г гемоглобіну може зв’язати 1,34 мл кисню </a:t>
            </a:r>
          </a:p>
        </p:txBody>
      </p:sp>
      <p:sp>
        <p:nvSpPr>
          <p:cNvPr id="16" name="Прямокутник 15"/>
          <p:cNvSpPr/>
          <p:nvPr/>
        </p:nvSpPr>
        <p:spPr>
          <a:xfrm>
            <a:off x="261258" y="2890344"/>
            <a:ext cx="3503222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dirty="0">
                <a:latin typeface="Alegreya" charset="0"/>
              </a:rPr>
              <a:t>Гемоглобін здатний приєднувати й чадний газ (СО), що виділяється під час неповного згоряння палива або пожежі. Він утворює з ним стійку сполуку – карбоксигемоглобін (Н</a:t>
            </a:r>
            <a:r>
              <a:rPr lang="en-US" sz="1600" dirty="0">
                <a:latin typeface="Alegreya" charset="0"/>
              </a:rPr>
              <a:t>b</a:t>
            </a:r>
            <a:r>
              <a:rPr lang="uk-UA" sz="1600" dirty="0">
                <a:latin typeface="Alegreya" charset="0"/>
              </a:rPr>
              <a:t>СО), що небезпечно для людини</a:t>
            </a:r>
          </a:p>
        </p:txBody>
      </p:sp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Kadın cinsiyet sembolü adam, erkek, tshirt, mavi png | PNGEgg"/>
          <p:cNvPicPr>
            <a:picLocks noChangeAspect="1" noChangeArrowheads="1"/>
          </p:cNvPicPr>
          <p:nvPr/>
        </p:nvPicPr>
        <p:blipFill>
          <a:blip r:embed="rId3">
            <a:lum bright="14000" contrast="9000"/>
          </a:blip>
          <a:srcRect l="59671" r="4106"/>
          <a:stretch>
            <a:fillRect/>
          </a:stretch>
        </p:blipFill>
        <p:spPr bwMode="auto">
          <a:xfrm>
            <a:off x="7602505" y="426963"/>
            <a:ext cx="1446488" cy="3993206"/>
          </a:xfrm>
          <a:prstGeom prst="rect">
            <a:avLst/>
          </a:prstGeom>
          <a:noFill/>
        </p:spPr>
      </p:pic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800" dirty="0">
                <a:solidFill>
                  <a:srgbClr val="0C77C3"/>
                </a:solidFill>
                <a:latin typeface="Alegreya" panose="020B0604020202020204" charset="0"/>
              </a:rPr>
              <a:t>§ 32. </a:t>
            </a:r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Органи кровотворення. Формені елементи крові: еритроцити. Групи крові. Правила переливання крові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5140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18319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Що таке недокрів’я 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pic>
        <p:nvPicPr>
          <p:cNvPr id="17" name="Picture 2" descr="Kadın cinsiyet sembolü adam, erkek, tshirt, mavi png | PNGEgg"/>
          <p:cNvPicPr>
            <a:picLocks noChangeAspect="1" noChangeArrowheads="1"/>
          </p:cNvPicPr>
          <p:nvPr/>
        </p:nvPicPr>
        <p:blipFill>
          <a:blip r:embed="rId3">
            <a:lum bright="14000" contrast="9000"/>
          </a:blip>
          <a:srcRect r="56936"/>
          <a:stretch>
            <a:fillRect/>
          </a:stretch>
        </p:blipFill>
        <p:spPr bwMode="auto">
          <a:xfrm>
            <a:off x="0" y="1121393"/>
            <a:ext cx="1719618" cy="3993206"/>
          </a:xfrm>
          <a:prstGeom prst="rect">
            <a:avLst/>
          </a:prstGeom>
          <a:noFill/>
        </p:spPr>
      </p:pic>
      <p:sp>
        <p:nvSpPr>
          <p:cNvPr id="18" name="Прямокутник 17"/>
          <p:cNvSpPr/>
          <p:nvPr/>
        </p:nvSpPr>
        <p:spPr>
          <a:xfrm>
            <a:off x="6299056" y="2396027"/>
            <a:ext cx="20266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legreya" charset="0"/>
              </a:rPr>
              <a:t>У </a:t>
            </a:r>
            <a:r>
              <a:rPr lang="uk-UA" sz="1600" dirty="0">
                <a:latin typeface="Alegreya" charset="0"/>
              </a:rPr>
              <a:t>нормі вміст гемоглобіну має становити 132– </a:t>
            </a:r>
          </a:p>
          <a:p>
            <a:r>
              <a:rPr lang="uk-UA" sz="1600" dirty="0">
                <a:latin typeface="Alegreya" charset="0"/>
              </a:rPr>
              <a:t>164 г/л у чоловіків </a:t>
            </a:r>
          </a:p>
        </p:txBody>
      </p:sp>
      <p:sp>
        <p:nvSpPr>
          <p:cNvPr id="19" name="Прямокутник 18"/>
          <p:cNvSpPr/>
          <p:nvPr/>
        </p:nvSpPr>
        <p:spPr>
          <a:xfrm>
            <a:off x="1166440" y="1032392"/>
            <a:ext cx="20266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>
                <a:latin typeface="Alegreya" charset="0"/>
              </a:rPr>
              <a:t>У нормі вміст гемоглобіну має становити 115– </a:t>
            </a:r>
          </a:p>
          <a:p>
            <a:r>
              <a:rPr lang="uk-UA" sz="1600" dirty="0">
                <a:latin typeface="Alegreya" charset="0"/>
              </a:rPr>
              <a:t>145 г/л у жінок</a:t>
            </a:r>
          </a:p>
        </p:txBody>
      </p:sp>
      <p:sp>
        <p:nvSpPr>
          <p:cNvPr id="20" name="Прямокутник 19"/>
          <p:cNvSpPr/>
          <p:nvPr/>
        </p:nvSpPr>
        <p:spPr>
          <a:xfrm>
            <a:off x="1611138" y="3617568"/>
            <a:ext cx="6184910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dirty="0">
                <a:latin typeface="Alegreya" charset="0"/>
              </a:rPr>
              <a:t>Уміст гемоглобіну в організмі може зменшуватись. Унаслідок цього кров переносить менше кисню. Настає киснева недостатність , яка впливає на розумову діяльність і фізичну працездатність. Такий стан називають недокрів’ям, або анемією. </a:t>
            </a:r>
          </a:p>
        </p:txBody>
      </p:sp>
      <p:pic>
        <p:nvPicPr>
          <p:cNvPr id="52229" name="Picture 5" descr="C:\Users\kants\Pictures\Screenshots\Знімок екрана (82).pn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 l="36259" t="38982" r="37623" b="35803"/>
          <a:stretch>
            <a:fillRect/>
          </a:stretch>
        </p:blipFill>
        <p:spPr bwMode="auto">
          <a:xfrm>
            <a:off x="2868388" y="1121393"/>
            <a:ext cx="3366280" cy="1789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Пробирки для анализа крови. Пробирки для забора крови. Концепция донора.  Анализ крови. Векторная иллюстрация | Премиум вект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0349" y="631863"/>
            <a:ext cx="1999261" cy="1809255"/>
          </a:xfrm>
          <a:prstGeom prst="rect">
            <a:avLst/>
          </a:prstGeom>
          <a:noFill/>
        </p:spPr>
      </p:pic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800" dirty="0">
                <a:solidFill>
                  <a:srgbClr val="0C77C3"/>
                </a:solidFill>
                <a:latin typeface="Alegreya" panose="020B0604020202020204" charset="0"/>
              </a:rPr>
              <a:t>§ 32. </a:t>
            </a:r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Органи кровотворення. Формені елементи крові: еритроцити. Групи крові. Правила переливання крові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5140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18319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Що таке групи крові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271184" y="1039678"/>
            <a:ext cx="5854358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600" dirty="0">
                <a:latin typeface="Alegreya" charset="0"/>
              </a:rPr>
              <a:t>Група крові – це система класифікації крові, що ґрунтується на наявності чи відсутності певних сполук, розташованих насамперед на поверхні еритроцитів (а також лейкоцитів і тромбоцитів). Найпоширенішою є система АВ0  </a:t>
            </a:r>
          </a:p>
        </p:txBody>
      </p:sp>
      <p:pic>
        <p:nvPicPr>
          <p:cNvPr id="53250" name="Picture 2" descr="C:\Users\kants\Pictures\Screenshots\Знімок екрана (83).png"/>
          <p:cNvPicPr>
            <a:picLocks noChangeAspect="1" noChangeArrowheads="1"/>
          </p:cNvPicPr>
          <p:nvPr/>
        </p:nvPicPr>
        <p:blipFill>
          <a:blip r:embed="rId4"/>
          <a:srcRect l="20435" t="32516" r="19950" b="25674"/>
          <a:stretch>
            <a:fillRect/>
          </a:stretch>
        </p:blipFill>
        <p:spPr bwMode="auto">
          <a:xfrm>
            <a:off x="1868709" y="2221903"/>
            <a:ext cx="7275291" cy="2868713"/>
          </a:xfrm>
          <a:prstGeom prst="rect">
            <a:avLst/>
          </a:prstGeom>
          <a:noFill/>
        </p:spPr>
      </p:pic>
      <p:sp>
        <p:nvSpPr>
          <p:cNvPr id="14" name="Прямокутник 13"/>
          <p:cNvSpPr/>
          <p:nvPr/>
        </p:nvSpPr>
        <p:spPr>
          <a:xfrm>
            <a:off x="204720" y="2951581"/>
            <a:ext cx="203351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Segoe Print" pitchFamily="2" charset="0"/>
              </a:rPr>
              <a:t>Якщо ви знаєте свою групу крові, знайдіть її в таблиці,  визначте наявність у ній аглютиногенів та аглютинінів </a:t>
            </a:r>
          </a:p>
        </p:txBody>
      </p:sp>
      <p:pic>
        <p:nvPicPr>
          <p:cNvPr id="15" name="Picture 2" descr="Більше 119 900 стокових ілюстрацій, векторної графіки та картинок  роялті-фрі на тему знак питання - iStock">
            <a:extLst>
              <a:ext uri="{FF2B5EF4-FFF2-40B4-BE49-F238E27FC236}">
                <a16:creationId xmlns:a16="http://schemas.microsoft.com/office/drawing/2014/main" id="{50F28E87-B9A7-4FBC-8299-5DD4293B1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1884" y="2419573"/>
            <a:ext cx="460663" cy="460663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/>
          <p:nvPr/>
        </p:nvSpPr>
        <p:spPr>
          <a:xfrm>
            <a:off x="1686910" y="0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800" dirty="0">
                <a:solidFill>
                  <a:srgbClr val="0C77C3"/>
                </a:solidFill>
                <a:latin typeface="Alegreya" panose="020B0604020202020204" charset="0"/>
              </a:rPr>
              <a:t>§ 32. </a:t>
            </a:r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Органи кровотворення. Формені елементи крові: еритроцити. Групи крові. Правила переливання крові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100" name="Google Shape;100;p16"/>
          <p:cNvCxnSpPr/>
          <p:nvPr/>
        </p:nvCxnSpPr>
        <p:spPr>
          <a:xfrm rot="10800000" flipH="1">
            <a:off x="1851950" y="65140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Google Shape;99;p16"/>
          <p:cNvSpPr txBox="1"/>
          <p:nvPr/>
        </p:nvSpPr>
        <p:spPr>
          <a:xfrm>
            <a:off x="2576854" y="618319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Що таке групи крові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pic>
        <p:nvPicPr>
          <p:cNvPr id="55298" name="Picture 2" descr="C:\Users\kants\Pictures\Screenshots\Знімок екрана (84).png"/>
          <p:cNvPicPr>
            <a:picLocks noChangeAspect="1" noChangeArrowheads="1"/>
          </p:cNvPicPr>
          <p:nvPr/>
        </p:nvPicPr>
        <p:blipFill>
          <a:blip r:embed="rId3">
            <a:lum bright="9000" contrast="13000"/>
          </a:blip>
          <a:srcRect l="14861" t="39844" r="19669" b="35485"/>
          <a:stretch>
            <a:fillRect/>
          </a:stretch>
        </p:blipFill>
        <p:spPr bwMode="auto">
          <a:xfrm>
            <a:off x="308758" y="1068773"/>
            <a:ext cx="8518358" cy="1983184"/>
          </a:xfrm>
          <a:prstGeom prst="rect">
            <a:avLst/>
          </a:prstGeom>
          <a:noFill/>
        </p:spPr>
      </p:pic>
      <p:grpSp>
        <p:nvGrpSpPr>
          <p:cNvPr id="12" name="Групувати 11"/>
          <p:cNvGrpSpPr/>
          <p:nvPr/>
        </p:nvGrpSpPr>
        <p:grpSpPr>
          <a:xfrm>
            <a:off x="413688" y="3472504"/>
            <a:ext cx="8457180" cy="1100970"/>
            <a:chOff x="413688" y="3092504"/>
            <a:chExt cx="8457180" cy="1100970"/>
          </a:xfrm>
        </p:grpSpPr>
        <p:sp>
          <p:nvSpPr>
            <p:cNvPr id="20" name="Прямокутник 19"/>
            <p:cNvSpPr/>
            <p:nvPr/>
          </p:nvSpPr>
          <p:spPr>
            <a:xfrm>
              <a:off x="413688" y="3116256"/>
              <a:ext cx="4087060" cy="107721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uk-UA" sz="1600" b="1" dirty="0"/>
                <a:t>Аглютиногени</a:t>
              </a:r>
              <a:r>
                <a:rPr lang="uk-UA" sz="1600" dirty="0"/>
                <a:t> – це особливі комплекси білків і вуглеводів у складі клітинної мембрани еритроцитів. Їх позначають літерами латинського алфавіту </a:t>
              </a:r>
              <a:r>
                <a:rPr lang="ru-RU" sz="1600" dirty="0"/>
                <a:t>А та В. </a:t>
              </a:r>
              <a:r>
                <a:rPr lang="uk-UA" sz="1600" dirty="0"/>
                <a:t> </a:t>
              </a:r>
              <a:endParaRPr lang="uk-UA" sz="1600" dirty="0">
                <a:latin typeface="Alegreya" charset="0"/>
              </a:endParaRPr>
            </a:p>
          </p:txBody>
        </p:sp>
        <p:sp>
          <p:nvSpPr>
            <p:cNvPr id="11" name="Прямокутник 10"/>
            <p:cNvSpPr/>
            <p:nvPr/>
          </p:nvSpPr>
          <p:spPr>
            <a:xfrm>
              <a:off x="4926311" y="3092504"/>
              <a:ext cx="3944557" cy="1077218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uk-UA" sz="1600" b="1" dirty="0"/>
                <a:t>Аглютиніни</a:t>
              </a:r>
              <a:r>
                <a:rPr lang="uk-UA" sz="1600" dirty="0"/>
                <a:t> – це  білкові сполуки у плазмі крові. Їх позначають літерами грецького алфавіту – </a:t>
              </a:r>
              <a:r>
                <a:rPr lang="el-GR" sz="1600" dirty="0"/>
                <a:t>α (</a:t>
              </a:r>
              <a:r>
                <a:rPr lang="uk-UA" sz="1600" dirty="0"/>
                <a:t>альфа) та </a:t>
              </a:r>
              <a:r>
                <a:rPr lang="el-GR" sz="1600" dirty="0"/>
                <a:t>β (</a:t>
              </a:r>
              <a:r>
                <a:rPr lang="uk-UA" sz="1600" dirty="0"/>
                <a:t>бета). </a:t>
              </a:r>
              <a:endParaRPr lang="uk-UA" sz="1600" dirty="0">
                <a:latin typeface="Alegreya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кутник 17"/>
          <p:cNvSpPr/>
          <p:nvPr/>
        </p:nvSpPr>
        <p:spPr>
          <a:xfrm>
            <a:off x="2110805" y="1041780"/>
            <a:ext cx="6629433" cy="83099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b="1" dirty="0">
                <a:latin typeface="Alegreya" panose="020B0604020202020204" charset="0"/>
              </a:rPr>
              <a:t>Аглютинація</a:t>
            </a:r>
            <a:r>
              <a:rPr lang="uk-UA" sz="1600" dirty="0">
                <a:latin typeface="Alegreya" panose="020B0604020202020204" charset="0"/>
              </a:rPr>
              <a:t> – це склеювання еритроцитів, зумовлене одночасним перебуванням в крові людини аглютиногену А і аглютиніну</a:t>
            </a:r>
            <a:r>
              <a:rPr lang="en-US" sz="1600" dirty="0">
                <a:latin typeface="Alegreya" panose="020B0604020202020204" charset="0"/>
              </a:rPr>
              <a:t> </a:t>
            </a:r>
            <a:r>
              <a:rPr lang="el-GR" sz="1600" dirty="0">
                <a:latin typeface="Alegreya" panose="020B0604020202020204" charset="0"/>
              </a:rPr>
              <a:t>α</a:t>
            </a:r>
            <a:r>
              <a:rPr lang="en-US" sz="1600" dirty="0">
                <a:latin typeface="Alegreya" panose="020B0604020202020204" charset="0"/>
              </a:rPr>
              <a:t> </a:t>
            </a:r>
            <a:r>
              <a:rPr lang="uk-UA" sz="1600" dirty="0">
                <a:latin typeface="Alegreya" panose="020B0604020202020204" charset="0"/>
              </a:rPr>
              <a:t> або аглютиногену В і аглютиніну </a:t>
            </a:r>
            <a:r>
              <a:rPr lang="el-GR" sz="1600" dirty="0">
                <a:latin typeface="Alegreya" panose="020B0604020202020204" charset="0"/>
              </a:rPr>
              <a:t>β</a:t>
            </a:r>
            <a:endParaRPr lang="uk-UA" sz="1600" dirty="0">
              <a:latin typeface="Alegreya" panose="020B060402020202020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15AF9D4-A657-4B53-BB38-80F1262EB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4464" y="2778826"/>
            <a:ext cx="5576641" cy="1902632"/>
          </a:xfrm>
          <a:prstGeom prst="rect">
            <a:avLst/>
          </a:prstGeom>
        </p:spPr>
      </p:pic>
      <p:sp>
        <p:nvSpPr>
          <p:cNvPr id="17" name="Google Shape;98;p16">
            <a:extLst>
              <a:ext uri="{FF2B5EF4-FFF2-40B4-BE49-F238E27FC236}">
                <a16:creationId xmlns:a16="http://schemas.microsoft.com/office/drawing/2014/main" id="{0DB42201-17B0-4505-A46A-9754AD1E6C2E}"/>
              </a:ext>
            </a:extLst>
          </p:cNvPr>
          <p:cNvSpPr txBox="1"/>
          <p:nvPr/>
        </p:nvSpPr>
        <p:spPr>
          <a:xfrm>
            <a:off x="1676342" y="-9883"/>
            <a:ext cx="655491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ru-RU" sz="1800" dirty="0">
                <a:solidFill>
                  <a:srgbClr val="0C77C3"/>
                </a:solidFill>
                <a:latin typeface="Alegreya" panose="020B0604020202020204" charset="0"/>
              </a:rPr>
              <a:t>§ 32. </a:t>
            </a:r>
            <a:r>
              <a:rPr lang="uk-UA" sz="1800" dirty="0">
                <a:solidFill>
                  <a:srgbClr val="0C77C3"/>
                </a:solidFill>
                <a:latin typeface="Alegreya" panose="020B0604020202020204" charset="0"/>
              </a:rPr>
              <a:t>Органи кровотворення. Формені елементи крові: еритроцити. Групи крові. Правила переливання крові</a:t>
            </a:r>
            <a:endParaRPr lang="uk-UA" sz="1800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sp>
        <p:nvSpPr>
          <p:cNvPr id="13314" name="AutoShape 2" descr="Настій і переливання: векторна графіка, зображення, Настій і переливання  малюнки | Скачати з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3316" name="AutoShape 4" descr="Настій і переливання: векторна графіка, зображення, Настій і переливання  малюнки | Скачати з Depositphot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3318" name="Picture 6" descr="Стокова ілюстрація Переливання Крові Плакат До Дня Донора Крові Контур  Векторні Значки Сердечок І Мішків Крові — Завантажте зображення зараз -  iStock"/>
          <p:cNvPicPr>
            <a:picLocks noChangeAspect="1" noChangeArrowheads="1"/>
          </p:cNvPicPr>
          <p:nvPr/>
        </p:nvPicPr>
        <p:blipFill>
          <a:blip r:embed="rId4"/>
          <a:srcRect l="23077" t="17007" r="16983" b="16759"/>
          <a:stretch>
            <a:fillRect/>
          </a:stretch>
        </p:blipFill>
        <p:spPr bwMode="auto">
          <a:xfrm>
            <a:off x="94053" y="427524"/>
            <a:ext cx="1758508" cy="1686297"/>
          </a:xfrm>
          <a:prstGeom prst="rect">
            <a:avLst/>
          </a:prstGeom>
          <a:noFill/>
        </p:spPr>
      </p:pic>
      <p:cxnSp>
        <p:nvCxnSpPr>
          <p:cNvPr id="10" name="Google Shape;100;p16"/>
          <p:cNvCxnSpPr/>
          <p:nvPr/>
        </p:nvCxnSpPr>
        <p:spPr>
          <a:xfrm rot="10800000" flipH="1">
            <a:off x="1851950" y="65140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1" name="Google Shape;99;p16"/>
          <p:cNvSpPr txBox="1"/>
          <p:nvPr/>
        </p:nvSpPr>
        <p:spPr>
          <a:xfrm>
            <a:off x="2576854" y="618319"/>
            <a:ext cx="4775025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0C77C3"/>
                </a:solidFill>
                <a:latin typeface="Alegreya" panose="020B0604020202020204" charset="0"/>
              </a:rPr>
              <a:t>Що таке групи крові</a:t>
            </a:r>
            <a:endParaRPr lang="uk-UA" sz="3200" b="1" dirty="0">
              <a:solidFill>
                <a:srgbClr val="0C77C3"/>
              </a:solidFill>
              <a:latin typeface="Alegreya" panose="020B0604020202020204" charset="0"/>
              <a:ea typeface="Alegreya"/>
              <a:cs typeface="Alegreya"/>
              <a:sym typeface="Alegreya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3241964" y="2001701"/>
            <a:ext cx="5508170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sz="1600" dirty="0">
                <a:latin typeface="Alegreya" panose="020B0604020202020204" charset="0"/>
              </a:rPr>
              <a:t>Спробуйте позначити у таблиці можливі варіанти переливання крові</a:t>
            </a:r>
          </a:p>
        </p:txBody>
      </p:sp>
      <p:sp>
        <p:nvSpPr>
          <p:cNvPr id="13" name="Прямокутник 12"/>
          <p:cNvSpPr/>
          <p:nvPr/>
        </p:nvSpPr>
        <p:spPr>
          <a:xfrm>
            <a:off x="173148" y="2101945"/>
            <a:ext cx="2831309" cy="28931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dirty="0">
                <a:latin typeface="Alegreya" charset="0"/>
              </a:rPr>
              <a:t>Нині користуються правилом переливання тільки однойменних груп крові. Наприклад, людям, які мають 0 (І) групу крові, можна переливати кров лише 0(І) групи. Лише в окремих випадках застосовують правило Оттенберга, згідно з яким людина з 0 (І) групою є універсальним донором, а з АВ (</a:t>
            </a:r>
            <a:r>
              <a:rPr lang="en-US" dirty="0">
                <a:latin typeface="Alegreya" charset="0"/>
              </a:rPr>
              <a:t>IV) </a:t>
            </a:r>
            <a:r>
              <a:rPr lang="uk-UA" dirty="0">
                <a:latin typeface="Alegreya" charset="0"/>
              </a:rPr>
              <a:t>групою – універсальним реципієнтом. Але порція донорської крові не повинна перевищувати 200 мл.</a:t>
            </a:r>
          </a:p>
        </p:txBody>
      </p:sp>
    </p:spTree>
    <p:extLst>
      <p:ext uri="{BB962C8B-B14F-4D97-AF65-F5344CB8AC3E}">
        <p14:creationId xmlns:p14="http://schemas.microsoft.com/office/powerpoint/2010/main" val="289193339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1604</Words>
  <Application>Microsoft Office PowerPoint</Application>
  <PresentationFormat>Екран (16:9)</PresentationFormat>
  <Paragraphs>272</Paragraphs>
  <Slides>17</Slides>
  <Notes>17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7" baseType="lpstr">
      <vt:lpstr>Segoe Print</vt:lpstr>
      <vt:lpstr>Open Sans</vt:lpstr>
      <vt:lpstr>Arial</vt:lpstr>
      <vt:lpstr>Calibri</vt:lpstr>
      <vt:lpstr>Wingdings</vt:lpstr>
      <vt:lpstr>Alegreya</vt:lpstr>
      <vt:lpstr>Segoe Script</vt:lpstr>
      <vt:lpstr>Times New Roman</vt:lpstr>
      <vt:lpstr>Segoe UI Semilight</vt:lpstr>
      <vt:lpstr>Simple Light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Валентина</dc:creator>
  <cp:lastModifiedBy>Валентина</cp:lastModifiedBy>
  <cp:revision>105</cp:revision>
  <dcterms:modified xsi:type="dcterms:W3CDTF">2025-08-24T20:40:11Z</dcterms:modified>
</cp:coreProperties>
</file>