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2"/>
  </p:notesMasterIdLst>
  <p:sldIdLst>
    <p:sldId id="258" r:id="rId2"/>
    <p:sldId id="271" r:id="rId3"/>
    <p:sldId id="286" r:id="rId4"/>
    <p:sldId id="287" r:id="rId5"/>
    <p:sldId id="288" r:id="rId6"/>
    <p:sldId id="289" r:id="rId7"/>
    <p:sldId id="290" r:id="rId8"/>
    <p:sldId id="291" r:id="rId9"/>
    <p:sldId id="282" r:id="rId10"/>
    <p:sldId id="283" r:id="rId11"/>
    <p:sldId id="292" r:id="rId12"/>
    <p:sldId id="293" r:id="rId13"/>
    <p:sldId id="294" r:id="rId14"/>
    <p:sldId id="295" r:id="rId15"/>
    <p:sldId id="296" r:id="rId16"/>
    <p:sldId id="297" r:id="rId17"/>
    <p:sldId id="298" r:id="rId18"/>
    <p:sldId id="299" r:id="rId19"/>
    <p:sldId id="285" r:id="rId20"/>
    <p:sldId id="300" r:id="rId21"/>
  </p:sldIdLst>
  <p:sldSz cx="9144000" cy="5143500" type="screen16x9"/>
  <p:notesSz cx="6858000" cy="9144000"/>
  <p:embeddedFontLst>
    <p:embeddedFont>
      <p:font typeface="Alegreya" panose="020B0604020202020204" charset="0"/>
      <p:regular r:id="rId23"/>
      <p:bold r:id="rId24"/>
      <p:italic r:id="rId25"/>
      <p:boldItalic r:id="rId26"/>
    </p:embeddedFont>
    <p:embeddedFont>
      <p:font typeface="Segoe Print" panose="02000600000000000000" pitchFamily="2" charset="0"/>
      <p:regular r:id="rId27"/>
      <p:bold r:id="rId28"/>
    </p:embeddedFont>
    <p:embeddedFont>
      <p:font typeface="Segoe Script" panose="030B0504020000000003" pitchFamily="66" charset="0"/>
      <p:regular r:id="rId29"/>
      <p:bold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49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00"/>
    <a:srgbClr val="008000"/>
    <a:srgbClr val="FEE2F0"/>
    <a:srgbClr val="FDEDF6"/>
    <a:srgbClr val="FFCCFF"/>
    <a:srgbClr val="FEECF5"/>
    <a:srgbClr val="FF85F0"/>
    <a:srgbClr val="FEECEC"/>
    <a:srgbClr val="FDE9F4"/>
    <a:srgbClr val="EBF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Помірний стиль 2 –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554" autoAdjust="0"/>
  </p:normalViewPr>
  <p:slideViewPr>
    <p:cSldViewPr snapToGrid="0">
      <p:cViewPr varScale="1">
        <p:scale>
          <a:sx n="103" d="100"/>
          <a:sy n="103" d="100"/>
        </p:scale>
        <p:origin x="874" y="82"/>
      </p:cViewPr>
      <p:guideLst>
        <p:guide orient="horz" pos="1620"/>
        <p:guide pos="284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d9fd8831ea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2d9fd8831ea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d9fd8831ea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d9fd8831ea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919024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d9fd8831ea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d9fd8831ea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919024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d9fd8831ea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d9fd8831ea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919024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d9fd8831ea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d9fd8831ea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919024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d9fd8831ea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d9fd8831ea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919024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d9fd8831ea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d9fd8831ea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919024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d9fd8831ea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d9fd8831ea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919024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d9fd8831ea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d9fd8831ea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919024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d9fd8831ea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d9fd8831ea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919024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d9fd8831ea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d9fd8831ea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838344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d9fd8831ea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d9fd8831ea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108342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d9fd8831ea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d9fd8831ea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46080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d9fd8831ea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d9fd8831ea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108342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d9fd8831ea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d9fd8831ea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108342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d9fd8831ea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d9fd8831ea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108342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d9fd8831ea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d9fd8831ea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108342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d9fd8831ea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d9fd8831ea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108342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d9fd8831ea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d9fd8831ea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108342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d9fd8831ea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d9fd8831ea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13448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Char char="●"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Char char="○"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Char char="■"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Char char="●"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Char char="○"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Char char="■"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Char char="●"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Char char="○"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Char char="■"/>
              <a:defRPr sz="12000"/>
            </a:lvl9pPr>
          </a:lstStyle>
          <a:p>
            <a:r>
              <a:t>xx%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  <p:pic>
        <p:nvPicPr>
          <p:cNvPr id="49" name="Google Shape;49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92450"/>
            <a:ext cx="1611475" cy="314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Char char="●"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Char char="○"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Char char="■"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Char char="●"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Char char="○"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Char char="■"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Char char="●"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Char char="○"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Char char="■"/>
              <a:defRPr sz="36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Char char="●"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Char char="○"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Char char="■"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Char char="●"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Char char="○"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Char char="■"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Char char="●"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Char char="○"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Char char="■"/>
              <a:defRPr sz="4800"/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Char char="●"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Char char="○"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Char char="■"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Char char="●"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Char char="○"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Char char="■"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Char char="●"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Char char="○"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Char char="■"/>
              <a:defRPr sz="4200"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  <p:pic>
        <p:nvPicPr>
          <p:cNvPr id="7" name="Google Shape;7;p1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8231350" y="59950"/>
            <a:ext cx="866431" cy="3936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.emf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a_HpW2UQGPHS1ekfp3d785w4GQCbBy7G/view?usp=drive_link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www.youtube.com/watch?v=lzCpuIfw5-Q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610+ стокових фото, фото роялті-фрі та зображень на тему фібрин - iStock"/>
          <p:cNvPicPr>
            <a:picLocks noChangeAspect="1" noChangeArrowheads="1"/>
          </p:cNvPicPr>
          <p:nvPr/>
        </p:nvPicPr>
        <p:blipFill>
          <a:blip r:embed="rId3"/>
          <a:srcRect l="13375" t="10711" r="11897" b="10455"/>
          <a:stretch>
            <a:fillRect/>
          </a:stretch>
        </p:blipFill>
        <p:spPr bwMode="auto">
          <a:xfrm>
            <a:off x="6175164" y="2303815"/>
            <a:ext cx="2885695" cy="2831286"/>
          </a:xfrm>
          <a:prstGeom prst="rect">
            <a:avLst/>
          </a:prstGeom>
          <a:noFill/>
        </p:spPr>
      </p:pic>
      <p:pic>
        <p:nvPicPr>
          <p:cNvPr id="8" name="Google Shape;84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59649" y="610600"/>
            <a:ext cx="6850495" cy="716100"/>
          </a:xfrm>
          <a:prstGeom prst="roundRect">
            <a:avLst>
              <a:gd name="adj" fmla="val 25677"/>
            </a:avLst>
          </a:prstGeom>
          <a:noFill/>
          <a:ln>
            <a:noFill/>
          </a:ln>
        </p:spPr>
      </p:pic>
      <p:pic>
        <p:nvPicPr>
          <p:cNvPr id="84" name="Google Shape;84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59650" y="610600"/>
            <a:ext cx="6424800" cy="716100"/>
          </a:xfrm>
          <a:prstGeom prst="roundRect">
            <a:avLst>
              <a:gd name="adj" fmla="val 25677"/>
            </a:avLst>
          </a:prstGeom>
          <a:noFill/>
          <a:ln>
            <a:noFill/>
          </a:ln>
        </p:spPr>
      </p:pic>
      <p:sp>
        <p:nvSpPr>
          <p:cNvPr id="87" name="Google Shape;87;p15"/>
          <p:cNvSpPr txBox="1"/>
          <p:nvPr/>
        </p:nvSpPr>
        <p:spPr>
          <a:xfrm>
            <a:off x="1668976" y="1617658"/>
            <a:ext cx="5283618" cy="1046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ru-RU" sz="2800" dirty="0">
                <a:solidFill>
                  <a:srgbClr val="0C77C3"/>
                </a:solidFill>
                <a:latin typeface="Alegreya" panose="020B0604020202020204" charset="0"/>
              </a:rPr>
              <a:t>§ 33. </a:t>
            </a:r>
            <a:r>
              <a:rPr lang="uk-UA" sz="2800" dirty="0">
                <a:solidFill>
                  <a:srgbClr val="0C77C3"/>
                </a:solidFill>
                <a:latin typeface="Alegreya" panose="020B0604020202020204" charset="0"/>
              </a:rPr>
              <a:t>Будова і функції лейкоцитів і тромбоцитів. Зсідання крові  </a:t>
            </a:r>
            <a:endParaRPr lang="uk-UA" sz="2800" dirty="0">
              <a:solidFill>
                <a:srgbClr val="0C77C3"/>
              </a:solidFill>
              <a:latin typeface="Alegreya" panose="020B0604020202020204" charset="0"/>
              <a:ea typeface="Alegreya"/>
              <a:cs typeface="Alegreya"/>
              <a:sym typeface="Alegreya"/>
            </a:endParaRPr>
          </a:p>
        </p:txBody>
      </p:sp>
      <p:pic>
        <p:nvPicPr>
          <p:cNvPr id="14" name="Google Shape;58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9378" y="3715867"/>
            <a:ext cx="714119" cy="7005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кутник 2"/>
          <p:cNvSpPr/>
          <p:nvPr/>
        </p:nvSpPr>
        <p:spPr>
          <a:xfrm>
            <a:off x="998653" y="3773741"/>
            <a:ext cx="44610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600" dirty="0"/>
              <a:t>Чому формені елементи крові відрізняються за формою, розміром і будовою? </a:t>
            </a:r>
            <a:endParaRPr lang="uk-UA" sz="2000" dirty="0">
              <a:latin typeface="+mn-lt"/>
            </a:endParaRPr>
          </a:p>
        </p:txBody>
      </p:sp>
      <p:sp>
        <p:nvSpPr>
          <p:cNvPr id="9" name="Google Shape;86;p15"/>
          <p:cNvSpPr txBox="1"/>
          <p:nvPr/>
        </p:nvSpPr>
        <p:spPr>
          <a:xfrm>
            <a:off x="1668975" y="599333"/>
            <a:ext cx="6405139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ru-RU" sz="1800" b="1" dirty="0">
                <a:solidFill>
                  <a:schemeClr val="bg1"/>
                </a:solidFill>
              </a:rPr>
              <a:t>ТЕМА 5. </a:t>
            </a:r>
            <a:endParaRPr lang="ru-RU" sz="1800" dirty="0">
              <a:solidFill>
                <a:schemeClr val="bg1"/>
              </a:solidFill>
            </a:endParaRPr>
          </a:p>
          <a:p>
            <a:r>
              <a:rPr lang="ru-RU" sz="1800" b="1" dirty="0">
                <a:solidFill>
                  <a:schemeClr val="bg1"/>
                </a:solidFill>
              </a:rPr>
              <a:t>ВНУТРІШНЄ СЕРЕДОВИЩЕ ОРГАНІЗМУ ЛЮДИНИ 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179" y="462106"/>
            <a:ext cx="1552904" cy="13443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увати 7">
            <a:extLst>
              <a:ext uri="{FF2B5EF4-FFF2-40B4-BE49-F238E27FC236}">
                <a16:creationId xmlns:a16="http://schemas.microsoft.com/office/drawing/2014/main" id="{CD5D6F97-435F-4EA3-A986-2918C34A10BC}"/>
              </a:ext>
            </a:extLst>
          </p:cNvPr>
          <p:cNvGrpSpPr/>
          <p:nvPr/>
        </p:nvGrpSpPr>
        <p:grpSpPr>
          <a:xfrm>
            <a:off x="1676342" y="-9883"/>
            <a:ext cx="6554915" cy="738633"/>
            <a:chOff x="1676342" y="-9883"/>
            <a:chExt cx="6554915" cy="738633"/>
          </a:xfrm>
        </p:grpSpPr>
        <p:sp>
          <p:nvSpPr>
            <p:cNvPr id="98" name="Google Shape;98;p16"/>
            <p:cNvSpPr txBox="1"/>
            <p:nvPr/>
          </p:nvSpPr>
          <p:spPr>
            <a:xfrm>
              <a:off x="1676342" y="-9883"/>
              <a:ext cx="6554915" cy="7386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lvl="0" algn="ctr"/>
              <a:r>
                <a:rPr lang="ru-RU" sz="1800" dirty="0">
                  <a:solidFill>
                    <a:srgbClr val="0C77C3"/>
                  </a:solidFill>
                  <a:latin typeface="Alegreya" panose="020B0604020202020204" charset="0"/>
                </a:rPr>
                <a:t>§ 33. </a:t>
              </a:r>
              <a:r>
                <a:rPr lang="uk-UA" sz="1800" dirty="0">
                  <a:solidFill>
                    <a:srgbClr val="0C77C3"/>
                  </a:solidFill>
                  <a:latin typeface="Alegreya" panose="020B0604020202020204" charset="0"/>
                </a:rPr>
                <a:t>Будова і функції лейкоцитів і тромбоцитів. </a:t>
              </a:r>
            </a:p>
            <a:p>
              <a:pPr lvl="0" algn="ctr"/>
              <a:r>
                <a:rPr lang="uk-UA" sz="1800" dirty="0">
                  <a:solidFill>
                    <a:srgbClr val="0C77C3"/>
                  </a:solidFill>
                  <a:latin typeface="Alegreya" panose="020B0604020202020204" charset="0"/>
                </a:rPr>
                <a:t>Зсідання крові</a:t>
              </a:r>
              <a:endParaRPr lang="uk-UA" sz="1800" dirty="0">
                <a:solidFill>
                  <a:srgbClr val="0C77C3"/>
                </a:solidFill>
                <a:latin typeface="Alegreya" panose="020B0604020202020204" charset="0"/>
                <a:ea typeface="Alegreya"/>
                <a:cs typeface="Alegreya"/>
                <a:sym typeface="Alegreya"/>
              </a:endParaRPr>
            </a:p>
          </p:txBody>
        </p:sp>
        <p:cxnSp>
          <p:nvCxnSpPr>
            <p:cNvPr id="100" name="Google Shape;100;p16"/>
            <p:cNvCxnSpPr/>
            <p:nvPr/>
          </p:nvCxnSpPr>
          <p:spPr>
            <a:xfrm rot="10800000" flipH="1">
              <a:off x="1821740" y="661690"/>
              <a:ext cx="6203700" cy="5700"/>
            </a:xfrm>
            <a:prstGeom prst="straightConnector1">
              <a:avLst/>
            </a:prstGeom>
            <a:noFill/>
            <a:ln w="19050" cap="flat" cmpd="sng">
              <a:solidFill>
                <a:srgbClr val="257BBE"/>
              </a:solidFill>
              <a:prstDash val="solid"/>
              <a:round/>
              <a:headEnd type="diamond" w="med" len="med"/>
              <a:tailEnd type="diamond" w="med" len="med"/>
            </a:ln>
          </p:spPr>
        </p:cxnSp>
      </p:grpSp>
      <p:sp>
        <p:nvSpPr>
          <p:cNvPr id="25" name="Прямокутник 24">
            <a:extLst>
              <a:ext uri="{FF2B5EF4-FFF2-40B4-BE49-F238E27FC236}">
                <a16:creationId xmlns:a16="http://schemas.microsoft.com/office/drawing/2014/main" id="{B8E4F3AA-D599-4E1F-8C69-AA99DFA5E165}"/>
              </a:ext>
            </a:extLst>
          </p:cNvPr>
          <p:cNvSpPr/>
          <p:nvPr/>
        </p:nvSpPr>
        <p:spPr>
          <a:xfrm>
            <a:off x="1336076" y="949148"/>
            <a:ext cx="3303086" cy="338554"/>
          </a:xfrm>
          <a:prstGeom prst="rect">
            <a:avLst/>
          </a:prstGeom>
          <a:solidFill>
            <a:srgbClr val="FEECF5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Print" panose="02000600000000000000" pitchFamily="2" charset="0"/>
              </a:rPr>
              <a:t>УЗАГАЛЬНЕННЯ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53105FF9-D5A8-4C7F-ADC2-F9C05CDAB79A}"/>
              </a:ext>
            </a:extLst>
          </p:cNvPr>
          <p:cNvSpPr/>
          <p:nvPr/>
        </p:nvSpPr>
        <p:spPr>
          <a:xfrm>
            <a:off x="282569" y="1543571"/>
            <a:ext cx="5618501" cy="3046988"/>
          </a:xfrm>
          <a:prstGeom prst="rect">
            <a:avLst/>
          </a:prstGeom>
          <a:solidFill>
            <a:srgbClr val="FEE2F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Print" panose="02000600000000000000" pitchFamily="2" charset="0"/>
              </a:rPr>
              <a:t>          </a:t>
            </a:r>
            <a:r>
              <a:rPr lang="uk-UA" sz="16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Print" panose="02000600000000000000" pitchFamily="2" charset="0"/>
              </a:rPr>
              <a:t>Поміркуйте</a:t>
            </a:r>
            <a:r>
              <a:rPr lang="uk-UA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endParaRPr lang="uk-UA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uk-UA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Segoe Print" pitchFamily="2" charset="0"/>
              </a:rPr>
              <a:t>1. Що станеться, якщо кров втратить здатність до зсідання? </a:t>
            </a:r>
          </a:p>
          <a:p>
            <a:r>
              <a:rPr lang="uk-UA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Segoe Print" pitchFamily="2" charset="0"/>
              </a:rPr>
              <a:t>2. Яке значення того, що певним видам лейкоцитів властива імунна пам’ять? </a:t>
            </a:r>
          </a:p>
          <a:p>
            <a:r>
              <a:rPr lang="uk-UA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Segoe Print" pitchFamily="2" charset="0"/>
              </a:rPr>
              <a:t>3. Чому рух лейкоцитів називають </a:t>
            </a:r>
            <a:r>
              <a:rPr lang="uk-UA" sz="1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Print" pitchFamily="2" charset="0"/>
              </a:rPr>
              <a:t>амебоїдним? </a:t>
            </a:r>
          </a:p>
          <a:p>
            <a:r>
              <a:rPr lang="uk-UA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Segoe Print" pitchFamily="2" charset="0"/>
              </a:rPr>
              <a:t>4. Чим збільшення числа лейкоцитів понад норму – лейкоцитоз – може бути небезпечним для організму людини? </a:t>
            </a:r>
          </a:p>
        </p:txBody>
      </p:sp>
      <p:pic>
        <p:nvPicPr>
          <p:cNvPr id="10" name="Picture 2" descr="Більше 119 900 стокових ілюстрацій, векторної графіки та картинок  роялті-фрі на тему знак питання - iStock">
            <a:extLst>
              <a:ext uri="{FF2B5EF4-FFF2-40B4-BE49-F238E27FC236}">
                <a16:creationId xmlns:a16="http://schemas.microsoft.com/office/drawing/2014/main" id="{D7913258-AF30-48D9-BC01-DF2A37A995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2072" y="1583884"/>
            <a:ext cx="355229" cy="355229"/>
          </a:xfrm>
          <a:prstGeom prst="rect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</p:spPr>
      </p:pic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A51AADB0-1A29-4243-8118-B209CC6E042D}"/>
              </a:ext>
            </a:extLst>
          </p:cNvPr>
          <p:cNvSpPr/>
          <p:nvPr/>
        </p:nvSpPr>
        <p:spPr>
          <a:xfrm>
            <a:off x="6273209" y="1107434"/>
            <a:ext cx="2360429" cy="1569660"/>
          </a:xfrm>
          <a:prstGeom prst="rect">
            <a:avLst/>
          </a:prstGeom>
          <a:solidFill>
            <a:srgbClr val="FEECF5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Print" panose="02000600000000000000" pitchFamily="2" charset="0"/>
              </a:rPr>
              <a:t>Скануйте код та виконайте лабораторне дослідження </a:t>
            </a:r>
            <a:r>
              <a:rPr lang="uk-UA" sz="1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egoe Print" panose="02000600000000000000" pitchFamily="2" charset="0"/>
              </a:rPr>
              <a:t>“Мікроскопічна</a:t>
            </a:r>
            <a:r>
              <a:rPr lang="uk-UA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Print" panose="02000600000000000000" pitchFamily="2" charset="0"/>
              </a:rPr>
              <a:t> будова </a:t>
            </a:r>
            <a:r>
              <a:rPr lang="uk-UA" sz="1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egoe Print" panose="02000600000000000000" pitchFamily="2" charset="0"/>
              </a:rPr>
              <a:t>крові”</a:t>
            </a:r>
            <a:r>
              <a:rPr lang="uk-UA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Print" panose="02000600000000000000" pitchFamily="2" charset="0"/>
              </a:rPr>
              <a:t> </a:t>
            </a:r>
          </a:p>
        </p:txBody>
      </p:sp>
      <p:grpSp>
        <p:nvGrpSpPr>
          <p:cNvPr id="16" name="Групувати 15"/>
          <p:cNvGrpSpPr/>
          <p:nvPr/>
        </p:nvGrpSpPr>
        <p:grpSpPr>
          <a:xfrm>
            <a:off x="6506515" y="3126771"/>
            <a:ext cx="1912855" cy="1569660"/>
            <a:chOff x="6299491" y="3126771"/>
            <a:chExt cx="1912855" cy="1569660"/>
          </a:xfrm>
        </p:grpSpPr>
        <p:sp>
          <p:nvSpPr>
            <p:cNvPr id="12" name="Прямокутник 11">
              <a:extLst>
                <a:ext uri="{FF2B5EF4-FFF2-40B4-BE49-F238E27FC236}">
                  <a16:creationId xmlns:a16="http://schemas.microsoft.com/office/drawing/2014/main" id="{EBAB5C16-0D88-49C7-9736-B6DD22790944}"/>
                </a:ext>
              </a:extLst>
            </p:cNvPr>
            <p:cNvSpPr/>
            <p:nvPr/>
          </p:nvSpPr>
          <p:spPr>
            <a:xfrm>
              <a:off x="6299491" y="3126771"/>
              <a:ext cx="1912855" cy="1569660"/>
            </a:xfrm>
            <a:prstGeom prst="rect">
              <a:avLst/>
            </a:prstGeom>
            <a:solidFill>
              <a:srgbClr val="FEECF5"/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uk-UA" sz="1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Segoe Print" panose="02000600000000000000" pitchFamily="2" charset="0"/>
                </a:rPr>
                <a:t>Код</a:t>
              </a:r>
            </a:p>
            <a:p>
              <a:pPr algn="ctr"/>
              <a:endParaRPr lang="uk-UA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Print" panose="02000600000000000000" pitchFamily="2" charset="0"/>
              </a:endParaRPr>
            </a:p>
            <a:p>
              <a:pPr algn="ctr"/>
              <a:endParaRPr lang="uk-UA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Print" panose="02000600000000000000" pitchFamily="2" charset="0"/>
              </a:endParaRPr>
            </a:p>
            <a:p>
              <a:pPr algn="ctr"/>
              <a:endParaRPr lang="uk-UA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Print" panose="02000600000000000000" pitchFamily="2" charset="0"/>
              </a:endParaRPr>
            </a:p>
            <a:p>
              <a:pPr algn="ctr"/>
              <a:endParaRPr lang="uk-UA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Print" panose="02000600000000000000" pitchFamily="2" charset="0"/>
              </a:endParaRPr>
            </a:p>
            <a:p>
              <a:pPr algn="ctr"/>
              <a:endParaRPr lang="uk-UA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Print" panose="02000600000000000000" pitchFamily="2" charset="0"/>
              </a:endParaRPr>
            </a:p>
          </p:txBody>
        </p:sp>
        <p:pic>
          <p:nvPicPr>
            <p:cNvPr id="6145" name="Picture 1" descr="C:\Users\kants\Pictures\Screenshots\Знімок екрана (90).png"/>
            <p:cNvPicPr>
              <a:picLocks noChangeAspect="1" noChangeArrowheads="1"/>
            </p:cNvPicPr>
            <p:nvPr/>
          </p:nvPicPr>
          <p:blipFill>
            <a:blip r:embed="rId4"/>
            <a:srcRect l="78079" t="47078" r="13766" b="38181"/>
            <a:stretch>
              <a:fillRect/>
            </a:stretch>
          </p:blipFill>
          <p:spPr bwMode="auto">
            <a:xfrm>
              <a:off x="6719977" y="3424686"/>
              <a:ext cx="1061049" cy="1078302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26938973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увати 7">
            <a:extLst>
              <a:ext uri="{FF2B5EF4-FFF2-40B4-BE49-F238E27FC236}">
                <a16:creationId xmlns:a16="http://schemas.microsoft.com/office/drawing/2014/main" id="{CD5D6F97-435F-4EA3-A986-2918C34A10BC}"/>
              </a:ext>
            </a:extLst>
          </p:cNvPr>
          <p:cNvGrpSpPr/>
          <p:nvPr/>
        </p:nvGrpSpPr>
        <p:grpSpPr>
          <a:xfrm>
            <a:off x="1676342" y="-9883"/>
            <a:ext cx="6554915" cy="738633"/>
            <a:chOff x="1676342" y="-9883"/>
            <a:chExt cx="6554915" cy="738633"/>
          </a:xfrm>
        </p:grpSpPr>
        <p:sp>
          <p:nvSpPr>
            <p:cNvPr id="98" name="Google Shape;98;p16"/>
            <p:cNvSpPr txBox="1"/>
            <p:nvPr/>
          </p:nvSpPr>
          <p:spPr>
            <a:xfrm>
              <a:off x="1676342" y="-9883"/>
              <a:ext cx="6554915" cy="7386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lvl="0" algn="ctr"/>
              <a:r>
                <a:rPr lang="ru-RU" sz="1800" dirty="0">
                  <a:solidFill>
                    <a:srgbClr val="0C77C3"/>
                  </a:solidFill>
                  <a:latin typeface="Alegreya" panose="020B0604020202020204" charset="0"/>
                </a:rPr>
                <a:t>§ 33. </a:t>
              </a:r>
              <a:r>
                <a:rPr lang="uk-UA" sz="1800" dirty="0">
                  <a:solidFill>
                    <a:srgbClr val="0C77C3"/>
                  </a:solidFill>
                  <a:latin typeface="Alegreya" panose="020B0604020202020204" charset="0"/>
                </a:rPr>
                <a:t>Будова і функції лейкоцитів і тромбоцитів. </a:t>
              </a:r>
            </a:p>
            <a:p>
              <a:pPr lvl="0" algn="ctr"/>
              <a:r>
                <a:rPr lang="uk-UA" sz="1800" dirty="0">
                  <a:solidFill>
                    <a:srgbClr val="0C77C3"/>
                  </a:solidFill>
                  <a:latin typeface="Alegreya" panose="020B0604020202020204" charset="0"/>
                </a:rPr>
                <a:t>Зсідання крові</a:t>
              </a:r>
              <a:endParaRPr lang="uk-UA" sz="1800" dirty="0">
                <a:solidFill>
                  <a:srgbClr val="0C77C3"/>
                </a:solidFill>
                <a:latin typeface="Alegreya" panose="020B0604020202020204" charset="0"/>
                <a:ea typeface="Alegreya"/>
                <a:cs typeface="Alegreya"/>
                <a:sym typeface="Alegreya"/>
              </a:endParaRPr>
            </a:p>
          </p:txBody>
        </p:sp>
        <p:cxnSp>
          <p:nvCxnSpPr>
            <p:cNvPr id="100" name="Google Shape;100;p16"/>
            <p:cNvCxnSpPr/>
            <p:nvPr/>
          </p:nvCxnSpPr>
          <p:spPr>
            <a:xfrm rot="10800000" flipH="1">
              <a:off x="1821740" y="661690"/>
              <a:ext cx="6203700" cy="5700"/>
            </a:xfrm>
            <a:prstGeom prst="straightConnector1">
              <a:avLst/>
            </a:prstGeom>
            <a:noFill/>
            <a:ln w="19050" cap="flat" cmpd="sng">
              <a:solidFill>
                <a:srgbClr val="257BBE"/>
              </a:solidFill>
              <a:prstDash val="solid"/>
              <a:round/>
              <a:headEnd type="diamond" w="med" len="med"/>
              <a:tailEnd type="diamond" w="med" len="med"/>
            </a:ln>
          </p:spPr>
        </p:cxnSp>
      </p:grpSp>
      <p:sp>
        <p:nvSpPr>
          <p:cNvPr id="25" name="Прямокутник 24">
            <a:extLst>
              <a:ext uri="{FF2B5EF4-FFF2-40B4-BE49-F238E27FC236}">
                <a16:creationId xmlns:a16="http://schemas.microsoft.com/office/drawing/2014/main" id="{B8E4F3AA-D599-4E1F-8C69-AA99DFA5E165}"/>
              </a:ext>
            </a:extLst>
          </p:cNvPr>
          <p:cNvSpPr/>
          <p:nvPr/>
        </p:nvSpPr>
        <p:spPr>
          <a:xfrm>
            <a:off x="3307380" y="849361"/>
            <a:ext cx="3303086" cy="338554"/>
          </a:xfrm>
          <a:prstGeom prst="rect">
            <a:avLst/>
          </a:prstGeom>
          <a:solidFill>
            <a:srgbClr val="FEECF5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Print" panose="02000600000000000000" pitchFamily="2" charset="0"/>
              </a:rPr>
              <a:t>УЗАГАЛЬНЕННЯ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686297" y="1553722"/>
            <a:ext cx="6198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srgbClr val="008000"/>
                </a:solidFill>
                <a:latin typeface="Segoe Print" pitchFamily="2" charset="0"/>
              </a:rPr>
              <a:t>РОЗГАДАЙ РЕБУС ТА ПОЯСНИ ПОНЯТТЯ</a:t>
            </a:r>
          </a:p>
        </p:txBody>
      </p:sp>
      <p:pic>
        <p:nvPicPr>
          <p:cNvPr id="59394" name="Picture 2" descr="C:\Users\kants\Downloads\rebus (32).png"/>
          <p:cNvPicPr>
            <a:picLocks noChangeAspect="1" noChangeArrowheads="1"/>
          </p:cNvPicPr>
          <p:nvPr/>
        </p:nvPicPr>
        <p:blipFill>
          <a:blip r:embed="rId3"/>
          <a:srcRect l="2106"/>
          <a:stretch>
            <a:fillRect/>
          </a:stretch>
        </p:blipFill>
        <p:spPr bwMode="auto">
          <a:xfrm>
            <a:off x="122828" y="2363969"/>
            <a:ext cx="8980227" cy="16643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938973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увати 7">
            <a:extLst>
              <a:ext uri="{FF2B5EF4-FFF2-40B4-BE49-F238E27FC236}">
                <a16:creationId xmlns:a16="http://schemas.microsoft.com/office/drawing/2014/main" id="{CD5D6F97-435F-4EA3-A986-2918C34A10BC}"/>
              </a:ext>
            </a:extLst>
          </p:cNvPr>
          <p:cNvGrpSpPr/>
          <p:nvPr/>
        </p:nvGrpSpPr>
        <p:grpSpPr>
          <a:xfrm>
            <a:off x="1676342" y="-9883"/>
            <a:ext cx="6554915" cy="738633"/>
            <a:chOff x="1676342" y="-9883"/>
            <a:chExt cx="6554915" cy="738633"/>
          </a:xfrm>
        </p:grpSpPr>
        <p:sp>
          <p:nvSpPr>
            <p:cNvPr id="98" name="Google Shape;98;p16"/>
            <p:cNvSpPr txBox="1"/>
            <p:nvPr/>
          </p:nvSpPr>
          <p:spPr>
            <a:xfrm>
              <a:off x="1676342" y="-9883"/>
              <a:ext cx="6554915" cy="7386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lvl="0" algn="ctr"/>
              <a:r>
                <a:rPr lang="ru-RU" sz="1800" dirty="0">
                  <a:solidFill>
                    <a:srgbClr val="0C77C3"/>
                  </a:solidFill>
                  <a:latin typeface="Alegreya" panose="020B0604020202020204" charset="0"/>
                </a:rPr>
                <a:t>§ 33. </a:t>
              </a:r>
              <a:r>
                <a:rPr lang="uk-UA" sz="1800" dirty="0">
                  <a:solidFill>
                    <a:srgbClr val="0C77C3"/>
                  </a:solidFill>
                  <a:latin typeface="Alegreya" panose="020B0604020202020204" charset="0"/>
                </a:rPr>
                <a:t>Будова і функції лейкоцитів і тромбоцитів. </a:t>
              </a:r>
            </a:p>
            <a:p>
              <a:pPr lvl="0" algn="ctr"/>
              <a:r>
                <a:rPr lang="uk-UA" sz="1800" dirty="0">
                  <a:solidFill>
                    <a:srgbClr val="0C77C3"/>
                  </a:solidFill>
                  <a:latin typeface="Alegreya" panose="020B0604020202020204" charset="0"/>
                </a:rPr>
                <a:t>Зсідання крові</a:t>
              </a:r>
              <a:endParaRPr lang="uk-UA" sz="1800" dirty="0">
                <a:solidFill>
                  <a:srgbClr val="0C77C3"/>
                </a:solidFill>
                <a:latin typeface="Alegreya" panose="020B0604020202020204" charset="0"/>
                <a:ea typeface="Alegreya"/>
                <a:cs typeface="Alegreya"/>
                <a:sym typeface="Alegreya"/>
              </a:endParaRPr>
            </a:p>
          </p:txBody>
        </p:sp>
        <p:cxnSp>
          <p:nvCxnSpPr>
            <p:cNvPr id="100" name="Google Shape;100;p16"/>
            <p:cNvCxnSpPr/>
            <p:nvPr/>
          </p:nvCxnSpPr>
          <p:spPr>
            <a:xfrm rot="10800000" flipH="1">
              <a:off x="1821740" y="661690"/>
              <a:ext cx="6203700" cy="5700"/>
            </a:xfrm>
            <a:prstGeom prst="straightConnector1">
              <a:avLst/>
            </a:prstGeom>
            <a:noFill/>
            <a:ln w="19050" cap="flat" cmpd="sng">
              <a:solidFill>
                <a:srgbClr val="257BBE"/>
              </a:solidFill>
              <a:prstDash val="solid"/>
              <a:round/>
              <a:headEnd type="diamond" w="med" len="med"/>
              <a:tailEnd type="diamond" w="med" len="med"/>
            </a:ln>
          </p:spPr>
        </p:cxnSp>
      </p:grpSp>
      <p:sp>
        <p:nvSpPr>
          <p:cNvPr id="25" name="Прямокутник 24">
            <a:extLst>
              <a:ext uri="{FF2B5EF4-FFF2-40B4-BE49-F238E27FC236}">
                <a16:creationId xmlns:a16="http://schemas.microsoft.com/office/drawing/2014/main" id="{B8E4F3AA-D599-4E1F-8C69-AA99DFA5E165}"/>
              </a:ext>
            </a:extLst>
          </p:cNvPr>
          <p:cNvSpPr/>
          <p:nvPr/>
        </p:nvSpPr>
        <p:spPr>
          <a:xfrm>
            <a:off x="3307380" y="849361"/>
            <a:ext cx="3303086" cy="338554"/>
          </a:xfrm>
          <a:prstGeom prst="rect">
            <a:avLst/>
          </a:prstGeom>
          <a:solidFill>
            <a:srgbClr val="FEECF5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Print" panose="02000600000000000000" pitchFamily="2" charset="0"/>
              </a:rPr>
              <a:t>УЗАГАЛЬНЕННЯ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686297" y="1553722"/>
            <a:ext cx="6198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srgbClr val="008000"/>
                </a:solidFill>
                <a:latin typeface="Segoe Print" pitchFamily="2" charset="0"/>
              </a:rPr>
              <a:t>РОЗГАДАЙ РЕБУС ТА ПОЯСНИ ПОНЯТТЯ</a:t>
            </a:r>
          </a:p>
        </p:txBody>
      </p:sp>
      <p:pic>
        <p:nvPicPr>
          <p:cNvPr id="59394" name="Picture 2" descr="C:\Users\kants\Downloads\rebus (32).png"/>
          <p:cNvPicPr>
            <a:picLocks noChangeAspect="1" noChangeArrowheads="1"/>
          </p:cNvPicPr>
          <p:nvPr/>
        </p:nvPicPr>
        <p:blipFill>
          <a:blip r:embed="rId3"/>
          <a:srcRect l="2106"/>
          <a:stretch>
            <a:fillRect/>
          </a:stretch>
        </p:blipFill>
        <p:spPr bwMode="auto">
          <a:xfrm>
            <a:off x="122828" y="1981825"/>
            <a:ext cx="8980227" cy="166439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781831" y="3832898"/>
            <a:ext cx="61989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u="sng" dirty="0">
                <a:solidFill>
                  <a:srgbClr val="008000"/>
                </a:solidFill>
                <a:latin typeface="Segoe Print" pitchFamily="2" charset="0"/>
              </a:rPr>
              <a:t>ЛЕЙКОЦИТИ</a:t>
            </a:r>
          </a:p>
        </p:txBody>
      </p:sp>
    </p:spTree>
    <p:extLst>
      <p:ext uri="{BB962C8B-B14F-4D97-AF65-F5344CB8AC3E}">
        <p14:creationId xmlns:p14="http://schemas.microsoft.com/office/powerpoint/2010/main" val="26938973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увати 7">
            <a:extLst>
              <a:ext uri="{FF2B5EF4-FFF2-40B4-BE49-F238E27FC236}">
                <a16:creationId xmlns:a16="http://schemas.microsoft.com/office/drawing/2014/main" id="{CD5D6F97-435F-4EA3-A986-2918C34A10BC}"/>
              </a:ext>
            </a:extLst>
          </p:cNvPr>
          <p:cNvGrpSpPr/>
          <p:nvPr/>
        </p:nvGrpSpPr>
        <p:grpSpPr>
          <a:xfrm>
            <a:off x="1676342" y="-9883"/>
            <a:ext cx="6554915" cy="738633"/>
            <a:chOff x="1676342" y="-9883"/>
            <a:chExt cx="6554915" cy="738633"/>
          </a:xfrm>
        </p:grpSpPr>
        <p:sp>
          <p:nvSpPr>
            <p:cNvPr id="98" name="Google Shape;98;p16"/>
            <p:cNvSpPr txBox="1"/>
            <p:nvPr/>
          </p:nvSpPr>
          <p:spPr>
            <a:xfrm>
              <a:off x="1676342" y="-9883"/>
              <a:ext cx="6554915" cy="7386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lvl="0" algn="ctr"/>
              <a:r>
                <a:rPr lang="ru-RU" sz="1800" dirty="0">
                  <a:solidFill>
                    <a:srgbClr val="0C77C3"/>
                  </a:solidFill>
                  <a:latin typeface="Alegreya" panose="020B0604020202020204" charset="0"/>
                </a:rPr>
                <a:t>§ 33. </a:t>
              </a:r>
              <a:r>
                <a:rPr lang="uk-UA" sz="1800" dirty="0">
                  <a:solidFill>
                    <a:srgbClr val="0C77C3"/>
                  </a:solidFill>
                  <a:latin typeface="Alegreya" panose="020B0604020202020204" charset="0"/>
                </a:rPr>
                <a:t>Будова і функції лейкоцитів і тромбоцитів. </a:t>
              </a:r>
            </a:p>
            <a:p>
              <a:pPr lvl="0" algn="ctr"/>
              <a:r>
                <a:rPr lang="uk-UA" sz="1800" dirty="0">
                  <a:solidFill>
                    <a:srgbClr val="0C77C3"/>
                  </a:solidFill>
                  <a:latin typeface="Alegreya" panose="020B0604020202020204" charset="0"/>
                </a:rPr>
                <a:t>Зсідання крові</a:t>
              </a:r>
              <a:endParaRPr lang="uk-UA" sz="1800" dirty="0">
                <a:solidFill>
                  <a:srgbClr val="0C77C3"/>
                </a:solidFill>
                <a:latin typeface="Alegreya" panose="020B0604020202020204" charset="0"/>
                <a:ea typeface="Alegreya"/>
                <a:cs typeface="Alegreya"/>
                <a:sym typeface="Alegreya"/>
              </a:endParaRPr>
            </a:p>
          </p:txBody>
        </p:sp>
        <p:cxnSp>
          <p:nvCxnSpPr>
            <p:cNvPr id="100" name="Google Shape;100;p16"/>
            <p:cNvCxnSpPr/>
            <p:nvPr/>
          </p:nvCxnSpPr>
          <p:spPr>
            <a:xfrm rot="10800000" flipH="1">
              <a:off x="1821740" y="661690"/>
              <a:ext cx="6203700" cy="5700"/>
            </a:xfrm>
            <a:prstGeom prst="straightConnector1">
              <a:avLst/>
            </a:prstGeom>
            <a:noFill/>
            <a:ln w="19050" cap="flat" cmpd="sng">
              <a:solidFill>
                <a:srgbClr val="257BBE"/>
              </a:solidFill>
              <a:prstDash val="solid"/>
              <a:round/>
              <a:headEnd type="diamond" w="med" len="med"/>
              <a:tailEnd type="diamond" w="med" len="med"/>
            </a:ln>
          </p:spPr>
        </p:cxnSp>
      </p:grpSp>
      <p:sp>
        <p:nvSpPr>
          <p:cNvPr id="25" name="Прямокутник 24">
            <a:extLst>
              <a:ext uri="{FF2B5EF4-FFF2-40B4-BE49-F238E27FC236}">
                <a16:creationId xmlns:a16="http://schemas.microsoft.com/office/drawing/2014/main" id="{B8E4F3AA-D599-4E1F-8C69-AA99DFA5E165}"/>
              </a:ext>
            </a:extLst>
          </p:cNvPr>
          <p:cNvSpPr/>
          <p:nvPr/>
        </p:nvSpPr>
        <p:spPr>
          <a:xfrm>
            <a:off x="3307380" y="849361"/>
            <a:ext cx="3303086" cy="338554"/>
          </a:xfrm>
          <a:prstGeom prst="rect">
            <a:avLst/>
          </a:prstGeom>
          <a:solidFill>
            <a:srgbClr val="FEECF5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Print" panose="02000600000000000000" pitchFamily="2" charset="0"/>
              </a:rPr>
              <a:t>УЗАГАЛЬНЕННЯ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686297" y="1553722"/>
            <a:ext cx="6198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srgbClr val="008000"/>
                </a:solidFill>
                <a:latin typeface="Segoe Print" pitchFamily="2" charset="0"/>
              </a:rPr>
              <a:t>РОЗГАДАЙ РЕБУС ТА ПОЯСНИ ПОНЯТТЯ</a:t>
            </a:r>
          </a:p>
        </p:txBody>
      </p:sp>
      <p:pic>
        <p:nvPicPr>
          <p:cNvPr id="60418" name="Picture 2" descr="C:\Users\kants\Downloads\rebus (33).png"/>
          <p:cNvPicPr>
            <a:picLocks noChangeAspect="1" noChangeArrowheads="1"/>
          </p:cNvPicPr>
          <p:nvPr/>
        </p:nvPicPr>
        <p:blipFill>
          <a:blip r:embed="rId3"/>
          <a:srcRect l="3017"/>
          <a:stretch>
            <a:fillRect/>
          </a:stretch>
        </p:blipFill>
        <p:spPr bwMode="auto">
          <a:xfrm>
            <a:off x="464024" y="2193306"/>
            <a:ext cx="8507887" cy="2476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938973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увати 7">
            <a:extLst>
              <a:ext uri="{FF2B5EF4-FFF2-40B4-BE49-F238E27FC236}">
                <a16:creationId xmlns:a16="http://schemas.microsoft.com/office/drawing/2014/main" id="{CD5D6F97-435F-4EA3-A986-2918C34A10BC}"/>
              </a:ext>
            </a:extLst>
          </p:cNvPr>
          <p:cNvGrpSpPr/>
          <p:nvPr/>
        </p:nvGrpSpPr>
        <p:grpSpPr>
          <a:xfrm>
            <a:off x="1676342" y="-9883"/>
            <a:ext cx="6554915" cy="738633"/>
            <a:chOff x="1676342" y="-9883"/>
            <a:chExt cx="6554915" cy="738633"/>
          </a:xfrm>
        </p:grpSpPr>
        <p:sp>
          <p:nvSpPr>
            <p:cNvPr id="98" name="Google Shape;98;p16"/>
            <p:cNvSpPr txBox="1"/>
            <p:nvPr/>
          </p:nvSpPr>
          <p:spPr>
            <a:xfrm>
              <a:off x="1676342" y="-9883"/>
              <a:ext cx="6554915" cy="7386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lvl="0" algn="ctr"/>
              <a:r>
                <a:rPr lang="ru-RU" sz="1800" dirty="0">
                  <a:solidFill>
                    <a:srgbClr val="0C77C3"/>
                  </a:solidFill>
                  <a:latin typeface="Alegreya" panose="020B0604020202020204" charset="0"/>
                </a:rPr>
                <a:t>§ 33. </a:t>
              </a:r>
              <a:r>
                <a:rPr lang="uk-UA" sz="1800" dirty="0">
                  <a:solidFill>
                    <a:srgbClr val="0C77C3"/>
                  </a:solidFill>
                  <a:latin typeface="Alegreya" panose="020B0604020202020204" charset="0"/>
                </a:rPr>
                <a:t>Будова і функції лейкоцитів і тромбоцитів. </a:t>
              </a:r>
            </a:p>
            <a:p>
              <a:pPr lvl="0" algn="ctr"/>
              <a:r>
                <a:rPr lang="uk-UA" sz="1800" dirty="0">
                  <a:solidFill>
                    <a:srgbClr val="0C77C3"/>
                  </a:solidFill>
                  <a:latin typeface="Alegreya" panose="020B0604020202020204" charset="0"/>
                </a:rPr>
                <a:t>Зсідання крові</a:t>
              </a:r>
              <a:endParaRPr lang="uk-UA" sz="1800" dirty="0">
                <a:solidFill>
                  <a:srgbClr val="0C77C3"/>
                </a:solidFill>
                <a:latin typeface="Alegreya" panose="020B0604020202020204" charset="0"/>
                <a:ea typeface="Alegreya"/>
                <a:cs typeface="Alegreya"/>
                <a:sym typeface="Alegreya"/>
              </a:endParaRPr>
            </a:p>
          </p:txBody>
        </p:sp>
        <p:cxnSp>
          <p:nvCxnSpPr>
            <p:cNvPr id="100" name="Google Shape;100;p16"/>
            <p:cNvCxnSpPr/>
            <p:nvPr/>
          </p:nvCxnSpPr>
          <p:spPr>
            <a:xfrm rot="10800000" flipH="1">
              <a:off x="1821740" y="661690"/>
              <a:ext cx="6203700" cy="5700"/>
            </a:xfrm>
            <a:prstGeom prst="straightConnector1">
              <a:avLst/>
            </a:prstGeom>
            <a:noFill/>
            <a:ln w="19050" cap="flat" cmpd="sng">
              <a:solidFill>
                <a:srgbClr val="257BBE"/>
              </a:solidFill>
              <a:prstDash val="solid"/>
              <a:round/>
              <a:headEnd type="diamond" w="med" len="med"/>
              <a:tailEnd type="diamond" w="med" len="med"/>
            </a:ln>
          </p:spPr>
        </p:cxnSp>
      </p:grpSp>
      <p:sp>
        <p:nvSpPr>
          <p:cNvPr id="25" name="Прямокутник 24">
            <a:extLst>
              <a:ext uri="{FF2B5EF4-FFF2-40B4-BE49-F238E27FC236}">
                <a16:creationId xmlns:a16="http://schemas.microsoft.com/office/drawing/2014/main" id="{B8E4F3AA-D599-4E1F-8C69-AA99DFA5E165}"/>
              </a:ext>
            </a:extLst>
          </p:cNvPr>
          <p:cNvSpPr/>
          <p:nvPr/>
        </p:nvSpPr>
        <p:spPr>
          <a:xfrm>
            <a:off x="3307380" y="849361"/>
            <a:ext cx="3303086" cy="338554"/>
          </a:xfrm>
          <a:prstGeom prst="rect">
            <a:avLst/>
          </a:prstGeom>
          <a:solidFill>
            <a:srgbClr val="FEECF5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Print" panose="02000600000000000000" pitchFamily="2" charset="0"/>
              </a:rPr>
              <a:t>УЗАГАЛЬНЕННЯ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686297" y="1417242"/>
            <a:ext cx="6198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srgbClr val="008000"/>
                </a:solidFill>
                <a:latin typeface="Segoe Print" pitchFamily="2" charset="0"/>
              </a:rPr>
              <a:t>РОЗГАДАЙ РЕБУС ТА ПОЯСНИ ПОНЯТТЯ</a:t>
            </a:r>
          </a:p>
        </p:txBody>
      </p:sp>
      <p:pic>
        <p:nvPicPr>
          <p:cNvPr id="60418" name="Picture 2" descr="C:\Users\kants\Downloads\rebus (33).png"/>
          <p:cNvPicPr>
            <a:picLocks noChangeAspect="1" noChangeArrowheads="1"/>
          </p:cNvPicPr>
          <p:nvPr/>
        </p:nvPicPr>
        <p:blipFill>
          <a:blip r:embed="rId3"/>
          <a:srcRect l="3017"/>
          <a:stretch>
            <a:fillRect/>
          </a:stretch>
        </p:blipFill>
        <p:spPr bwMode="auto">
          <a:xfrm>
            <a:off x="464024" y="1824810"/>
            <a:ext cx="8507887" cy="24765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631706" y="4215029"/>
            <a:ext cx="61989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u="sng" dirty="0">
                <a:solidFill>
                  <a:srgbClr val="008000"/>
                </a:solidFill>
                <a:latin typeface="Segoe Print" pitchFamily="2" charset="0"/>
              </a:rPr>
              <a:t>КОАГУЛЯЦІЯ</a:t>
            </a:r>
          </a:p>
        </p:txBody>
      </p:sp>
    </p:spTree>
    <p:extLst>
      <p:ext uri="{BB962C8B-B14F-4D97-AF65-F5344CB8AC3E}">
        <p14:creationId xmlns:p14="http://schemas.microsoft.com/office/powerpoint/2010/main" val="26938973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увати 7">
            <a:extLst>
              <a:ext uri="{FF2B5EF4-FFF2-40B4-BE49-F238E27FC236}">
                <a16:creationId xmlns:a16="http://schemas.microsoft.com/office/drawing/2014/main" id="{CD5D6F97-435F-4EA3-A986-2918C34A10BC}"/>
              </a:ext>
            </a:extLst>
          </p:cNvPr>
          <p:cNvGrpSpPr/>
          <p:nvPr/>
        </p:nvGrpSpPr>
        <p:grpSpPr>
          <a:xfrm>
            <a:off x="1676342" y="-9883"/>
            <a:ext cx="6554915" cy="738633"/>
            <a:chOff x="1676342" y="-9883"/>
            <a:chExt cx="6554915" cy="738633"/>
          </a:xfrm>
        </p:grpSpPr>
        <p:sp>
          <p:nvSpPr>
            <p:cNvPr id="98" name="Google Shape;98;p16"/>
            <p:cNvSpPr txBox="1"/>
            <p:nvPr/>
          </p:nvSpPr>
          <p:spPr>
            <a:xfrm>
              <a:off x="1676342" y="-9883"/>
              <a:ext cx="6554915" cy="7386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lvl="0" algn="ctr"/>
              <a:r>
                <a:rPr lang="ru-RU" sz="1800" dirty="0">
                  <a:solidFill>
                    <a:srgbClr val="0C77C3"/>
                  </a:solidFill>
                  <a:latin typeface="Alegreya" panose="020B0604020202020204" charset="0"/>
                </a:rPr>
                <a:t>§ 33. </a:t>
              </a:r>
              <a:r>
                <a:rPr lang="uk-UA" sz="1800" dirty="0">
                  <a:solidFill>
                    <a:srgbClr val="0C77C3"/>
                  </a:solidFill>
                  <a:latin typeface="Alegreya" panose="020B0604020202020204" charset="0"/>
                </a:rPr>
                <a:t>Будова і функції лейкоцитів і тромбоцитів. </a:t>
              </a:r>
            </a:p>
            <a:p>
              <a:pPr lvl="0" algn="ctr"/>
              <a:r>
                <a:rPr lang="uk-UA" sz="1800" dirty="0">
                  <a:solidFill>
                    <a:srgbClr val="0C77C3"/>
                  </a:solidFill>
                  <a:latin typeface="Alegreya" panose="020B0604020202020204" charset="0"/>
                </a:rPr>
                <a:t>Зсідання крові</a:t>
              </a:r>
              <a:endParaRPr lang="uk-UA" sz="1800" dirty="0">
                <a:solidFill>
                  <a:srgbClr val="0C77C3"/>
                </a:solidFill>
                <a:latin typeface="Alegreya" panose="020B0604020202020204" charset="0"/>
                <a:ea typeface="Alegreya"/>
                <a:cs typeface="Alegreya"/>
                <a:sym typeface="Alegreya"/>
              </a:endParaRPr>
            </a:p>
          </p:txBody>
        </p:sp>
        <p:cxnSp>
          <p:nvCxnSpPr>
            <p:cNvPr id="100" name="Google Shape;100;p16"/>
            <p:cNvCxnSpPr/>
            <p:nvPr/>
          </p:nvCxnSpPr>
          <p:spPr>
            <a:xfrm rot="10800000" flipH="1">
              <a:off x="1821740" y="661690"/>
              <a:ext cx="6203700" cy="5700"/>
            </a:xfrm>
            <a:prstGeom prst="straightConnector1">
              <a:avLst/>
            </a:prstGeom>
            <a:noFill/>
            <a:ln w="19050" cap="flat" cmpd="sng">
              <a:solidFill>
                <a:srgbClr val="257BBE"/>
              </a:solidFill>
              <a:prstDash val="solid"/>
              <a:round/>
              <a:headEnd type="diamond" w="med" len="med"/>
              <a:tailEnd type="diamond" w="med" len="med"/>
            </a:ln>
          </p:spPr>
        </p:cxnSp>
      </p:grpSp>
      <p:sp>
        <p:nvSpPr>
          <p:cNvPr id="25" name="Прямокутник 24">
            <a:extLst>
              <a:ext uri="{FF2B5EF4-FFF2-40B4-BE49-F238E27FC236}">
                <a16:creationId xmlns:a16="http://schemas.microsoft.com/office/drawing/2014/main" id="{B8E4F3AA-D599-4E1F-8C69-AA99DFA5E165}"/>
              </a:ext>
            </a:extLst>
          </p:cNvPr>
          <p:cNvSpPr/>
          <p:nvPr/>
        </p:nvSpPr>
        <p:spPr>
          <a:xfrm>
            <a:off x="3307380" y="849361"/>
            <a:ext cx="3303086" cy="338554"/>
          </a:xfrm>
          <a:prstGeom prst="rect">
            <a:avLst/>
          </a:prstGeom>
          <a:solidFill>
            <a:srgbClr val="FEECF5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Print" panose="02000600000000000000" pitchFamily="2" charset="0"/>
              </a:rPr>
              <a:t>УЗАГАЛЬНЕННЯ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686297" y="1417242"/>
            <a:ext cx="6198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srgbClr val="008000"/>
                </a:solidFill>
                <a:latin typeface="Segoe Print" pitchFamily="2" charset="0"/>
              </a:rPr>
              <a:t>РОЗГАДАЙ РЕБУС ТА ПОЯСНИ ПОНЯТТЯ</a:t>
            </a:r>
          </a:p>
        </p:txBody>
      </p:sp>
      <p:pic>
        <p:nvPicPr>
          <p:cNvPr id="64515" name="Picture 3" descr="C:\Users\kants\Downloads\rebus (34).png"/>
          <p:cNvPicPr>
            <a:picLocks noChangeAspect="1" noChangeArrowheads="1"/>
          </p:cNvPicPr>
          <p:nvPr/>
        </p:nvPicPr>
        <p:blipFill>
          <a:blip r:embed="rId3"/>
          <a:srcRect l="4391"/>
          <a:stretch>
            <a:fillRect/>
          </a:stretch>
        </p:blipFill>
        <p:spPr bwMode="auto">
          <a:xfrm>
            <a:off x="1378425" y="1961294"/>
            <a:ext cx="6465769" cy="2476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938973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увати 7">
            <a:extLst>
              <a:ext uri="{FF2B5EF4-FFF2-40B4-BE49-F238E27FC236}">
                <a16:creationId xmlns:a16="http://schemas.microsoft.com/office/drawing/2014/main" id="{CD5D6F97-435F-4EA3-A986-2918C34A10BC}"/>
              </a:ext>
            </a:extLst>
          </p:cNvPr>
          <p:cNvGrpSpPr/>
          <p:nvPr/>
        </p:nvGrpSpPr>
        <p:grpSpPr>
          <a:xfrm>
            <a:off x="1676342" y="-9883"/>
            <a:ext cx="6554915" cy="738633"/>
            <a:chOff x="1676342" y="-9883"/>
            <a:chExt cx="6554915" cy="738633"/>
          </a:xfrm>
        </p:grpSpPr>
        <p:sp>
          <p:nvSpPr>
            <p:cNvPr id="98" name="Google Shape;98;p16"/>
            <p:cNvSpPr txBox="1"/>
            <p:nvPr/>
          </p:nvSpPr>
          <p:spPr>
            <a:xfrm>
              <a:off x="1676342" y="-9883"/>
              <a:ext cx="6554915" cy="7386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lvl="0" algn="ctr"/>
              <a:r>
                <a:rPr lang="ru-RU" sz="1800" dirty="0">
                  <a:solidFill>
                    <a:srgbClr val="0C77C3"/>
                  </a:solidFill>
                  <a:latin typeface="Alegreya" panose="020B0604020202020204" charset="0"/>
                </a:rPr>
                <a:t>§ 33. </a:t>
              </a:r>
              <a:r>
                <a:rPr lang="uk-UA" sz="1800" dirty="0">
                  <a:solidFill>
                    <a:srgbClr val="0C77C3"/>
                  </a:solidFill>
                  <a:latin typeface="Alegreya" panose="020B0604020202020204" charset="0"/>
                </a:rPr>
                <a:t>Будова і функції лейкоцитів і тромбоцитів. </a:t>
              </a:r>
            </a:p>
            <a:p>
              <a:pPr lvl="0" algn="ctr"/>
              <a:r>
                <a:rPr lang="uk-UA" sz="1800" dirty="0">
                  <a:solidFill>
                    <a:srgbClr val="0C77C3"/>
                  </a:solidFill>
                  <a:latin typeface="Alegreya" panose="020B0604020202020204" charset="0"/>
                </a:rPr>
                <a:t>Зсідання крові</a:t>
              </a:r>
              <a:endParaRPr lang="uk-UA" sz="1800" dirty="0">
                <a:solidFill>
                  <a:srgbClr val="0C77C3"/>
                </a:solidFill>
                <a:latin typeface="Alegreya" panose="020B0604020202020204" charset="0"/>
                <a:ea typeface="Alegreya"/>
                <a:cs typeface="Alegreya"/>
                <a:sym typeface="Alegreya"/>
              </a:endParaRPr>
            </a:p>
          </p:txBody>
        </p:sp>
        <p:cxnSp>
          <p:nvCxnSpPr>
            <p:cNvPr id="100" name="Google Shape;100;p16"/>
            <p:cNvCxnSpPr/>
            <p:nvPr/>
          </p:nvCxnSpPr>
          <p:spPr>
            <a:xfrm rot="10800000" flipH="1">
              <a:off x="1821740" y="661690"/>
              <a:ext cx="6203700" cy="5700"/>
            </a:xfrm>
            <a:prstGeom prst="straightConnector1">
              <a:avLst/>
            </a:prstGeom>
            <a:noFill/>
            <a:ln w="19050" cap="flat" cmpd="sng">
              <a:solidFill>
                <a:srgbClr val="257BBE"/>
              </a:solidFill>
              <a:prstDash val="solid"/>
              <a:round/>
              <a:headEnd type="diamond" w="med" len="med"/>
              <a:tailEnd type="diamond" w="med" len="med"/>
            </a:ln>
          </p:spPr>
        </p:cxnSp>
      </p:grpSp>
      <p:sp>
        <p:nvSpPr>
          <p:cNvPr id="25" name="Прямокутник 24">
            <a:extLst>
              <a:ext uri="{FF2B5EF4-FFF2-40B4-BE49-F238E27FC236}">
                <a16:creationId xmlns:a16="http://schemas.microsoft.com/office/drawing/2014/main" id="{B8E4F3AA-D599-4E1F-8C69-AA99DFA5E165}"/>
              </a:ext>
            </a:extLst>
          </p:cNvPr>
          <p:cNvSpPr/>
          <p:nvPr/>
        </p:nvSpPr>
        <p:spPr>
          <a:xfrm>
            <a:off x="3307380" y="849361"/>
            <a:ext cx="3303086" cy="338554"/>
          </a:xfrm>
          <a:prstGeom prst="rect">
            <a:avLst/>
          </a:prstGeom>
          <a:solidFill>
            <a:srgbClr val="FEECF5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Print" panose="02000600000000000000" pitchFamily="2" charset="0"/>
              </a:rPr>
              <a:t>УЗАГАЛЬНЕННЯ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686297" y="1417242"/>
            <a:ext cx="6198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srgbClr val="008000"/>
                </a:solidFill>
                <a:latin typeface="Segoe Print" pitchFamily="2" charset="0"/>
              </a:rPr>
              <a:t>РОЗГАДАЙ РЕБУС ТА ПОЯСНИ ПОНЯТТЯ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31706" y="4215029"/>
            <a:ext cx="61989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u="sng" dirty="0">
                <a:solidFill>
                  <a:srgbClr val="008000"/>
                </a:solidFill>
                <a:latin typeface="Segoe Print" pitchFamily="2" charset="0"/>
              </a:rPr>
              <a:t>ТРОМБ</a:t>
            </a:r>
          </a:p>
        </p:txBody>
      </p:sp>
      <p:pic>
        <p:nvPicPr>
          <p:cNvPr id="9" name="Picture 3" descr="C:\Users\kants\Downloads\rebus (34).png"/>
          <p:cNvPicPr>
            <a:picLocks noChangeAspect="1" noChangeArrowheads="1"/>
          </p:cNvPicPr>
          <p:nvPr/>
        </p:nvPicPr>
        <p:blipFill>
          <a:blip r:embed="rId3"/>
          <a:srcRect l="4391"/>
          <a:stretch>
            <a:fillRect/>
          </a:stretch>
        </p:blipFill>
        <p:spPr bwMode="auto">
          <a:xfrm>
            <a:off x="1378425" y="1783870"/>
            <a:ext cx="6465769" cy="2476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938973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увати 7">
            <a:extLst>
              <a:ext uri="{FF2B5EF4-FFF2-40B4-BE49-F238E27FC236}">
                <a16:creationId xmlns:a16="http://schemas.microsoft.com/office/drawing/2014/main" id="{CD5D6F97-435F-4EA3-A986-2918C34A10BC}"/>
              </a:ext>
            </a:extLst>
          </p:cNvPr>
          <p:cNvGrpSpPr/>
          <p:nvPr/>
        </p:nvGrpSpPr>
        <p:grpSpPr>
          <a:xfrm>
            <a:off x="1676342" y="-9883"/>
            <a:ext cx="6554915" cy="738633"/>
            <a:chOff x="1676342" y="-9883"/>
            <a:chExt cx="6554915" cy="738633"/>
          </a:xfrm>
        </p:grpSpPr>
        <p:sp>
          <p:nvSpPr>
            <p:cNvPr id="98" name="Google Shape;98;p16"/>
            <p:cNvSpPr txBox="1"/>
            <p:nvPr/>
          </p:nvSpPr>
          <p:spPr>
            <a:xfrm>
              <a:off x="1676342" y="-9883"/>
              <a:ext cx="6554915" cy="7386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lvl="0" algn="ctr"/>
              <a:r>
                <a:rPr lang="ru-RU" sz="1800" dirty="0">
                  <a:solidFill>
                    <a:srgbClr val="0C77C3"/>
                  </a:solidFill>
                  <a:latin typeface="Alegreya" panose="020B0604020202020204" charset="0"/>
                </a:rPr>
                <a:t>§ 33. </a:t>
              </a:r>
              <a:r>
                <a:rPr lang="uk-UA" sz="1800" dirty="0">
                  <a:solidFill>
                    <a:srgbClr val="0C77C3"/>
                  </a:solidFill>
                  <a:latin typeface="Alegreya" panose="020B0604020202020204" charset="0"/>
                </a:rPr>
                <a:t>Будова і функції лейкоцитів і тромбоцитів. </a:t>
              </a:r>
            </a:p>
            <a:p>
              <a:pPr lvl="0" algn="ctr"/>
              <a:r>
                <a:rPr lang="uk-UA" sz="1800" dirty="0">
                  <a:solidFill>
                    <a:srgbClr val="0C77C3"/>
                  </a:solidFill>
                  <a:latin typeface="Alegreya" panose="020B0604020202020204" charset="0"/>
                </a:rPr>
                <a:t>Зсідання крові</a:t>
              </a:r>
              <a:endParaRPr lang="uk-UA" sz="1800" dirty="0">
                <a:solidFill>
                  <a:srgbClr val="0C77C3"/>
                </a:solidFill>
                <a:latin typeface="Alegreya" panose="020B0604020202020204" charset="0"/>
                <a:ea typeface="Alegreya"/>
                <a:cs typeface="Alegreya"/>
                <a:sym typeface="Alegreya"/>
              </a:endParaRPr>
            </a:p>
          </p:txBody>
        </p:sp>
        <p:cxnSp>
          <p:nvCxnSpPr>
            <p:cNvPr id="100" name="Google Shape;100;p16"/>
            <p:cNvCxnSpPr/>
            <p:nvPr/>
          </p:nvCxnSpPr>
          <p:spPr>
            <a:xfrm rot="10800000" flipH="1">
              <a:off x="1821740" y="661690"/>
              <a:ext cx="6203700" cy="5700"/>
            </a:xfrm>
            <a:prstGeom prst="straightConnector1">
              <a:avLst/>
            </a:prstGeom>
            <a:noFill/>
            <a:ln w="19050" cap="flat" cmpd="sng">
              <a:solidFill>
                <a:srgbClr val="257BBE"/>
              </a:solidFill>
              <a:prstDash val="solid"/>
              <a:round/>
              <a:headEnd type="diamond" w="med" len="med"/>
              <a:tailEnd type="diamond" w="med" len="med"/>
            </a:ln>
          </p:spPr>
        </p:cxnSp>
      </p:grpSp>
      <p:sp>
        <p:nvSpPr>
          <p:cNvPr id="25" name="Прямокутник 24">
            <a:extLst>
              <a:ext uri="{FF2B5EF4-FFF2-40B4-BE49-F238E27FC236}">
                <a16:creationId xmlns:a16="http://schemas.microsoft.com/office/drawing/2014/main" id="{B8E4F3AA-D599-4E1F-8C69-AA99DFA5E165}"/>
              </a:ext>
            </a:extLst>
          </p:cNvPr>
          <p:cNvSpPr/>
          <p:nvPr/>
        </p:nvSpPr>
        <p:spPr>
          <a:xfrm>
            <a:off x="3307380" y="849361"/>
            <a:ext cx="3303086" cy="338554"/>
          </a:xfrm>
          <a:prstGeom prst="rect">
            <a:avLst/>
          </a:prstGeom>
          <a:solidFill>
            <a:srgbClr val="FEECF5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Print" panose="02000600000000000000" pitchFamily="2" charset="0"/>
              </a:rPr>
              <a:t>УЗАГАЛЬНЕННЯ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686297" y="1417242"/>
            <a:ext cx="6198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srgbClr val="008000"/>
                </a:solidFill>
                <a:latin typeface="Segoe Print" pitchFamily="2" charset="0"/>
              </a:rPr>
              <a:t>РОЗГАДАЙ РЕБУС ТА ПОЯСНИ ПОНЯТТЯ</a:t>
            </a:r>
          </a:p>
        </p:txBody>
      </p:sp>
      <p:pic>
        <p:nvPicPr>
          <p:cNvPr id="71682" name="Picture 2" descr="C:\Users\kants\Downloads\rebus (36).png"/>
          <p:cNvPicPr>
            <a:picLocks noChangeAspect="1" noChangeArrowheads="1"/>
          </p:cNvPicPr>
          <p:nvPr/>
        </p:nvPicPr>
        <p:blipFill>
          <a:blip r:embed="rId3"/>
          <a:srcRect l="3114"/>
          <a:stretch>
            <a:fillRect/>
          </a:stretch>
        </p:blipFill>
        <p:spPr bwMode="auto">
          <a:xfrm>
            <a:off x="873457" y="2056832"/>
            <a:ext cx="7558088" cy="2476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938973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увати 7">
            <a:extLst>
              <a:ext uri="{FF2B5EF4-FFF2-40B4-BE49-F238E27FC236}">
                <a16:creationId xmlns:a16="http://schemas.microsoft.com/office/drawing/2014/main" id="{CD5D6F97-435F-4EA3-A986-2918C34A10BC}"/>
              </a:ext>
            </a:extLst>
          </p:cNvPr>
          <p:cNvGrpSpPr/>
          <p:nvPr/>
        </p:nvGrpSpPr>
        <p:grpSpPr>
          <a:xfrm>
            <a:off x="1676342" y="-9883"/>
            <a:ext cx="6554915" cy="738633"/>
            <a:chOff x="1676342" y="-9883"/>
            <a:chExt cx="6554915" cy="738633"/>
          </a:xfrm>
        </p:grpSpPr>
        <p:sp>
          <p:nvSpPr>
            <p:cNvPr id="98" name="Google Shape;98;p16"/>
            <p:cNvSpPr txBox="1"/>
            <p:nvPr/>
          </p:nvSpPr>
          <p:spPr>
            <a:xfrm>
              <a:off x="1676342" y="-9883"/>
              <a:ext cx="6554915" cy="7386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lvl="0" algn="ctr"/>
              <a:r>
                <a:rPr lang="ru-RU" sz="1800" dirty="0">
                  <a:solidFill>
                    <a:srgbClr val="0C77C3"/>
                  </a:solidFill>
                  <a:latin typeface="Alegreya" panose="020B0604020202020204" charset="0"/>
                </a:rPr>
                <a:t>§ 33. </a:t>
              </a:r>
              <a:r>
                <a:rPr lang="uk-UA" sz="1800" dirty="0">
                  <a:solidFill>
                    <a:srgbClr val="0C77C3"/>
                  </a:solidFill>
                  <a:latin typeface="Alegreya" panose="020B0604020202020204" charset="0"/>
                </a:rPr>
                <a:t>Будова і функції лейкоцитів і тромбоцитів. </a:t>
              </a:r>
            </a:p>
            <a:p>
              <a:pPr lvl="0" algn="ctr"/>
              <a:r>
                <a:rPr lang="uk-UA" sz="1800" dirty="0">
                  <a:solidFill>
                    <a:srgbClr val="0C77C3"/>
                  </a:solidFill>
                  <a:latin typeface="Alegreya" panose="020B0604020202020204" charset="0"/>
                </a:rPr>
                <a:t>Зсідання крові</a:t>
              </a:r>
              <a:endParaRPr lang="uk-UA" sz="1800" dirty="0">
                <a:solidFill>
                  <a:srgbClr val="0C77C3"/>
                </a:solidFill>
                <a:latin typeface="Alegreya" panose="020B0604020202020204" charset="0"/>
                <a:ea typeface="Alegreya"/>
                <a:cs typeface="Alegreya"/>
                <a:sym typeface="Alegreya"/>
              </a:endParaRPr>
            </a:p>
          </p:txBody>
        </p:sp>
        <p:cxnSp>
          <p:nvCxnSpPr>
            <p:cNvPr id="100" name="Google Shape;100;p16"/>
            <p:cNvCxnSpPr/>
            <p:nvPr/>
          </p:nvCxnSpPr>
          <p:spPr>
            <a:xfrm rot="10800000" flipH="1">
              <a:off x="1821740" y="661690"/>
              <a:ext cx="6203700" cy="5700"/>
            </a:xfrm>
            <a:prstGeom prst="straightConnector1">
              <a:avLst/>
            </a:prstGeom>
            <a:noFill/>
            <a:ln w="19050" cap="flat" cmpd="sng">
              <a:solidFill>
                <a:srgbClr val="257BBE"/>
              </a:solidFill>
              <a:prstDash val="solid"/>
              <a:round/>
              <a:headEnd type="diamond" w="med" len="med"/>
              <a:tailEnd type="diamond" w="med" len="med"/>
            </a:ln>
          </p:spPr>
        </p:cxnSp>
      </p:grpSp>
      <p:sp>
        <p:nvSpPr>
          <p:cNvPr id="25" name="Прямокутник 24">
            <a:extLst>
              <a:ext uri="{FF2B5EF4-FFF2-40B4-BE49-F238E27FC236}">
                <a16:creationId xmlns:a16="http://schemas.microsoft.com/office/drawing/2014/main" id="{B8E4F3AA-D599-4E1F-8C69-AA99DFA5E165}"/>
              </a:ext>
            </a:extLst>
          </p:cNvPr>
          <p:cNvSpPr/>
          <p:nvPr/>
        </p:nvSpPr>
        <p:spPr>
          <a:xfrm>
            <a:off x="3307380" y="849361"/>
            <a:ext cx="3303086" cy="338554"/>
          </a:xfrm>
          <a:prstGeom prst="rect">
            <a:avLst/>
          </a:prstGeom>
          <a:solidFill>
            <a:srgbClr val="FEECF5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Print" panose="02000600000000000000" pitchFamily="2" charset="0"/>
              </a:rPr>
              <a:t>УЗАГАЛЬНЕННЯ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686297" y="1403594"/>
            <a:ext cx="6198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srgbClr val="008000"/>
                </a:solidFill>
                <a:latin typeface="Segoe Print" pitchFamily="2" charset="0"/>
              </a:rPr>
              <a:t>РОЗГАДАЙ РЕБУС ТА ПОЯСНИ ПОНЯТТЯ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31706" y="4215029"/>
            <a:ext cx="61989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u="sng" dirty="0">
                <a:solidFill>
                  <a:srgbClr val="008000"/>
                </a:solidFill>
                <a:latin typeface="Segoe Print" pitchFamily="2" charset="0"/>
              </a:rPr>
              <a:t>ІМУНІТЕТ</a:t>
            </a:r>
          </a:p>
        </p:txBody>
      </p:sp>
      <p:pic>
        <p:nvPicPr>
          <p:cNvPr id="10" name="Picture 2" descr="C:\Users\kants\Downloads\rebus (36).png"/>
          <p:cNvPicPr>
            <a:picLocks noChangeAspect="1" noChangeArrowheads="1"/>
          </p:cNvPicPr>
          <p:nvPr/>
        </p:nvPicPr>
        <p:blipFill>
          <a:blip r:embed="rId3"/>
          <a:srcRect l="3114"/>
          <a:stretch>
            <a:fillRect/>
          </a:stretch>
        </p:blipFill>
        <p:spPr bwMode="auto">
          <a:xfrm>
            <a:off x="887104" y="1742935"/>
            <a:ext cx="7558088" cy="2476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938973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кутник 24">
            <a:extLst>
              <a:ext uri="{FF2B5EF4-FFF2-40B4-BE49-F238E27FC236}">
                <a16:creationId xmlns:a16="http://schemas.microsoft.com/office/drawing/2014/main" id="{B8E4F3AA-D599-4E1F-8C69-AA99DFA5E165}"/>
              </a:ext>
            </a:extLst>
          </p:cNvPr>
          <p:cNvSpPr/>
          <p:nvPr/>
        </p:nvSpPr>
        <p:spPr>
          <a:xfrm>
            <a:off x="5970740" y="2286360"/>
            <a:ext cx="2389938" cy="1200329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Print" panose="02000600000000000000" pitchFamily="2" charset="0"/>
              </a:rPr>
              <a:t>Опрацюйте параграф 33, вивчіть основні терміни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D2B0746-D4FF-42CC-9983-F83917D30FB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263" r="9981"/>
          <a:stretch/>
        </p:blipFill>
        <p:spPr>
          <a:xfrm>
            <a:off x="609598" y="948744"/>
            <a:ext cx="5068712" cy="3681399"/>
          </a:xfrm>
          <a:prstGeom prst="rect">
            <a:avLst/>
          </a:prstGeom>
        </p:spPr>
      </p:pic>
      <p:grpSp>
        <p:nvGrpSpPr>
          <p:cNvPr id="6" name="Групувати 5">
            <a:extLst>
              <a:ext uri="{FF2B5EF4-FFF2-40B4-BE49-F238E27FC236}">
                <a16:creationId xmlns:a16="http://schemas.microsoft.com/office/drawing/2014/main" id="{90BB525E-A46F-4AEB-B107-E8C5FDDF2021}"/>
              </a:ext>
            </a:extLst>
          </p:cNvPr>
          <p:cNvGrpSpPr/>
          <p:nvPr/>
        </p:nvGrpSpPr>
        <p:grpSpPr>
          <a:xfrm>
            <a:off x="1676342" y="-9883"/>
            <a:ext cx="6554915" cy="738633"/>
            <a:chOff x="1676342" y="-9883"/>
            <a:chExt cx="6554915" cy="738633"/>
          </a:xfrm>
        </p:grpSpPr>
        <p:sp>
          <p:nvSpPr>
            <p:cNvPr id="7" name="Google Shape;98;p16">
              <a:extLst>
                <a:ext uri="{FF2B5EF4-FFF2-40B4-BE49-F238E27FC236}">
                  <a16:creationId xmlns:a16="http://schemas.microsoft.com/office/drawing/2014/main" id="{E784AE92-845D-4D39-89DA-B0FB359C41F3}"/>
                </a:ext>
              </a:extLst>
            </p:cNvPr>
            <p:cNvSpPr txBox="1"/>
            <p:nvPr/>
          </p:nvSpPr>
          <p:spPr>
            <a:xfrm>
              <a:off x="1676342" y="-9883"/>
              <a:ext cx="6554915" cy="7386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lvl="0" algn="ctr"/>
              <a:r>
                <a:rPr lang="ru-RU" sz="1800" dirty="0">
                  <a:solidFill>
                    <a:srgbClr val="0C77C3"/>
                  </a:solidFill>
                  <a:latin typeface="Alegreya" panose="020B0604020202020204" charset="0"/>
                </a:rPr>
                <a:t>§ 33. </a:t>
              </a:r>
              <a:r>
                <a:rPr lang="uk-UA" sz="1800" dirty="0">
                  <a:solidFill>
                    <a:srgbClr val="0C77C3"/>
                  </a:solidFill>
                  <a:latin typeface="Alegreya" panose="020B0604020202020204" charset="0"/>
                </a:rPr>
                <a:t>Будова і функції лейкоцитів і тромбоцитів. </a:t>
              </a:r>
            </a:p>
            <a:p>
              <a:pPr lvl="0" algn="ctr"/>
              <a:r>
                <a:rPr lang="uk-UA" sz="1800" dirty="0">
                  <a:solidFill>
                    <a:srgbClr val="0C77C3"/>
                  </a:solidFill>
                  <a:latin typeface="Alegreya" panose="020B0604020202020204" charset="0"/>
                </a:rPr>
                <a:t>Зсідання крові</a:t>
              </a:r>
              <a:endParaRPr lang="uk-UA" sz="1800" dirty="0">
                <a:solidFill>
                  <a:srgbClr val="0C77C3"/>
                </a:solidFill>
                <a:latin typeface="Alegreya" panose="020B0604020202020204" charset="0"/>
                <a:ea typeface="Alegreya"/>
                <a:cs typeface="Alegreya"/>
                <a:sym typeface="Alegreya"/>
              </a:endParaRPr>
            </a:p>
          </p:txBody>
        </p:sp>
        <p:cxnSp>
          <p:nvCxnSpPr>
            <p:cNvPr id="8" name="Google Shape;100;p16">
              <a:extLst>
                <a:ext uri="{FF2B5EF4-FFF2-40B4-BE49-F238E27FC236}">
                  <a16:creationId xmlns:a16="http://schemas.microsoft.com/office/drawing/2014/main" id="{1981994E-A031-479B-BFDA-EE33B8E8DF66}"/>
                </a:ext>
              </a:extLst>
            </p:cNvPr>
            <p:cNvCxnSpPr/>
            <p:nvPr/>
          </p:nvCxnSpPr>
          <p:spPr>
            <a:xfrm rot="10800000" flipH="1">
              <a:off x="1821740" y="661690"/>
              <a:ext cx="6203700" cy="5700"/>
            </a:xfrm>
            <a:prstGeom prst="straightConnector1">
              <a:avLst/>
            </a:prstGeom>
            <a:noFill/>
            <a:ln w="19050" cap="flat" cmpd="sng">
              <a:solidFill>
                <a:srgbClr val="257BBE"/>
              </a:solidFill>
              <a:prstDash val="solid"/>
              <a:round/>
              <a:headEnd type="diamond" w="med" len="med"/>
              <a:tailEnd type="diamond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2913517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98;p16">
            <a:extLst>
              <a:ext uri="{FF2B5EF4-FFF2-40B4-BE49-F238E27FC236}">
                <a16:creationId xmlns:a16="http://schemas.microsoft.com/office/drawing/2014/main" id="{0DB42201-17B0-4505-A46A-9754AD1E6C2E}"/>
              </a:ext>
            </a:extLst>
          </p:cNvPr>
          <p:cNvSpPr txBox="1"/>
          <p:nvPr/>
        </p:nvSpPr>
        <p:spPr>
          <a:xfrm>
            <a:off x="1676342" y="-9883"/>
            <a:ext cx="6554915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ru-RU" sz="1800" dirty="0">
                <a:solidFill>
                  <a:srgbClr val="0C77C3"/>
                </a:solidFill>
                <a:latin typeface="Alegreya" panose="020B0604020202020204" charset="0"/>
              </a:rPr>
              <a:t>§ 33. </a:t>
            </a:r>
            <a:r>
              <a:rPr lang="uk-UA" sz="1800" dirty="0">
                <a:solidFill>
                  <a:srgbClr val="0C77C3"/>
                </a:solidFill>
                <a:latin typeface="Alegreya" panose="020B0604020202020204" charset="0"/>
              </a:rPr>
              <a:t>Будова і функції лейкоцитів і тромбоцитів. </a:t>
            </a:r>
          </a:p>
          <a:p>
            <a:pPr lvl="0" algn="ctr"/>
            <a:r>
              <a:rPr lang="uk-UA" sz="1800" dirty="0">
                <a:solidFill>
                  <a:srgbClr val="0C77C3"/>
                </a:solidFill>
                <a:latin typeface="Alegreya" panose="020B0604020202020204" charset="0"/>
              </a:rPr>
              <a:t>Зсідання крові</a:t>
            </a:r>
            <a:endParaRPr lang="uk-UA" sz="1800" dirty="0">
              <a:solidFill>
                <a:srgbClr val="0C77C3"/>
              </a:solidFill>
              <a:latin typeface="Alegreya" panose="020B0604020202020204" charset="0"/>
              <a:ea typeface="Alegreya"/>
              <a:cs typeface="Alegreya"/>
              <a:sym typeface="Alegreya"/>
            </a:endParaRPr>
          </a:p>
        </p:txBody>
      </p:sp>
      <p:cxnSp>
        <p:nvCxnSpPr>
          <p:cNvPr id="7" name="Google Shape;100;p16"/>
          <p:cNvCxnSpPr/>
          <p:nvPr/>
        </p:nvCxnSpPr>
        <p:spPr>
          <a:xfrm rot="10800000" flipH="1">
            <a:off x="1851950" y="644396"/>
            <a:ext cx="6203700" cy="5700"/>
          </a:xfrm>
          <a:prstGeom prst="straightConnector1">
            <a:avLst/>
          </a:prstGeom>
          <a:noFill/>
          <a:ln w="19050" cap="flat" cmpd="sng">
            <a:solidFill>
              <a:srgbClr val="257BBE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10" name="Google Shape;99;p16"/>
          <p:cNvSpPr txBox="1"/>
          <p:nvPr/>
        </p:nvSpPr>
        <p:spPr>
          <a:xfrm>
            <a:off x="2576854" y="565154"/>
            <a:ext cx="4775025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sz="1800" b="1" dirty="0">
                <a:solidFill>
                  <a:srgbClr val="0C77C3"/>
                </a:solidFill>
                <a:latin typeface="Alegreya" panose="020B0604020202020204" charset="0"/>
              </a:rPr>
              <a:t>Яка будова та функції лейкоцитів </a:t>
            </a:r>
            <a:endParaRPr lang="uk-UA" sz="3200" b="1" dirty="0">
              <a:solidFill>
                <a:srgbClr val="0C77C3"/>
              </a:solidFill>
              <a:latin typeface="Alegreya" panose="020B0604020202020204" charset="0"/>
              <a:ea typeface="Alegreya"/>
              <a:cs typeface="Alegreya"/>
              <a:sym typeface="Alegreya"/>
            </a:endParaRPr>
          </a:p>
        </p:txBody>
      </p:sp>
      <p:pic>
        <p:nvPicPr>
          <p:cNvPr id="30721" name="Picture 1" descr="C:\Users\kants\Pictures\Screenshots\Знімок екрана (87)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lum bright="18000" contrast="8000"/>
          </a:blip>
          <a:srcRect l="62592" t="41667" r="11932" b="32917"/>
          <a:stretch>
            <a:fillRect/>
          </a:stretch>
        </p:blipFill>
        <p:spPr bwMode="auto">
          <a:xfrm>
            <a:off x="4740949" y="1106030"/>
            <a:ext cx="3831983" cy="21493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20" name="Групувати 19"/>
          <p:cNvGrpSpPr/>
          <p:nvPr/>
        </p:nvGrpSpPr>
        <p:grpSpPr>
          <a:xfrm>
            <a:off x="175264" y="937889"/>
            <a:ext cx="4328495" cy="4123723"/>
            <a:chOff x="270800" y="992481"/>
            <a:chExt cx="4328495" cy="4123723"/>
          </a:xfrm>
        </p:grpSpPr>
        <p:pic>
          <p:nvPicPr>
            <p:cNvPr id="30723" name="Picture 3" descr="Фон для презентации лист блокнота - Zefirka.club фото и картинки"/>
            <p:cNvPicPr>
              <a:picLocks noChangeAspect="1" noChangeArrowheads="1"/>
            </p:cNvPicPr>
            <p:nvPr/>
          </p:nvPicPr>
          <p:blipFill>
            <a:blip r:embed="rId5"/>
            <a:srcRect l="4698" t="2146" r="-71" b="10837"/>
            <a:stretch>
              <a:fillRect/>
            </a:stretch>
          </p:blipFill>
          <p:spPr bwMode="auto">
            <a:xfrm>
              <a:off x="270800" y="992481"/>
              <a:ext cx="4328495" cy="4123723"/>
            </a:xfrm>
            <a:prstGeom prst="rect">
              <a:avLst/>
            </a:prstGeom>
            <a:noFill/>
          </p:spPr>
        </p:pic>
        <p:sp>
          <p:nvSpPr>
            <p:cNvPr id="14" name="TextBox 13"/>
            <p:cNvSpPr txBox="1"/>
            <p:nvPr/>
          </p:nvSpPr>
          <p:spPr>
            <a:xfrm>
              <a:off x="914400" y="1405722"/>
              <a:ext cx="2906973" cy="33239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b="1" dirty="0">
                  <a:latin typeface="Segoe Print" pitchFamily="2" charset="0"/>
                </a:rPr>
                <a:t>ЛЕЙКОЦИТИ</a:t>
              </a:r>
            </a:p>
            <a:p>
              <a:pPr algn="just"/>
              <a:r>
                <a:rPr lang="uk-UA" dirty="0">
                  <a:latin typeface="Segoe Print" pitchFamily="2" charset="0"/>
                </a:rPr>
                <a:t>1. Білі кров’яні тільця, безбарвні</a:t>
              </a:r>
            </a:p>
            <a:p>
              <a:pPr algn="just"/>
              <a:r>
                <a:rPr lang="uk-UA" dirty="0">
                  <a:latin typeface="Segoe Print" pitchFamily="2" charset="0"/>
                </a:rPr>
                <a:t>2. Непостійна форма </a:t>
              </a:r>
            </a:p>
            <a:p>
              <a:pPr algn="just"/>
              <a:r>
                <a:rPr lang="uk-UA" dirty="0">
                  <a:latin typeface="Segoe Print" pitchFamily="2" charset="0"/>
                </a:rPr>
                <a:t>3. Утворюють псевдоподії</a:t>
              </a:r>
            </a:p>
            <a:p>
              <a:pPr algn="just"/>
              <a:r>
                <a:rPr lang="uk-UA" dirty="0">
                  <a:latin typeface="Segoe Print" pitchFamily="2" charset="0"/>
                </a:rPr>
                <a:t>4. Мають ядро</a:t>
              </a:r>
            </a:p>
            <a:p>
              <a:pPr algn="just"/>
              <a:r>
                <a:rPr lang="uk-UA" dirty="0">
                  <a:latin typeface="Segoe Print" pitchFamily="2" charset="0"/>
                </a:rPr>
                <a:t>5. Проникають крізь стінки капілярів, рухаються в міжклітинному просторі</a:t>
              </a:r>
            </a:p>
            <a:p>
              <a:pPr algn="just"/>
              <a:r>
                <a:rPr lang="uk-UA" dirty="0">
                  <a:latin typeface="Segoe Print" pitchFamily="2" charset="0"/>
                </a:rPr>
                <a:t>6. В 1 мл крові 6000-10000 лейкоцитів</a:t>
              </a:r>
            </a:p>
            <a:p>
              <a:pPr algn="just"/>
              <a:r>
                <a:rPr lang="uk-UA" dirty="0">
                  <a:latin typeface="Segoe Print" pitchFamily="2" charset="0"/>
                </a:rPr>
                <a:t>7. Здійснюють захист організму</a:t>
              </a:r>
            </a:p>
            <a:p>
              <a:pPr algn="just"/>
              <a:r>
                <a:rPr lang="uk-UA" dirty="0">
                  <a:latin typeface="Segoe Print" pitchFamily="2" charset="0"/>
                </a:rPr>
                <a:t>8. Здатні до фагоцитозу </a:t>
              </a:r>
            </a:p>
            <a:p>
              <a:pPr algn="just"/>
              <a:r>
                <a:rPr lang="uk-UA" dirty="0">
                  <a:latin typeface="Segoe Print" pitchFamily="2" charset="0"/>
                </a:rPr>
                <a:t>9. Є кілька видів лейкоцитів</a:t>
              </a:r>
            </a:p>
          </p:txBody>
        </p:sp>
      </p:grpSp>
      <p:sp>
        <p:nvSpPr>
          <p:cNvPr id="15" name="Прямокутник 14"/>
          <p:cNvSpPr/>
          <p:nvPr/>
        </p:nvSpPr>
        <p:spPr>
          <a:xfrm>
            <a:off x="4421875" y="3553437"/>
            <a:ext cx="4558353" cy="1323439"/>
          </a:xfrm>
          <a:prstGeom prst="rect">
            <a:avLst/>
          </a:prstGeom>
          <a:solidFill>
            <a:srgbClr val="FEECEC"/>
          </a:solidFill>
          <a:ln w="28575">
            <a:solidFill>
              <a:schemeClr val="accent2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uk-UA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legreya" charset="0"/>
              </a:rPr>
              <a:t>Кількість лейкоцитів у крові може змінюватися, навіть упродовж доби. Половина лейкоцитів перебуває в міжклітинних проміжках, третина – у червоному кістковому мозкові й лише невелика частка циркулює у кровоносному  руслі.</a:t>
            </a:r>
          </a:p>
        </p:txBody>
      </p:sp>
    </p:spTree>
    <p:extLst>
      <p:ext uri="{BB962C8B-B14F-4D97-AF65-F5344CB8AC3E}">
        <p14:creationId xmlns:p14="http://schemas.microsoft.com/office/powerpoint/2010/main" val="28919333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230;p27"/>
          <p:cNvSpPr txBox="1"/>
          <p:nvPr/>
        </p:nvSpPr>
        <p:spPr>
          <a:xfrm>
            <a:off x="920406" y="837693"/>
            <a:ext cx="49875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 dirty="0">
                <a:solidFill>
                  <a:srgbClr val="38761D"/>
                </a:solidFill>
                <a:latin typeface="+mn-lt"/>
                <a:ea typeface="Alegreya"/>
                <a:cs typeface="Alegreya"/>
                <a:sym typeface="Alegreya"/>
              </a:rPr>
              <a:t>ВИКОРИСТАНІ ДЖЕРЕЛА</a:t>
            </a:r>
            <a:endParaRPr lang="uk" sz="1800" b="1" dirty="0">
              <a:solidFill>
                <a:srgbClr val="38761D"/>
              </a:solidFill>
              <a:latin typeface="+mn-lt"/>
              <a:ea typeface="Alegreya"/>
              <a:cs typeface="Alegreya"/>
              <a:sym typeface="Alegreya"/>
            </a:endParaRPr>
          </a:p>
        </p:txBody>
      </p:sp>
      <p:pic>
        <p:nvPicPr>
          <p:cNvPr id="10" name="Google Shape;23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2231" y="837693"/>
            <a:ext cx="638175" cy="6381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кутник 6"/>
          <p:cNvSpPr/>
          <p:nvPr/>
        </p:nvSpPr>
        <p:spPr>
          <a:xfrm>
            <a:off x="204951" y="1580635"/>
            <a:ext cx="692894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Записник - наука, творчість і навчання українською. Що таке лейкоцити? Функції </a:t>
            </a:r>
            <a:r>
              <a:rPr lang="uk-UA" dirty="0" err="1"/>
              <a:t>лейкоцтів</a:t>
            </a:r>
            <a:r>
              <a:rPr lang="uk-UA" dirty="0"/>
              <a:t>. Захисники вашого організму, 2024. </a:t>
            </a:r>
            <a:r>
              <a:rPr lang="en-US" i="1" dirty="0"/>
              <a:t>YouTube</a:t>
            </a:r>
            <a:r>
              <a:rPr lang="en-US" dirty="0"/>
              <a:t>. </a:t>
            </a:r>
            <a:r>
              <a:rPr lang="en-US"/>
              <a:t>URL: </a:t>
            </a:r>
            <a:r>
              <a:rPr lang="en-US">
                <a:hlinkClick r:id="rId4"/>
              </a:rPr>
              <a:t>https://www.youtube.com/watch?v=lzCpuIfw5-Q</a:t>
            </a:r>
            <a:endParaRPr lang="uk-UA" dirty="0"/>
          </a:p>
        </p:txBody>
      </p:sp>
      <p:grpSp>
        <p:nvGrpSpPr>
          <p:cNvPr id="11" name="Групувати 10">
            <a:extLst>
              <a:ext uri="{FF2B5EF4-FFF2-40B4-BE49-F238E27FC236}">
                <a16:creationId xmlns:a16="http://schemas.microsoft.com/office/drawing/2014/main" id="{90BB525E-A46F-4AEB-B107-E8C5FDDF2021}"/>
              </a:ext>
            </a:extLst>
          </p:cNvPr>
          <p:cNvGrpSpPr/>
          <p:nvPr/>
        </p:nvGrpSpPr>
        <p:grpSpPr>
          <a:xfrm>
            <a:off x="1676342" y="-9883"/>
            <a:ext cx="6554915" cy="738633"/>
            <a:chOff x="1676342" y="-9883"/>
            <a:chExt cx="6554915" cy="738633"/>
          </a:xfrm>
        </p:grpSpPr>
        <p:sp>
          <p:nvSpPr>
            <p:cNvPr id="13" name="Google Shape;98;p16">
              <a:extLst>
                <a:ext uri="{FF2B5EF4-FFF2-40B4-BE49-F238E27FC236}">
                  <a16:creationId xmlns:a16="http://schemas.microsoft.com/office/drawing/2014/main" id="{E784AE92-845D-4D39-89DA-B0FB359C41F3}"/>
                </a:ext>
              </a:extLst>
            </p:cNvPr>
            <p:cNvSpPr txBox="1"/>
            <p:nvPr/>
          </p:nvSpPr>
          <p:spPr>
            <a:xfrm>
              <a:off x="1676342" y="-9883"/>
              <a:ext cx="6554915" cy="7386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lvl="0" algn="ctr"/>
              <a:r>
                <a:rPr lang="ru-RU" sz="1800" dirty="0">
                  <a:solidFill>
                    <a:srgbClr val="0C77C3"/>
                  </a:solidFill>
                  <a:latin typeface="Alegreya" panose="020B0604020202020204" charset="0"/>
                </a:rPr>
                <a:t>§ 33. </a:t>
              </a:r>
              <a:r>
                <a:rPr lang="uk-UA" sz="1800" dirty="0">
                  <a:solidFill>
                    <a:srgbClr val="0C77C3"/>
                  </a:solidFill>
                  <a:latin typeface="Alegreya" panose="020B0604020202020204" charset="0"/>
                </a:rPr>
                <a:t>Будова і функції лейкоцитів і тромбоцитів. </a:t>
              </a:r>
            </a:p>
            <a:p>
              <a:pPr lvl="0" algn="ctr"/>
              <a:r>
                <a:rPr lang="uk-UA" sz="1800" dirty="0">
                  <a:solidFill>
                    <a:srgbClr val="0C77C3"/>
                  </a:solidFill>
                  <a:latin typeface="Alegreya" panose="020B0604020202020204" charset="0"/>
                </a:rPr>
                <a:t>Зсідання крові</a:t>
              </a:r>
              <a:endParaRPr lang="uk-UA" sz="1800" dirty="0">
                <a:solidFill>
                  <a:srgbClr val="0C77C3"/>
                </a:solidFill>
                <a:latin typeface="Alegreya" panose="020B0604020202020204" charset="0"/>
                <a:ea typeface="Alegreya"/>
                <a:cs typeface="Alegreya"/>
                <a:sym typeface="Alegreya"/>
              </a:endParaRPr>
            </a:p>
          </p:txBody>
        </p:sp>
        <p:cxnSp>
          <p:nvCxnSpPr>
            <p:cNvPr id="14" name="Google Shape;100;p16">
              <a:extLst>
                <a:ext uri="{FF2B5EF4-FFF2-40B4-BE49-F238E27FC236}">
                  <a16:creationId xmlns:a16="http://schemas.microsoft.com/office/drawing/2014/main" id="{1981994E-A031-479B-BFDA-EE33B8E8DF66}"/>
                </a:ext>
              </a:extLst>
            </p:cNvPr>
            <p:cNvCxnSpPr/>
            <p:nvPr/>
          </p:nvCxnSpPr>
          <p:spPr>
            <a:xfrm rot="10800000" flipH="1">
              <a:off x="1821740" y="661690"/>
              <a:ext cx="6203700" cy="5700"/>
            </a:xfrm>
            <a:prstGeom prst="straightConnector1">
              <a:avLst/>
            </a:prstGeom>
            <a:noFill/>
            <a:ln w="19050" cap="flat" cmpd="sng">
              <a:solidFill>
                <a:srgbClr val="257BBE"/>
              </a:solidFill>
              <a:prstDash val="solid"/>
              <a:round/>
              <a:headEnd type="diamond" w="med" len="med"/>
              <a:tailEnd type="diamond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38823060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98;p16">
            <a:extLst>
              <a:ext uri="{FF2B5EF4-FFF2-40B4-BE49-F238E27FC236}">
                <a16:creationId xmlns:a16="http://schemas.microsoft.com/office/drawing/2014/main" id="{0DB42201-17B0-4505-A46A-9754AD1E6C2E}"/>
              </a:ext>
            </a:extLst>
          </p:cNvPr>
          <p:cNvSpPr txBox="1"/>
          <p:nvPr/>
        </p:nvSpPr>
        <p:spPr>
          <a:xfrm>
            <a:off x="1676342" y="-9883"/>
            <a:ext cx="6554915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ru-RU" sz="1800" dirty="0">
                <a:solidFill>
                  <a:srgbClr val="0C77C3"/>
                </a:solidFill>
                <a:latin typeface="Alegreya" panose="020B0604020202020204" charset="0"/>
              </a:rPr>
              <a:t>§ 33. </a:t>
            </a:r>
            <a:r>
              <a:rPr lang="uk-UA" sz="1800" dirty="0">
                <a:solidFill>
                  <a:srgbClr val="0C77C3"/>
                </a:solidFill>
                <a:latin typeface="Alegreya" panose="020B0604020202020204" charset="0"/>
              </a:rPr>
              <a:t>Будова і функції лейкоцитів і тромбоцитів. </a:t>
            </a:r>
          </a:p>
          <a:p>
            <a:pPr lvl="0" algn="ctr"/>
            <a:r>
              <a:rPr lang="uk-UA" sz="1800" dirty="0">
                <a:solidFill>
                  <a:srgbClr val="0C77C3"/>
                </a:solidFill>
                <a:latin typeface="Alegreya" panose="020B0604020202020204" charset="0"/>
              </a:rPr>
              <a:t>Зсідання крові</a:t>
            </a:r>
            <a:endParaRPr lang="uk-UA" sz="1800" dirty="0">
              <a:solidFill>
                <a:srgbClr val="0C77C3"/>
              </a:solidFill>
              <a:latin typeface="Alegreya" panose="020B0604020202020204" charset="0"/>
              <a:ea typeface="Alegreya"/>
              <a:cs typeface="Alegreya"/>
              <a:sym typeface="Alegreya"/>
            </a:endParaRPr>
          </a:p>
        </p:txBody>
      </p:sp>
      <p:cxnSp>
        <p:nvCxnSpPr>
          <p:cNvPr id="7" name="Google Shape;100;p16"/>
          <p:cNvCxnSpPr/>
          <p:nvPr/>
        </p:nvCxnSpPr>
        <p:spPr>
          <a:xfrm rot="10800000" flipH="1">
            <a:off x="1851950" y="644396"/>
            <a:ext cx="6203700" cy="5700"/>
          </a:xfrm>
          <a:prstGeom prst="straightConnector1">
            <a:avLst/>
          </a:prstGeom>
          <a:noFill/>
          <a:ln w="19050" cap="flat" cmpd="sng">
            <a:solidFill>
              <a:srgbClr val="257BBE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10" name="Google Shape;99;p16"/>
          <p:cNvSpPr txBox="1"/>
          <p:nvPr/>
        </p:nvSpPr>
        <p:spPr>
          <a:xfrm>
            <a:off x="2222006" y="565154"/>
            <a:ext cx="4775025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sz="1800" b="1" dirty="0">
                <a:solidFill>
                  <a:srgbClr val="0C77C3"/>
                </a:solidFill>
                <a:latin typeface="Alegreya" panose="020B0604020202020204" charset="0"/>
              </a:rPr>
              <a:t>Яка будова та функції лейкоцитів </a:t>
            </a:r>
            <a:endParaRPr lang="uk-UA" sz="3200" b="1" dirty="0">
              <a:solidFill>
                <a:srgbClr val="0C77C3"/>
              </a:solidFill>
              <a:latin typeface="Alegreya" panose="020B0604020202020204" charset="0"/>
              <a:ea typeface="Alegreya"/>
              <a:cs typeface="Alegreya"/>
              <a:sym typeface="Alegreya"/>
            </a:endParaRPr>
          </a:p>
        </p:txBody>
      </p:sp>
      <p:grpSp>
        <p:nvGrpSpPr>
          <p:cNvPr id="22" name="Групувати 21"/>
          <p:cNvGrpSpPr/>
          <p:nvPr/>
        </p:nvGrpSpPr>
        <p:grpSpPr>
          <a:xfrm>
            <a:off x="286603" y="1001304"/>
            <a:ext cx="3138983" cy="3926404"/>
            <a:chOff x="395787" y="1001304"/>
            <a:chExt cx="3138983" cy="3926404"/>
          </a:xfrm>
        </p:grpSpPr>
        <p:sp>
          <p:nvSpPr>
            <p:cNvPr id="15" name="Прямокутник 14"/>
            <p:cNvSpPr/>
            <p:nvPr/>
          </p:nvSpPr>
          <p:spPr>
            <a:xfrm>
              <a:off x="846163" y="1001304"/>
              <a:ext cx="1910685" cy="369332"/>
            </a:xfrm>
            <a:prstGeom prst="rect">
              <a:avLst/>
            </a:prstGeom>
            <a:solidFill>
              <a:srgbClr val="FEECEC"/>
            </a:solidFill>
            <a:ln w="28575">
              <a:solidFill>
                <a:schemeClr val="accent2">
                  <a:lumMod val="50000"/>
                  <a:lumOff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uk-UA" sz="18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Segoe Print" pitchFamily="2" charset="0"/>
                </a:rPr>
                <a:t>лейкоцитоз</a:t>
              </a:r>
              <a:endParaRPr lang="uk-UA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Segoe Print" pitchFamily="2" charset="0"/>
              </a:endParaRPr>
            </a:p>
          </p:txBody>
        </p:sp>
        <p:sp>
          <p:nvSpPr>
            <p:cNvPr id="11" name="Прямокутник 10"/>
            <p:cNvSpPr/>
            <p:nvPr/>
          </p:nvSpPr>
          <p:spPr>
            <a:xfrm>
              <a:off x="777931" y="2147715"/>
              <a:ext cx="2129049" cy="830997"/>
            </a:xfrm>
            <a:prstGeom prst="rect">
              <a:avLst/>
            </a:prstGeom>
            <a:solidFill>
              <a:srgbClr val="FEECEC"/>
            </a:solidFill>
            <a:ln w="28575">
              <a:solidFill>
                <a:schemeClr val="accent2">
                  <a:lumMod val="50000"/>
                  <a:lumOff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uk-UA" sz="1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Segoe Print" pitchFamily="2" charset="0"/>
                </a:rPr>
                <a:t>збільшення числа лейкоцитів понад норму </a:t>
              </a:r>
            </a:p>
          </p:txBody>
        </p:sp>
        <p:sp>
          <p:nvSpPr>
            <p:cNvPr id="13" name="Прямокутник 12"/>
            <p:cNvSpPr/>
            <p:nvPr/>
          </p:nvSpPr>
          <p:spPr>
            <a:xfrm>
              <a:off x="395787" y="3758157"/>
              <a:ext cx="3138983" cy="1169551"/>
            </a:xfrm>
            <a:prstGeom prst="rect">
              <a:avLst/>
            </a:prstGeom>
            <a:solidFill>
              <a:srgbClr val="FEECEC"/>
            </a:solidFill>
            <a:ln w="28575">
              <a:solidFill>
                <a:schemeClr val="accent2">
                  <a:lumMod val="50000"/>
                  <a:lumOff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uk-UA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Segoe Print" pitchFamily="2" charset="0"/>
                </a:rPr>
                <a:t>розвивається унаслідок запальних процесів, інфекційних та онкологічних захворювань, після споживання їжі та важкої фізичної праці </a:t>
              </a:r>
            </a:p>
          </p:txBody>
        </p:sp>
        <p:cxnSp>
          <p:nvCxnSpPr>
            <p:cNvPr id="18" name="Пряма зі стрілкою 17"/>
            <p:cNvCxnSpPr/>
            <p:nvPr/>
          </p:nvCxnSpPr>
          <p:spPr>
            <a:xfrm rot="5400000">
              <a:off x="1583143" y="1733262"/>
              <a:ext cx="491318" cy="2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1" name="Пряма зі стрілкою 20"/>
            <p:cNvCxnSpPr/>
            <p:nvPr/>
          </p:nvCxnSpPr>
          <p:spPr>
            <a:xfrm rot="5400000">
              <a:off x="1599063" y="3345998"/>
              <a:ext cx="491318" cy="2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23" name="Групувати 22"/>
          <p:cNvGrpSpPr/>
          <p:nvPr/>
        </p:nvGrpSpPr>
        <p:grpSpPr>
          <a:xfrm>
            <a:off x="5720779" y="1003576"/>
            <a:ext cx="3138983" cy="3926404"/>
            <a:chOff x="395787" y="1001304"/>
            <a:chExt cx="3138983" cy="3926404"/>
          </a:xfrm>
        </p:grpSpPr>
        <p:sp>
          <p:nvSpPr>
            <p:cNvPr id="24" name="Прямокутник 23"/>
            <p:cNvSpPr/>
            <p:nvPr/>
          </p:nvSpPr>
          <p:spPr>
            <a:xfrm>
              <a:off x="846163" y="1001304"/>
              <a:ext cx="1910685" cy="369332"/>
            </a:xfrm>
            <a:prstGeom prst="rect">
              <a:avLst/>
            </a:prstGeom>
            <a:solidFill>
              <a:srgbClr val="FEECEC"/>
            </a:solidFill>
            <a:ln w="28575">
              <a:solidFill>
                <a:schemeClr val="accent2">
                  <a:lumMod val="50000"/>
                  <a:lumOff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uk-UA" sz="18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Segoe Print" pitchFamily="2" charset="0"/>
                </a:rPr>
                <a:t>лейкопенія</a:t>
              </a:r>
              <a:endParaRPr lang="uk-UA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Segoe Print" pitchFamily="2" charset="0"/>
              </a:endParaRPr>
            </a:p>
          </p:txBody>
        </p:sp>
        <p:sp>
          <p:nvSpPr>
            <p:cNvPr id="25" name="Прямокутник 24"/>
            <p:cNvSpPr/>
            <p:nvPr/>
          </p:nvSpPr>
          <p:spPr>
            <a:xfrm>
              <a:off x="777931" y="2147715"/>
              <a:ext cx="2129049" cy="830997"/>
            </a:xfrm>
            <a:prstGeom prst="rect">
              <a:avLst/>
            </a:prstGeom>
            <a:solidFill>
              <a:srgbClr val="FEECEC"/>
            </a:solidFill>
            <a:ln w="28575">
              <a:solidFill>
                <a:schemeClr val="accent2">
                  <a:lumMod val="50000"/>
                  <a:lumOff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uk-UA" sz="1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Segoe Print" pitchFamily="2" charset="0"/>
                </a:rPr>
                <a:t>зменшення числа лейкоцитів понад норму </a:t>
              </a:r>
            </a:p>
          </p:txBody>
        </p:sp>
        <p:sp>
          <p:nvSpPr>
            <p:cNvPr id="26" name="Прямокутник 25"/>
            <p:cNvSpPr/>
            <p:nvPr/>
          </p:nvSpPr>
          <p:spPr>
            <a:xfrm>
              <a:off x="395787" y="3758157"/>
              <a:ext cx="3138983" cy="1169551"/>
            </a:xfrm>
            <a:prstGeom prst="rect">
              <a:avLst/>
            </a:prstGeom>
            <a:solidFill>
              <a:srgbClr val="FEECEC"/>
            </a:solidFill>
            <a:ln w="28575">
              <a:solidFill>
                <a:schemeClr val="accent2">
                  <a:lumMod val="50000"/>
                  <a:lumOff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uk-UA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Segoe Print" pitchFamily="2" charset="0"/>
                </a:rPr>
                <a:t>Її спричиняють деякі інфекційні захворювання, а також променеве ураження організму. Руйнуються лейкоцити в селезінці та місцях запалення</a:t>
              </a:r>
            </a:p>
          </p:txBody>
        </p:sp>
        <p:cxnSp>
          <p:nvCxnSpPr>
            <p:cNvPr id="27" name="Пряма зі стрілкою 26"/>
            <p:cNvCxnSpPr/>
            <p:nvPr/>
          </p:nvCxnSpPr>
          <p:spPr>
            <a:xfrm rot="5400000">
              <a:off x="1583143" y="1733262"/>
              <a:ext cx="491318" cy="2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8" name="Пряма зі стрілкою 27"/>
            <p:cNvCxnSpPr/>
            <p:nvPr/>
          </p:nvCxnSpPr>
          <p:spPr>
            <a:xfrm rot="5400000">
              <a:off x="1599063" y="3345998"/>
              <a:ext cx="491318" cy="2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32" name="Групувати 31"/>
          <p:cNvGrpSpPr/>
          <p:nvPr/>
        </p:nvGrpSpPr>
        <p:grpSpPr>
          <a:xfrm>
            <a:off x="3261815" y="1631376"/>
            <a:ext cx="2511188" cy="1847339"/>
            <a:chOff x="3302759" y="1631376"/>
            <a:chExt cx="2511188" cy="1847339"/>
          </a:xfrm>
        </p:grpSpPr>
        <p:sp>
          <p:nvSpPr>
            <p:cNvPr id="29" name="Прямокутник 28"/>
            <p:cNvSpPr/>
            <p:nvPr/>
          </p:nvSpPr>
          <p:spPr>
            <a:xfrm>
              <a:off x="3673523" y="1631376"/>
              <a:ext cx="1910685" cy="369332"/>
            </a:xfrm>
            <a:prstGeom prst="rect">
              <a:avLst/>
            </a:prstGeom>
            <a:solidFill>
              <a:srgbClr val="FEECEC"/>
            </a:solidFill>
            <a:ln w="28575">
              <a:solidFill>
                <a:schemeClr val="accent2">
                  <a:lumMod val="50000"/>
                  <a:lumOff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uk-UA" sz="18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Segoe Print" pitchFamily="2" charset="0"/>
                </a:rPr>
                <a:t>норма</a:t>
              </a:r>
              <a:endParaRPr lang="uk-UA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Segoe Print" pitchFamily="2" charset="0"/>
              </a:endParaRPr>
            </a:p>
          </p:txBody>
        </p:sp>
        <p:cxnSp>
          <p:nvCxnSpPr>
            <p:cNvPr id="30" name="Пряма зі стрілкою 29"/>
            <p:cNvCxnSpPr/>
            <p:nvPr/>
          </p:nvCxnSpPr>
          <p:spPr>
            <a:xfrm rot="5400000">
              <a:off x="4314968" y="2363334"/>
              <a:ext cx="491318" cy="2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31" name="Прямокутник 30"/>
            <p:cNvSpPr/>
            <p:nvPr/>
          </p:nvSpPr>
          <p:spPr>
            <a:xfrm>
              <a:off x="3302759" y="2832384"/>
              <a:ext cx="2511188" cy="646331"/>
            </a:xfrm>
            <a:prstGeom prst="rect">
              <a:avLst/>
            </a:prstGeom>
            <a:solidFill>
              <a:srgbClr val="FEECEC"/>
            </a:solidFill>
            <a:ln w="28575">
              <a:solidFill>
                <a:schemeClr val="accent2">
                  <a:lumMod val="50000"/>
                  <a:lumOff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uk-UA" sz="18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Segoe Print" pitchFamily="2" charset="0"/>
                </a:rPr>
                <a:t>6 тис. – 10 тис. в 1 мл крові</a:t>
              </a:r>
              <a:endParaRPr lang="uk-UA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Segoe Print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919333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98;p16">
            <a:extLst>
              <a:ext uri="{FF2B5EF4-FFF2-40B4-BE49-F238E27FC236}">
                <a16:creationId xmlns:a16="http://schemas.microsoft.com/office/drawing/2014/main" id="{0DB42201-17B0-4505-A46A-9754AD1E6C2E}"/>
              </a:ext>
            </a:extLst>
          </p:cNvPr>
          <p:cNvSpPr txBox="1"/>
          <p:nvPr/>
        </p:nvSpPr>
        <p:spPr>
          <a:xfrm>
            <a:off x="1676342" y="-9883"/>
            <a:ext cx="6554915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ru-RU" sz="1800" dirty="0">
                <a:solidFill>
                  <a:srgbClr val="0C77C3"/>
                </a:solidFill>
                <a:latin typeface="Alegreya" panose="020B0604020202020204" charset="0"/>
              </a:rPr>
              <a:t>§ 33. </a:t>
            </a:r>
            <a:r>
              <a:rPr lang="uk-UA" sz="1800" dirty="0">
                <a:solidFill>
                  <a:srgbClr val="0C77C3"/>
                </a:solidFill>
                <a:latin typeface="Alegreya" panose="020B0604020202020204" charset="0"/>
              </a:rPr>
              <a:t>Будова і функції лейкоцитів і тромбоцитів. </a:t>
            </a:r>
          </a:p>
          <a:p>
            <a:pPr lvl="0" algn="ctr"/>
            <a:r>
              <a:rPr lang="uk-UA" sz="1800" dirty="0">
                <a:solidFill>
                  <a:srgbClr val="0C77C3"/>
                </a:solidFill>
                <a:latin typeface="Alegreya" panose="020B0604020202020204" charset="0"/>
              </a:rPr>
              <a:t>Зсідання крові</a:t>
            </a:r>
            <a:endParaRPr lang="uk-UA" sz="1800" dirty="0">
              <a:solidFill>
                <a:srgbClr val="0C77C3"/>
              </a:solidFill>
              <a:latin typeface="Alegreya" panose="020B0604020202020204" charset="0"/>
              <a:ea typeface="Alegreya"/>
              <a:cs typeface="Alegreya"/>
              <a:sym typeface="Alegreya"/>
            </a:endParaRPr>
          </a:p>
        </p:txBody>
      </p:sp>
      <p:cxnSp>
        <p:nvCxnSpPr>
          <p:cNvPr id="7" name="Google Shape;100;p16"/>
          <p:cNvCxnSpPr/>
          <p:nvPr/>
        </p:nvCxnSpPr>
        <p:spPr>
          <a:xfrm rot="10800000" flipH="1">
            <a:off x="1851950" y="644396"/>
            <a:ext cx="6203700" cy="5700"/>
          </a:xfrm>
          <a:prstGeom prst="straightConnector1">
            <a:avLst/>
          </a:prstGeom>
          <a:noFill/>
          <a:ln w="19050" cap="flat" cmpd="sng">
            <a:solidFill>
              <a:srgbClr val="257BBE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10" name="Google Shape;99;p16"/>
          <p:cNvSpPr txBox="1"/>
          <p:nvPr/>
        </p:nvSpPr>
        <p:spPr>
          <a:xfrm>
            <a:off x="2222006" y="565154"/>
            <a:ext cx="4775025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sz="1800" b="1" dirty="0">
                <a:solidFill>
                  <a:srgbClr val="0C77C3"/>
                </a:solidFill>
                <a:latin typeface="Alegreya" panose="020B0604020202020204" charset="0"/>
              </a:rPr>
              <a:t>Яка будова та функції лейкоцитів </a:t>
            </a:r>
            <a:endParaRPr lang="uk-UA" sz="3200" b="1" dirty="0">
              <a:solidFill>
                <a:srgbClr val="0C77C3"/>
              </a:solidFill>
              <a:latin typeface="Alegreya" panose="020B0604020202020204" charset="0"/>
              <a:ea typeface="Alegreya"/>
              <a:cs typeface="Alegreya"/>
              <a:sym typeface="Alegreya"/>
            </a:endParaRPr>
          </a:p>
        </p:txBody>
      </p:sp>
      <p:sp>
        <p:nvSpPr>
          <p:cNvPr id="29" name="Прямокутник 28"/>
          <p:cNvSpPr/>
          <p:nvPr/>
        </p:nvSpPr>
        <p:spPr>
          <a:xfrm>
            <a:off x="3883228" y="1120735"/>
            <a:ext cx="4595751" cy="1077218"/>
          </a:xfrm>
          <a:prstGeom prst="rect">
            <a:avLst/>
          </a:prstGeom>
          <a:solidFill>
            <a:srgbClr val="FEECEC"/>
          </a:solidFill>
          <a:ln w="28575">
            <a:solidFill>
              <a:schemeClr val="accent2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legreya" charset="0"/>
              </a:rPr>
              <a:t>Основна функція лейкоцитів – захист організму від хвороботворних організмів, чужорідних білків, сторонніх тіл, які проникають у кров та інші тканини.</a:t>
            </a:r>
          </a:p>
        </p:txBody>
      </p:sp>
      <p:pic>
        <p:nvPicPr>
          <p:cNvPr id="47106" name="Picture 2" descr="C:\Users\kants\Pictures\Screenshots\Знімок екрана (88).png"/>
          <p:cNvPicPr>
            <a:picLocks noChangeAspect="1" noChangeArrowheads="1"/>
          </p:cNvPicPr>
          <p:nvPr/>
        </p:nvPicPr>
        <p:blipFill>
          <a:blip r:embed="rId3">
            <a:lum bright="-4000" contrast="19000"/>
          </a:blip>
          <a:srcRect l="36969" t="31510" r="16618" b="31250"/>
          <a:stretch>
            <a:fillRect/>
          </a:stretch>
        </p:blipFill>
        <p:spPr bwMode="auto">
          <a:xfrm>
            <a:off x="3090299" y="2394848"/>
            <a:ext cx="6038850" cy="2724150"/>
          </a:xfrm>
          <a:prstGeom prst="rect">
            <a:avLst/>
          </a:prstGeom>
          <a:noFill/>
        </p:spPr>
      </p:pic>
      <p:grpSp>
        <p:nvGrpSpPr>
          <p:cNvPr id="36" name="Групувати 35"/>
          <p:cNvGrpSpPr/>
          <p:nvPr/>
        </p:nvGrpSpPr>
        <p:grpSpPr>
          <a:xfrm>
            <a:off x="382921" y="693763"/>
            <a:ext cx="2434715" cy="4115666"/>
            <a:chOff x="382921" y="693763"/>
            <a:chExt cx="2434715" cy="4115666"/>
          </a:xfrm>
        </p:grpSpPr>
        <p:grpSp>
          <p:nvGrpSpPr>
            <p:cNvPr id="32" name="Групувати 31"/>
            <p:cNvGrpSpPr/>
            <p:nvPr/>
          </p:nvGrpSpPr>
          <p:grpSpPr>
            <a:xfrm>
              <a:off x="382921" y="1326290"/>
              <a:ext cx="2434715" cy="3483139"/>
              <a:chOff x="442296" y="1540040"/>
              <a:chExt cx="2434715" cy="3483139"/>
            </a:xfrm>
          </p:grpSpPr>
          <p:pic>
            <p:nvPicPr>
              <p:cNvPr id="47108" name="Picture 4" descr="Фон для презентации блокнот с пружиной - Zefirka.club фото и картинки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rot="16200000">
                <a:off x="-81916" y="2064252"/>
                <a:ext cx="3483139" cy="2434715"/>
              </a:xfrm>
              <a:prstGeom prst="rect">
                <a:avLst/>
              </a:prstGeom>
              <a:noFill/>
            </p:spPr>
          </p:pic>
          <p:sp>
            <p:nvSpPr>
              <p:cNvPr id="22" name="Прямокутник 21"/>
              <p:cNvSpPr/>
              <p:nvPr/>
            </p:nvSpPr>
            <p:spPr>
              <a:xfrm>
                <a:off x="676894" y="1614440"/>
                <a:ext cx="2066306" cy="33239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uk-UA" dirty="0">
                    <a:latin typeface="Segoe Print" pitchFamily="2" charset="0"/>
                  </a:rPr>
                  <a:t>Захисні функції лейкоцитів вивчав І.І. Мечников, відкрив явище клітинного імунітету: спостерігаючи за певними видами лейкоцитів, виявив явище фагоцитозу й пов’язав з ним захисні властивості організму людини і тварин </a:t>
                </a:r>
              </a:p>
            </p:txBody>
          </p:sp>
        </p:grpSp>
        <p:grpSp>
          <p:nvGrpSpPr>
            <p:cNvPr id="35" name="Групувати 34"/>
            <p:cNvGrpSpPr/>
            <p:nvPr/>
          </p:nvGrpSpPr>
          <p:grpSpPr>
            <a:xfrm>
              <a:off x="586495" y="693763"/>
              <a:ext cx="2216075" cy="573285"/>
              <a:chOff x="527120" y="824388"/>
              <a:chExt cx="2216075" cy="573285"/>
            </a:xfrm>
          </p:grpSpPr>
          <p:pic>
            <p:nvPicPr>
              <p:cNvPr id="33" name="Picture 2" descr="100 100+ стокових фото, фото роялті-фрі та зображень на тему знак оклику -  iStock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2070149" y="824388"/>
                <a:ext cx="573285" cy="573285"/>
              </a:xfrm>
              <a:prstGeom prst="rect">
                <a:avLst/>
              </a:prstGeom>
              <a:noFill/>
            </p:spPr>
          </p:pic>
          <p:sp>
            <p:nvSpPr>
              <p:cNvPr id="34" name="TextBox 33"/>
              <p:cNvSpPr txBox="1"/>
              <p:nvPr/>
            </p:nvSpPr>
            <p:spPr>
              <a:xfrm>
                <a:off x="527120" y="1070278"/>
                <a:ext cx="221607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b="1" dirty="0">
                    <a:ln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</a:ln>
                    <a:solidFill>
                      <a:schemeClr val="accent4">
                        <a:lumMod val="75000"/>
                      </a:schemeClr>
                    </a:solidFill>
                    <a:latin typeface="Segoe Script" pitchFamily="66" charset="0"/>
                  </a:rPr>
                  <a:t>ЦІКАВО ЗНАТИ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91933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98;p16">
            <a:extLst>
              <a:ext uri="{FF2B5EF4-FFF2-40B4-BE49-F238E27FC236}">
                <a16:creationId xmlns:a16="http://schemas.microsoft.com/office/drawing/2014/main" id="{0DB42201-17B0-4505-A46A-9754AD1E6C2E}"/>
              </a:ext>
            </a:extLst>
          </p:cNvPr>
          <p:cNvSpPr txBox="1"/>
          <p:nvPr/>
        </p:nvSpPr>
        <p:spPr>
          <a:xfrm>
            <a:off x="1676342" y="-9883"/>
            <a:ext cx="6554915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ru-RU" sz="1800" dirty="0">
                <a:solidFill>
                  <a:srgbClr val="0C77C3"/>
                </a:solidFill>
                <a:latin typeface="Alegreya" panose="020B0604020202020204" charset="0"/>
              </a:rPr>
              <a:t>§ 33. </a:t>
            </a:r>
            <a:r>
              <a:rPr lang="uk-UA" sz="1800" dirty="0">
                <a:solidFill>
                  <a:srgbClr val="0C77C3"/>
                </a:solidFill>
                <a:latin typeface="Alegreya" panose="020B0604020202020204" charset="0"/>
              </a:rPr>
              <a:t>Будова і функції лейкоцитів і тромбоцитів. </a:t>
            </a:r>
          </a:p>
          <a:p>
            <a:pPr lvl="0" algn="ctr"/>
            <a:r>
              <a:rPr lang="uk-UA" sz="1800" dirty="0">
                <a:solidFill>
                  <a:srgbClr val="0C77C3"/>
                </a:solidFill>
                <a:latin typeface="Alegreya" panose="020B0604020202020204" charset="0"/>
              </a:rPr>
              <a:t>Зсідання крові</a:t>
            </a:r>
            <a:endParaRPr lang="uk-UA" sz="1800" dirty="0">
              <a:solidFill>
                <a:srgbClr val="0C77C3"/>
              </a:solidFill>
              <a:latin typeface="Alegreya" panose="020B0604020202020204" charset="0"/>
              <a:ea typeface="Alegreya"/>
              <a:cs typeface="Alegreya"/>
              <a:sym typeface="Alegreya"/>
            </a:endParaRPr>
          </a:p>
        </p:txBody>
      </p:sp>
      <p:cxnSp>
        <p:nvCxnSpPr>
          <p:cNvPr id="7" name="Google Shape;100;p16"/>
          <p:cNvCxnSpPr/>
          <p:nvPr/>
        </p:nvCxnSpPr>
        <p:spPr>
          <a:xfrm rot="10800000" flipH="1">
            <a:off x="1851950" y="644396"/>
            <a:ext cx="6203700" cy="5700"/>
          </a:xfrm>
          <a:prstGeom prst="straightConnector1">
            <a:avLst/>
          </a:prstGeom>
          <a:noFill/>
          <a:ln w="19050" cap="flat" cmpd="sng">
            <a:solidFill>
              <a:srgbClr val="257BBE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10" name="Google Shape;99;p16"/>
          <p:cNvSpPr txBox="1"/>
          <p:nvPr/>
        </p:nvSpPr>
        <p:spPr>
          <a:xfrm>
            <a:off x="2222006" y="565154"/>
            <a:ext cx="4775025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sz="1800" b="1" dirty="0">
                <a:solidFill>
                  <a:srgbClr val="0C77C3"/>
                </a:solidFill>
                <a:latin typeface="Alegreya" panose="020B0604020202020204" charset="0"/>
              </a:rPr>
              <a:t>Яка будова та функції лейкоцитів </a:t>
            </a:r>
            <a:endParaRPr lang="uk-UA" sz="3200" b="1" dirty="0">
              <a:solidFill>
                <a:srgbClr val="0C77C3"/>
              </a:solidFill>
              <a:latin typeface="Alegreya" panose="020B0604020202020204" charset="0"/>
              <a:ea typeface="Alegreya"/>
              <a:cs typeface="Alegreya"/>
              <a:sym typeface="Alegreya"/>
            </a:endParaRPr>
          </a:p>
        </p:txBody>
      </p:sp>
      <p:grpSp>
        <p:nvGrpSpPr>
          <p:cNvPr id="39" name="Групувати 38"/>
          <p:cNvGrpSpPr/>
          <p:nvPr/>
        </p:nvGrpSpPr>
        <p:grpSpPr>
          <a:xfrm>
            <a:off x="700633" y="1156359"/>
            <a:ext cx="1995058" cy="3653146"/>
            <a:chOff x="368133" y="1096984"/>
            <a:chExt cx="1995058" cy="3653146"/>
          </a:xfrm>
        </p:grpSpPr>
        <p:sp>
          <p:nvSpPr>
            <p:cNvPr id="29" name="Прямокутник 28"/>
            <p:cNvSpPr/>
            <p:nvPr/>
          </p:nvSpPr>
          <p:spPr>
            <a:xfrm>
              <a:off x="368133" y="1096984"/>
              <a:ext cx="1947556" cy="338554"/>
            </a:xfrm>
            <a:prstGeom prst="rect">
              <a:avLst/>
            </a:prstGeom>
            <a:solidFill>
              <a:srgbClr val="FEECEC"/>
            </a:solidFill>
            <a:ln w="28575">
              <a:solidFill>
                <a:schemeClr val="accent2">
                  <a:lumMod val="50000"/>
                  <a:lumOff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lvl="1" algn="ctr"/>
              <a:r>
                <a:rPr lang="uk-UA" sz="1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legreya" charset="0"/>
                </a:rPr>
                <a:t>ЛЕЙКОЦИТИ:</a:t>
              </a:r>
            </a:p>
          </p:txBody>
        </p:sp>
        <p:grpSp>
          <p:nvGrpSpPr>
            <p:cNvPr id="20" name="Групувати 19"/>
            <p:cNvGrpSpPr/>
            <p:nvPr/>
          </p:nvGrpSpPr>
          <p:grpSpPr>
            <a:xfrm>
              <a:off x="380009" y="2320121"/>
              <a:ext cx="1983182" cy="2430009"/>
              <a:chOff x="380009" y="1548246"/>
              <a:chExt cx="1983182" cy="2072351"/>
            </a:xfrm>
          </p:grpSpPr>
          <p:sp>
            <p:nvSpPr>
              <p:cNvPr id="14" name="Прямокутник 13"/>
              <p:cNvSpPr/>
              <p:nvPr/>
            </p:nvSpPr>
            <p:spPr>
              <a:xfrm>
                <a:off x="380009" y="1548246"/>
                <a:ext cx="1947556" cy="338554"/>
              </a:xfrm>
              <a:prstGeom prst="rect">
                <a:avLst/>
              </a:prstGeom>
              <a:solidFill>
                <a:srgbClr val="FEECEC"/>
              </a:solidFill>
              <a:ln w="28575">
                <a:solidFill>
                  <a:schemeClr val="accent2">
                    <a:lumMod val="50000"/>
                    <a:lumOff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lvl="1" algn="ctr">
                  <a:buFont typeface="Wingdings" pitchFamily="2" charset="2"/>
                  <a:buChar char="ü"/>
                </a:pPr>
                <a:r>
                  <a:rPr lang="uk-UA" sz="16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legreya" charset="0"/>
                  </a:rPr>
                  <a:t>нейтрофіли</a:t>
                </a:r>
              </a:p>
            </p:txBody>
          </p:sp>
          <p:sp>
            <p:nvSpPr>
              <p:cNvPr id="15" name="Прямокутник 14"/>
              <p:cNvSpPr/>
              <p:nvPr/>
            </p:nvSpPr>
            <p:spPr>
              <a:xfrm>
                <a:off x="380009" y="1987633"/>
                <a:ext cx="1947556" cy="338554"/>
              </a:xfrm>
              <a:prstGeom prst="rect">
                <a:avLst/>
              </a:prstGeom>
              <a:solidFill>
                <a:srgbClr val="FEECEC"/>
              </a:solidFill>
              <a:ln w="28575">
                <a:solidFill>
                  <a:schemeClr val="accent2">
                    <a:lumMod val="50000"/>
                    <a:lumOff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lvl="1" algn="ctr">
                  <a:buFont typeface="Wingdings" pitchFamily="2" charset="2"/>
                  <a:buChar char="ü"/>
                </a:pPr>
                <a:r>
                  <a:rPr lang="uk-UA" sz="16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legreya" charset="0"/>
                  </a:rPr>
                  <a:t>еозинофіли</a:t>
                </a:r>
              </a:p>
            </p:txBody>
          </p:sp>
          <p:sp>
            <p:nvSpPr>
              <p:cNvPr id="16" name="Прямокутник 15"/>
              <p:cNvSpPr/>
              <p:nvPr/>
            </p:nvSpPr>
            <p:spPr>
              <a:xfrm>
                <a:off x="415635" y="2427020"/>
                <a:ext cx="1947556" cy="338554"/>
              </a:xfrm>
              <a:prstGeom prst="rect">
                <a:avLst/>
              </a:prstGeom>
              <a:solidFill>
                <a:srgbClr val="FEECEC"/>
              </a:solidFill>
              <a:ln w="28575">
                <a:solidFill>
                  <a:schemeClr val="accent2">
                    <a:lumMod val="50000"/>
                    <a:lumOff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marL="273050" lvl="1" indent="177800">
                  <a:buFont typeface="Wingdings" pitchFamily="2" charset="2"/>
                  <a:buChar char="ü"/>
                </a:pPr>
                <a:r>
                  <a:rPr lang="uk-UA" sz="16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legreya" charset="0"/>
                  </a:rPr>
                  <a:t>базофіли</a:t>
                </a:r>
              </a:p>
            </p:txBody>
          </p:sp>
          <p:sp>
            <p:nvSpPr>
              <p:cNvPr id="18" name="Прямокутник 17"/>
              <p:cNvSpPr/>
              <p:nvPr/>
            </p:nvSpPr>
            <p:spPr>
              <a:xfrm>
                <a:off x="403759" y="2854531"/>
                <a:ext cx="1947556" cy="338554"/>
              </a:xfrm>
              <a:prstGeom prst="rect">
                <a:avLst/>
              </a:prstGeom>
              <a:solidFill>
                <a:srgbClr val="FEECEC"/>
              </a:solidFill>
              <a:ln w="28575">
                <a:solidFill>
                  <a:schemeClr val="accent2">
                    <a:lumMod val="50000"/>
                    <a:lumOff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lvl="1" algn="ctr">
                  <a:buFont typeface="Wingdings" pitchFamily="2" charset="2"/>
                  <a:buChar char="ü"/>
                </a:pPr>
                <a:r>
                  <a:rPr lang="uk-UA" sz="16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legreya" charset="0"/>
                  </a:rPr>
                  <a:t>моноцити</a:t>
                </a:r>
              </a:p>
            </p:txBody>
          </p:sp>
          <p:sp>
            <p:nvSpPr>
              <p:cNvPr id="19" name="Прямокутник 18"/>
              <p:cNvSpPr/>
              <p:nvPr/>
            </p:nvSpPr>
            <p:spPr>
              <a:xfrm>
                <a:off x="415635" y="3282043"/>
                <a:ext cx="1947556" cy="338554"/>
              </a:xfrm>
              <a:prstGeom prst="rect">
                <a:avLst/>
              </a:prstGeom>
              <a:solidFill>
                <a:srgbClr val="FEECEC"/>
              </a:solidFill>
              <a:ln w="28575">
                <a:solidFill>
                  <a:schemeClr val="accent2">
                    <a:lumMod val="50000"/>
                    <a:lumOff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lvl="1" algn="ctr">
                  <a:buFont typeface="Wingdings" pitchFamily="2" charset="2"/>
                  <a:buChar char="ü"/>
                </a:pPr>
                <a:r>
                  <a:rPr lang="uk-UA" sz="16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legreya" charset="0"/>
                  </a:rPr>
                  <a:t>лімфоцити</a:t>
                </a:r>
              </a:p>
            </p:txBody>
          </p:sp>
        </p:grpSp>
        <p:cxnSp>
          <p:nvCxnSpPr>
            <p:cNvPr id="23" name="Пряма зі стрілкою 22"/>
            <p:cNvCxnSpPr/>
            <p:nvPr/>
          </p:nvCxnSpPr>
          <p:spPr>
            <a:xfrm rot="5400000">
              <a:off x="1033153" y="1864423"/>
              <a:ext cx="570016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38" name="Групувати 37"/>
          <p:cNvGrpSpPr/>
          <p:nvPr/>
        </p:nvGrpSpPr>
        <p:grpSpPr>
          <a:xfrm>
            <a:off x="3554696" y="795011"/>
            <a:ext cx="4892364" cy="4216367"/>
            <a:chOff x="2972821" y="795011"/>
            <a:chExt cx="4892364" cy="4216367"/>
          </a:xfrm>
        </p:grpSpPr>
        <p:pic>
          <p:nvPicPr>
            <p:cNvPr id="37" name="Picture 2" descr="100 100+ стокових фото, фото роялті-фрі та зображень на тему знак оклику -  iStock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765562" y="795011"/>
              <a:ext cx="805130" cy="793438"/>
            </a:xfrm>
            <a:prstGeom prst="rect">
              <a:avLst/>
            </a:prstGeom>
            <a:noFill/>
          </p:spPr>
        </p:pic>
        <p:grpSp>
          <p:nvGrpSpPr>
            <p:cNvPr id="35" name="Групувати 34"/>
            <p:cNvGrpSpPr/>
            <p:nvPr/>
          </p:nvGrpSpPr>
          <p:grpSpPr>
            <a:xfrm>
              <a:off x="2972821" y="1592028"/>
              <a:ext cx="4892364" cy="3419350"/>
              <a:chOff x="2972821" y="1212028"/>
              <a:chExt cx="4892364" cy="3419350"/>
            </a:xfrm>
          </p:grpSpPr>
          <p:pic>
            <p:nvPicPr>
              <p:cNvPr id="31" name="Picture 4" descr="Фон для презентации блокнот с пружиной - Zefirka.club фото и картинки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2972821" y="1212028"/>
                <a:ext cx="4820734" cy="3419350"/>
              </a:xfrm>
              <a:prstGeom prst="rect">
                <a:avLst/>
              </a:prstGeom>
              <a:noFill/>
            </p:spPr>
          </p:pic>
          <p:sp>
            <p:nvSpPr>
              <p:cNvPr id="24" name="Прямокутник 23"/>
              <p:cNvSpPr/>
              <p:nvPr/>
            </p:nvSpPr>
            <p:spPr>
              <a:xfrm>
                <a:off x="3293185" y="1656688"/>
                <a:ext cx="4572000" cy="2677656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uk-UA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Segoe Print" pitchFamily="2" charset="0"/>
                  </a:rPr>
                  <a:t>Лейкоцитарна формула - це співвідношення різних типів лейкоцитів. Її визначають  під час аналізу крові. У нормі лейкоцитарна формула має такий вигляд: </a:t>
                </a:r>
              </a:p>
              <a:p>
                <a:pPr>
                  <a:buFont typeface="Wingdings" pitchFamily="2" charset="2"/>
                  <a:buChar char="ü"/>
                </a:pPr>
                <a:r>
                  <a:rPr lang="uk-UA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Segoe Print" pitchFamily="2" charset="0"/>
                  </a:rPr>
                  <a:t>нейтрофілів – від 46 до 76,5 %, </a:t>
                </a:r>
              </a:p>
              <a:p>
                <a:pPr>
                  <a:buFont typeface="Wingdings" pitchFamily="2" charset="2"/>
                  <a:buChar char="ü"/>
                </a:pPr>
                <a:r>
                  <a:rPr lang="uk-UA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Segoe Print" pitchFamily="2" charset="0"/>
                  </a:rPr>
                  <a:t>еозинофілів – від 0,5 до 5 %, </a:t>
                </a:r>
              </a:p>
              <a:p>
                <a:pPr>
                  <a:buFont typeface="Wingdings" pitchFamily="2" charset="2"/>
                  <a:buChar char="ü"/>
                </a:pPr>
                <a:r>
                  <a:rPr lang="uk-UA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Segoe Print" pitchFamily="2" charset="0"/>
                  </a:rPr>
                  <a:t>базофілів – близько 0,5 %, </a:t>
                </a:r>
              </a:p>
              <a:p>
                <a:pPr>
                  <a:buFont typeface="Wingdings" pitchFamily="2" charset="2"/>
                  <a:buChar char="ü"/>
                </a:pPr>
                <a:r>
                  <a:rPr lang="uk-UA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Segoe Print" pitchFamily="2" charset="0"/>
                  </a:rPr>
                  <a:t>лімфоцитів – від 18 до 40 %,</a:t>
                </a:r>
              </a:p>
              <a:p>
                <a:pPr>
                  <a:buFont typeface="Wingdings" pitchFamily="2" charset="2"/>
                  <a:buChar char="ü"/>
                </a:pPr>
                <a:r>
                  <a:rPr lang="uk-UA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Segoe Print" pitchFamily="2" charset="0"/>
                  </a:rPr>
                  <a:t> моноцитів – від 2 до 9 %.</a:t>
                </a:r>
              </a:p>
              <a:p>
                <a:pPr marL="177800"/>
                <a:r>
                  <a:rPr lang="uk-UA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Segoe Print" pitchFamily="2" charset="0"/>
                  </a:rPr>
                  <a:t> Зміни в лейкоцитарній формулі свідчать про   певні негативні процеси в нашому організмі. </a:t>
                </a:r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4146862" y="1152801"/>
              <a:ext cx="3112289" cy="425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b="1" dirty="0">
                  <a:ln>
                    <a:solidFill>
                      <a:schemeClr val="accent4">
                        <a:lumMod val="60000"/>
                        <a:lumOff val="40000"/>
                      </a:schemeClr>
                    </a:solidFill>
                  </a:ln>
                  <a:solidFill>
                    <a:schemeClr val="accent4">
                      <a:lumMod val="75000"/>
                    </a:schemeClr>
                  </a:solidFill>
                  <a:latin typeface="Segoe Script" pitchFamily="66" charset="0"/>
                </a:rPr>
                <a:t>ЦІКАВО ЗНАТИ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919333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98;p16">
            <a:extLst>
              <a:ext uri="{FF2B5EF4-FFF2-40B4-BE49-F238E27FC236}">
                <a16:creationId xmlns:a16="http://schemas.microsoft.com/office/drawing/2014/main" id="{0DB42201-17B0-4505-A46A-9754AD1E6C2E}"/>
              </a:ext>
            </a:extLst>
          </p:cNvPr>
          <p:cNvSpPr txBox="1"/>
          <p:nvPr/>
        </p:nvSpPr>
        <p:spPr>
          <a:xfrm>
            <a:off x="1676342" y="-9883"/>
            <a:ext cx="6554915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ru-RU" sz="1800" dirty="0">
                <a:solidFill>
                  <a:srgbClr val="0C77C3"/>
                </a:solidFill>
                <a:latin typeface="Alegreya" panose="020B0604020202020204" charset="0"/>
              </a:rPr>
              <a:t>§ 33. </a:t>
            </a:r>
            <a:r>
              <a:rPr lang="uk-UA" sz="1800" dirty="0">
                <a:solidFill>
                  <a:srgbClr val="0C77C3"/>
                </a:solidFill>
                <a:latin typeface="Alegreya" panose="020B0604020202020204" charset="0"/>
              </a:rPr>
              <a:t>Будова і функції лейкоцитів і тромбоцитів. </a:t>
            </a:r>
          </a:p>
          <a:p>
            <a:pPr lvl="0" algn="ctr"/>
            <a:r>
              <a:rPr lang="uk-UA" sz="1800" dirty="0">
                <a:solidFill>
                  <a:srgbClr val="0C77C3"/>
                </a:solidFill>
                <a:latin typeface="Alegreya" panose="020B0604020202020204" charset="0"/>
              </a:rPr>
              <a:t>Зсідання крові</a:t>
            </a:r>
            <a:endParaRPr lang="uk-UA" sz="1800" dirty="0">
              <a:solidFill>
                <a:srgbClr val="0C77C3"/>
              </a:solidFill>
              <a:latin typeface="Alegreya" panose="020B0604020202020204" charset="0"/>
              <a:ea typeface="Alegreya"/>
              <a:cs typeface="Alegreya"/>
              <a:sym typeface="Alegreya"/>
            </a:endParaRPr>
          </a:p>
        </p:txBody>
      </p:sp>
      <p:cxnSp>
        <p:nvCxnSpPr>
          <p:cNvPr id="7" name="Google Shape;100;p16"/>
          <p:cNvCxnSpPr/>
          <p:nvPr/>
        </p:nvCxnSpPr>
        <p:spPr>
          <a:xfrm rot="10800000" flipH="1">
            <a:off x="1851950" y="644396"/>
            <a:ext cx="6203700" cy="5700"/>
          </a:xfrm>
          <a:prstGeom prst="straightConnector1">
            <a:avLst/>
          </a:prstGeom>
          <a:noFill/>
          <a:ln w="19050" cap="flat" cmpd="sng">
            <a:solidFill>
              <a:srgbClr val="257BBE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10" name="Google Shape;99;p16"/>
          <p:cNvSpPr txBox="1"/>
          <p:nvPr/>
        </p:nvSpPr>
        <p:spPr>
          <a:xfrm>
            <a:off x="2222006" y="565154"/>
            <a:ext cx="4775025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sz="1800" b="1" dirty="0">
                <a:solidFill>
                  <a:srgbClr val="0C77C3"/>
                </a:solidFill>
                <a:latin typeface="Alegreya" panose="020B0604020202020204" charset="0"/>
              </a:rPr>
              <a:t>Яка будова та функції тромбоцитів </a:t>
            </a:r>
            <a:endParaRPr lang="uk-UA" sz="3200" b="1" dirty="0">
              <a:solidFill>
                <a:srgbClr val="0C77C3"/>
              </a:solidFill>
              <a:latin typeface="Alegreya" panose="020B0604020202020204" charset="0"/>
              <a:ea typeface="Alegreya"/>
              <a:cs typeface="Alegreya"/>
              <a:sym typeface="Alegreya"/>
            </a:endParaRPr>
          </a:p>
        </p:txBody>
      </p:sp>
      <p:grpSp>
        <p:nvGrpSpPr>
          <p:cNvPr id="20" name="Групувати 19"/>
          <p:cNvGrpSpPr/>
          <p:nvPr/>
        </p:nvGrpSpPr>
        <p:grpSpPr>
          <a:xfrm>
            <a:off x="175264" y="937889"/>
            <a:ext cx="4328495" cy="4123723"/>
            <a:chOff x="270800" y="992481"/>
            <a:chExt cx="4328495" cy="4123723"/>
          </a:xfrm>
        </p:grpSpPr>
        <p:pic>
          <p:nvPicPr>
            <p:cNvPr id="21" name="Picture 3" descr="Фон для презентации лист блокнота - Zefirka.club фото и картинки"/>
            <p:cNvPicPr>
              <a:picLocks noChangeAspect="1" noChangeArrowheads="1"/>
            </p:cNvPicPr>
            <p:nvPr/>
          </p:nvPicPr>
          <p:blipFill>
            <a:blip r:embed="rId3"/>
            <a:srcRect l="4698" t="2146" r="-71" b="10837"/>
            <a:stretch>
              <a:fillRect/>
            </a:stretch>
          </p:blipFill>
          <p:spPr bwMode="auto">
            <a:xfrm>
              <a:off x="270800" y="992481"/>
              <a:ext cx="4328495" cy="4123723"/>
            </a:xfrm>
            <a:prstGeom prst="rect">
              <a:avLst/>
            </a:prstGeom>
            <a:noFill/>
          </p:spPr>
        </p:pic>
        <p:sp>
          <p:nvSpPr>
            <p:cNvPr id="22" name="TextBox 21"/>
            <p:cNvSpPr txBox="1"/>
            <p:nvPr/>
          </p:nvSpPr>
          <p:spPr>
            <a:xfrm>
              <a:off x="795650" y="1405722"/>
              <a:ext cx="3135619" cy="33239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b="1" dirty="0">
                  <a:latin typeface="Segoe Print" pitchFamily="2" charset="0"/>
                </a:rPr>
                <a:t>ТРОМБОЦИТИ</a:t>
              </a:r>
            </a:p>
            <a:p>
              <a:r>
                <a:rPr lang="uk-UA" dirty="0">
                  <a:latin typeface="Segoe Print" pitchFamily="2" charset="0"/>
                </a:rPr>
                <a:t>1.Безбарвні кров’яні пластинки </a:t>
              </a:r>
            </a:p>
            <a:p>
              <a:pPr algn="just"/>
              <a:r>
                <a:rPr lang="uk-UA" dirty="0">
                  <a:latin typeface="Segoe Print" pitchFamily="2" charset="0"/>
                </a:rPr>
                <a:t>2. Без’ядерні, неправильної форми </a:t>
              </a:r>
            </a:p>
            <a:p>
              <a:pPr algn="just"/>
              <a:r>
                <a:rPr lang="uk-UA" dirty="0">
                  <a:latin typeface="Segoe Print" pitchFamily="2" charset="0"/>
                </a:rPr>
                <a:t>3. В 1 мл крові 180-320 тис.</a:t>
              </a:r>
            </a:p>
            <a:p>
              <a:pPr algn="just"/>
              <a:r>
                <a:rPr lang="uk-UA" dirty="0">
                  <a:latin typeface="Segoe Print" pitchFamily="2" charset="0"/>
                </a:rPr>
                <a:t>4. Утворюються в червоному кістковому мозку</a:t>
              </a:r>
            </a:p>
            <a:p>
              <a:pPr algn="just"/>
              <a:r>
                <a:rPr lang="uk-UA" dirty="0">
                  <a:latin typeface="Segoe Print" pitchFamily="2" charset="0"/>
                </a:rPr>
                <a:t>5. Тривалість життя 9-10 днів</a:t>
              </a:r>
            </a:p>
            <a:p>
              <a:pPr algn="just"/>
              <a:r>
                <a:rPr lang="uk-UA" dirty="0">
                  <a:latin typeface="Segoe Print" pitchFamily="2" charset="0"/>
                </a:rPr>
                <a:t>6. Руйнуються в печінці та селезінці і при ушкодженні кровоносних судин</a:t>
              </a:r>
            </a:p>
            <a:p>
              <a:pPr algn="just"/>
              <a:r>
                <a:rPr lang="uk-UA" dirty="0">
                  <a:latin typeface="Segoe Print" pitchFamily="2" charset="0"/>
                </a:rPr>
                <a:t>7. Забезпечують зсідання крові</a:t>
              </a:r>
            </a:p>
            <a:p>
              <a:r>
                <a:rPr lang="uk-UA" dirty="0">
                  <a:latin typeface="Segoe Print" pitchFamily="2" charset="0"/>
                </a:rPr>
                <a:t>8. Заповнені  </a:t>
              </a:r>
              <a:r>
                <a:rPr lang="uk-UA" dirty="0" err="1">
                  <a:latin typeface="Segoe Print" pitchFamily="2" charset="0"/>
                </a:rPr>
                <a:t>тромбопластином</a:t>
              </a:r>
              <a:endParaRPr lang="uk-UA" dirty="0">
                <a:latin typeface="Segoe Print" pitchFamily="2" charset="0"/>
              </a:endParaRPr>
            </a:p>
          </p:txBody>
        </p:sp>
      </p:grpSp>
      <p:pic>
        <p:nvPicPr>
          <p:cNvPr id="51202" name="Picture 2" descr="C:\Users\kants\Pictures\Screenshots\Знімок екрана (89).png"/>
          <p:cNvPicPr>
            <a:picLocks noChangeAspect="1" noChangeArrowheads="1"/>
          </p:cNvPicPr>
          <p:nvPr/>
        </p:nvPicPr>
        <p:blipFill>
          <a:blip r:embed="rId4"/>
          <a:srcRect l="37277" t="48680" r="20435" b="27613"/>
          <a:stretch>
            <a:fillRect/>
          </a:stretch>
        </p:blipFill>
        <p:spPr bwMode="auto">
          <a:xfrm>
            <a:off x="4358447" y="2112579"/>
            <a:ext cx="4501773" cy="14188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919333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98;p16">
            <a:extLst>
              <a:ext uri="{FF2B5EF4-FFF2-40B4-BE49-F238E27FC236}">
                <a16:creationId xmlns:a16="http://schemas.microsoft.com/office/drawing/2014/main" id="{0DB42201-17B0-4505-A46A-9754AD1E6C2E}"/>
              </a:ext>
            </a:extLst>
          </p:cNvPr>
          <p:cNvSpPr txBox="1"/>
          <p:nvPr/>
        </p:nvSpPr>
        <p:spPr>
          <a:xfrm>
            <a:off x="1676342" y="-9883"/>
            <a:ext cx="6554915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ru-RU" sz="1800" dirty="0">
                <a:solidFill>
                  <a:srgbClr val="0C77C3"/>
                </a:solidFill>
                <a:latin typeface="Alegreya" panose="020B0604020202020204" charset="0"/>
              </a:rPr>
              <a:t>§ 33. </a:t>
            </a:r>
            <a:r>
              <a:rPr lang="uk-UA" sz="1800" dirty="0">
                <a:solidFill>
                  <a:srgbClr val="0C77C3"/>
                </a:solidFill>
                <a:latin typeface="Alegreya" panose="020B0604020202020204" charset="0"/>
              </a:rPr>
              <a:t>Будова і функції лейкоцитів і тромбоцитів. </a:t>
            </a:r>
          </a:p>
          <a:p>
            <a:pPr lvl="0" algn="ctr"/>
            <a:r>
              <a:rPr lang="uk-UA" sz="1800" dirty="0">
                <a:solidFill>
                  <a:srgbClr val="0C77C3"/>
                </a:solidFill>
                <a:latin typeface="Alegreya" panose="020B0604020202020204" charset="0"/>
              </a:rPr>
              <a:t>Зсідання крові</a:t>
            </a:r>
            <a:endParaRPr lang="uk-UA" sz="1800" dirty="0">
              <a:solidFill>
                <a:srgbClr val="0C77C3"/>
              </a:solidFill>
              <a:latin typeface="Alegreya" panose="020B0604020202020204" charset="0"/>
              <a:ea typeface="Alegreya"/>
              <a:cs typeface="Alegreya"/>
              <a:sym typeface="Alegreya"/>
            </a:endParaRPr>
          </a:p>
        </p:txBody>
      </p:sp>
      <p:cxnSp>
        <p:nvCxnSpPr>
          <p:cNvPr id="7" name="Google Shape;100;p16"/>
          <p:cNvCxnSpPr/>
          <p:nvPr/>
        </p:nvCxnSpPr>
        <p:spPr>
          <a:xfrm rot="10800000" flipH="1">
            <a:off x="1851950" y="644396"/>
            <a:ext cx="6203700" cy="5700"/>
          </a:xfrm>
          <a:prstGeom prst="straightConnector1">
            <a:avLst/>
          </a:prstGeom>
          <a:noFill/>
          <a:ln w="19050" cap="flat" cmpd="sng">
            <a:solidFill>
              <a:srgbClr val="257BBE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10" name="Google Shape;99;p16"/>
          <p:cNvSpPr txBox="1"/>
          <p:nvPr/>
        </p:nvSpPr>
        <p:spPr>
          <a:xfrm>
            <a:off x="2222006" y="565154"/>
            <a:ext cx="4775025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sz="1800" b="1" dirty="0">
                <a:solidFill>
                  <a:srgbClr val="0C77C3"/>
                </a:solidFill>
                <a:latin typeface="Alegreya" panose="020B0604020202020204" charset="0"/>
              </a:rPr>
              <a:t>Як відбуваються процеси зсідання крові </a:t>
            </a:r>
            <a:endParaRPr lang="uk-UA" sz="3200" b="1" dirty="0">
              <a:solidFill>
                <a:srgbClr val="0C77C3"/>
              </a:solidFill>
              <a:latin typeface="Alegreya" panose="020B0604020202020204" charset="0"/>
              <a:ea typeface="Alegreya"/>
              <a:cs typeface="Alegreya"/>
              <a:sym typeface="Alegreya"/>
            </a:endParaRPr>
          </a:p>
        </p:txBody>
      </p:sp>
      <p:sp>
        <p:nvSpPr>
          <p:cNvPr id="9" name="Прямокутник 8"/>
          <p:cNvSpPr/>
          <p:nvPr/>
        </p:nvSpPr>
        <p:spPr>
          <a:xfrm>
            <a:off x="626204" y="1305215"/>
            <a:ext cx="4753869" cy="1323439"/>
          </a:xfrm>
          <a:prstGeom prst="rect">
            <a:avLst/>
          </a:prstGeom>
          <a:solidFill>
            <a:srgbClr val="FEECEC"/>
          </a:solidFill>
          <a:ln w="28575">
            <a:solidFill>
              <a:schemeClr val="accent2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1" algn="ctr"/>
            <a:r>
              <a:rPr lang="uk-UA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legreya" charset="0"/>
              </a:rPr>
              <a:t>Зсідання крові </a:t>
            </a:r>
            <a:r>
              <a:rPr lang="uk-UA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legreya" charset="0"/>
              </a:rPr>
              <a:t>(коагуляція) – важлива захисна реакція організму, що запобігає втратам крові в разі порушення цілісності кровоносних судин. Унаслідок зсідання крові утворюється кров’яний згусток, який закриває ушкодження в судині</a:t>
            </a:r>
          </a:p>
        </p:txBody>
      </p:sp>
      <p:pic>
        <p:nvPicPr>
          <p:cNvPr id="11" name="Picture 2" descr="610+ стокових фото, фото роялті-фрі та зображень на тему фібрин - iStock"/>
          <p:cNvPicPr>
            <a:picLocks noChangeAspect="1" noChangeArrowheads="1"/>
          </p:cNvPicPr>
          <p:nvPr/>
        </p:nvPicPr>
        <p:blipFill>
          <a:blip r:embed="rId3"/>
          <a:srcRect l="13375" t="10711" r="11897" b="10455"/>
          <a:stretch>
            <a:fillRect/>
          </a:stretch>
        </p:blipFill>
        <p:spPr bwMode="auto">
          <a:xfrm>
            <a:off x="6068873" y="1967011"/>
            <a:ext cx="2502888" cy="2455697"/>
          </a:xfrm>
          <a:prstGeom prst="rect">
            <a:avLst/>
          </a:prstGeom>
          <a:noFill/>
        </p:spPr>
      </p:pic>
      <p:sp>
        <p:nvSpPr>
          <p:cNvPr id="13" name="Прямокутник 12"/>
          <p:cNvSpPr/>
          <p:nvPr/>
        </p:nvSpPr>
        <p:spPr>
          <a:xfrm>
            <a:off x="1040892" y="2772510"/>
            <a:ext cx="3722512" cy="1077218"/>
          </a:xfrm>
          <a:prstGeom prst="rect">
            <a:avLst/>
          </a:prstGeom>
          <a:solidFill>
            <a:srgbClr val="FEECEC"/>
          </a:solidFill>
          <a:ln w="28575">
            <a:solidFill>
              <a:schemeClr val="accent2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legreya" charset="0"/>
              </a:rPr>
              <a:t>У деяких людей процеси зсідання крові порушені. Таке спадкове захворювання називають </a:t>
            </a:r>
            <a:r>
              <a:rPr lang="uk-UA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legreya" charset="0"/>
              </a:rPr>
              <a:t>гемофілією, </a:t>
            </a:r>
            <a:r>
              <a:rPr lang="uk-UA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legreya" charset="0"/>
              </a:rPr>
              <a:t>при цьому кров не зсідається </a:t>
            </a:r>
          </a:p>
        </p:txBody>
      </p:sp>
      <p:sp>
        <p:nvSpPr>
          <p:cNvPr id="14" name="Прямокутник 13"/>
          <p:cNvSpPr/>
          <p:nvPr/>
        </p:nvSpPr>
        <p:spPr>
          <a:xfrm>
            <a:off x="998361" y="4016517"/>
            <a:ext cx="3722512" cy="830997"/>
          </a:xfrm>
          <a:prstGeom prst="rect">
            <a:avLst/>
          </a:prstGeom>
          <a:solidFill>
            <a:srgbClr val="FEECEC"/>
          </a:solidFill>
          <a:ln w="28575">
            <a:solidFill>
              <a:schemeClr val="accent2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legreya" charset="0"/>
              </a:rPr>
              <a:t>Тромбоз</a:t>
            </a:r>
            <a:r>
              <a:rPr lang="uk-UA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legreya" charset="0"/>
              </a:rPr>
              <a:t> – надмірне  зсідання крові, за якого тромби утворюються всередині неушкодженої судини</a:t>
            </a:r>
          </a:p>
        </p:txBody>
      </p:sp>
    </p:spTree>
    <p:extLst>
      <p:ext uri="{BB962C8B-B14F-4D97-AF65-F5344CB8AC3E}">
        <p14:creationId xmlns:p14="http://schemas.microsoft.com/office/powerpoint/2010/main" val="28919333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98;p16">
            <a:extLst>
              <a:ext uri="{FF2B5EF4-FFF2-40B4-BE49-F238E27FC236}">
                <a16:creationId xmlns:a16="http://schemas.microsoft.com/office/drawing/2014/main" id="{0DB42201-17B0-4505-A46A-9754AD1E6C2E}"/>
              </a:ext>
            </a:extLst>
          </p:cNvPr>
          <p:cNvSpPr txBox="1"/>
          <p:nvPr/>
        </p:nvSpPr>
        <p:spPr>
          <a:xfrm>
            <a:off x="1676342" y="-9883"/>
            <a:ext cx="6554915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ru-RU" sz="1800" dirty="0">
                <a:solidFill>
                  <a:srgbClr val="0C77C3"/>
                </a:solidFill>
                <a:latin typeface="Alegreya" panose="020B0604020202020204" charset="0"/>
              </a:rPr>
              <a:t>§ 33. </a:t>
            </a:r>
            <a:r>
              <a:rPr lang="uk-UA" sz="1800" dirty="0">
                <a:solidFill>
                  <a:srgbClr val="0C77C3"/>
                </a:solidFill>
                <a:latin typeface="Alegreya" panose="020B0604020202020204" charset="0"/>
              </a:rPr>
              <a:t>Будова і функції лейкоцитів і тромбоцитів. </a:t>
            </a:r>
          </a:p>
          <a:p>
            <a:pPr lvl="0" algn="ctr"/>
            <a:r>
              <a:rPr lang="uk-UA" sz="1800" dirty="0">
                <a:solidFill>
                  <a:srgbClr val="0C77C3"/>
                </a:solidFill>
                <a:latin typeface="Alegreya" panose="020B0604020202020204" charset="0"/>
              </a:rPr>
              <a:t>Зсідання крові</a:t>
            </a:r>
            <a:endParaRPr lang="uk-UA" sz="1800" dirty="0">
              <a:solidFill>
                <a:srgbClr val="0C77C3"/>
              </a:solidFill>
              <a:latin typeface="Alegreya" panose="020B0604020202020204" charset="0"/>
              <a:ea typeface="Alegreya"/>
              <a:cs typeface="Alegreya"/>
              <a:sym typeface="Alegreya"/>
            </a:endParaRPr>
          </a:p>
        </p:txBody>
      </p:sp>
      <p:cxnSp>
        <p:nvCxnSpPr>
          <p:cNvPr id="7" name="Google Shape;100;p16"/>
          <p:cNvCxnSpPr/>
          <p:nvPr/>
        </p:nvCxnSpPr>
        <p:spPr>
          <a:xfrm rot="10800000" flipH="1">
            <a:off x="1851950" y="644396"/>
            <a:ext cx="6203700" cy="5700"/>
          </a:xfrm>
          <a:prstGeom prst="straightConnector1">
            <a:avLst/>
          </a:prstGeom>
          <a:noFill/>
          <a:ln w="19050" cap="flat" cmpd="sng">
            <a:solidFill>
              <a:srgbClr val="257BBE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10" name="Google Shape;99;p16"/>
          <p:cNvSpPr txBox="1"/>
          <p:nvPr/>
        </p:nvSpPr>
        <p:spPr>
          <a:xfrm>
            <a:off x="2222006" y="565154"/>
            <a:ext cx="4775025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sz="1800" b="1" dirty="0">
                <a:solidFill>
                  <a:srgbClr val="0C77C3"/>
                </a:solidFill>
                <a:latin typeface="Alegreya" panose="020B0604020202020204" charset="0"/>
              </a:rPr>
              <a:t>Як відбуваються процеси зсідання крові </a:t>
            </a:r>
            <a:endParaRPr lang="uk-UA" sz="3200" b="1" dirty="0">
              <a:solidFill>
                <a:srgbClr val="0C77C3"/>
              </a:solidFill>
              <a:latin typeface="Alegreya" panose="020B0604020202020204" charset="0"/>
              <a:ea typeface="Alegreya"/>
              <a:cs typeface="Alegreya"/>
              <a:sym typeface="Alegreya"/>
            </a:endParaRPr>
          </a:p>
        </p:txBody>
      </p:sp>
      <p:sp>
        <p:nvSpPr>
          <p:cNvPr id="9" name="Прямокутник 8"/>
          <p:cNvSpPr/>
          <p:nvPr/>
        </p:nvSpPr>
        <p:spPr>
          <a:xfrm>
            <a:off x="5326914" y="1060672"/>
            <a:ext cx="3530012" cy="3785652"/>
          </a:xfrm>
          <a:prstGeom prst="rect">
            <a:avLst/>
          </a:prstGeom>
          <a:solidFill>
            <a:srgbClr val="FEECEC"/>
          </a:solidFill>
          <a:ln w="28575">
            <a:solidFill>
              <a:schemeClr val="accent2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1" algn="just"/>
            <a:r>
              <a:rPr lang="uk-UA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legreya" charset="0"/>
              </a:rPr>
              <a:t>Під час пошкодження судини вивільняються тромбопластин. У присутності йонів кальцію тромбопластин активує фермент тромбін. Він утворюється з протромбіну, що синтезується в печінці під дією вітаміну 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legreya" charset="0"/>
              </a:rPr>
              <a:t>K. </a:t>
            </a:r>
            <a:r>
              <a:rPr lang="uk-UA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legreya" charset="0"/>
              </a:rPr>
              <a:t>За участі тромбіну фібриноген перетворюється на фібрин. Нитки фібрину утворюють над ушкодженою ділянкою судини сітку, в яку потрапляють тромбоцити та інші формені елементи крові, а також білки плазми крові. Цей згусток стискається та ущільнюється (1)</a:t>
            </a:r>
          </a:p>
        </p:txBody>
      </p:sp>
      <p:pic>
        <p:nvPicPr>
          <p:cNvPr id="53250" name="Picture 2" descr="Тромбоцити. Зсідання крові | Урок на 4 завдання. Біологія"/>
          <p:cNvPicPr>
            <a:picLocks noChangeAspect="1" noChangeArrowheads="1"/>
          </p:cNvPicPr>
          <p:nvPr/>
        </p:nvPicPr>
        <p:blipFill>
          <a:blip r:embed="rId3">
            <a:lum bright="6000" contrast="8000"/>
          </a:blip>
          <a:srcRect/>
          <a:stretch>
            <a:fillRect/>
          </a:stretch>
        </p:blipFill>
        <p:spPr bwMode="auto">
          <a:xfrm>
            <a:off x="166206" y="1400841"/>
            <a:ext cx="4886325" cy="1676400"/>
          </a:xfrm>
          <a:prstGeom prst="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</p:spPr>
      </p:pic>
      <p:sp>
        <p:nvSpPr>
          <p:cNvPr id="8" name="Прямокутник 7"/>
          <p:cNvSpPr/>
          <p:nvPr/>
        </p:nvSpPr>
        <p:spPr>
          <a:xfrm>
            <a:off x="318971" y="3514586"/>
            <a:ext cx="4593265" cy="1323439"/>
          </a:xfrm>
          <a:prstGeom prst="rect">
            <a:avLst/>
          </a:prstGeom>
          <a:solidFill>
            <a:srgbClr val="FEECEC"/>
          </a:solidFill>
          <a:ln w="28575">
            <a:solidFill>
              <a:schemeClr val="accent2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1" algn="ctr"/>
            <a:r>
              <a:rPr lang="uk-UA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legreya" charset="0"/>
              </a:rPr>
              <a:t>Так виникає кров’яний тромб (2), який повністю закриває рану. Згодом, після того як ушкоджена ділянка кровоносної судини відновлюється, кров’яний згусток за участі ферментів розчиняється </a:t>
            </a:r>
          </a:p>
        </p:txBody>
      </p:sp>
    </p:spTree>
    <p:extLst>
      <p:ext uri="{BB962C8B-B14F-4D97-AF65-F5344CB8AC3E}">
        <p14:creationId xmlns:p14="http://schemas.microsoft.com/office/powerpoint/2010/main" val="28919333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увати 2">
            <a:extLst>
              <a:ext uri="{FF2B5EF4-FFF2-40B4-BE49-F238E27FC236}">
                <a16:creationId xmlns:a16="http://schemas.microsoft.com/office/drawing/2014/main" id="{62718254-6561-4934-9459-755361EF535C}"/>
              </a:ext>
            </a:extLst>
          </p:cNvPr>
          <p:cNvGrpSpPr/>
          <p:nvPr/>
        </p:nvGrpSpPr>
        <p:grpSpPr>
          <a:xfrm>
            <a:off x="306239" y="1319501"/>
            <a:ext cx="8657139" cy="3254755"/>
            <a:chOff x="329369" y="1342079"/>
            <a:chExt cx="8172100" cy="3050332"/>
          </a:xfrm>
          <a:solidFill>
            <a:srgbClr val="FEE2F0"/>
          </a:solidFill>
        </p:grpSpPr>
        <p:sp>
          <p:nvSpPr>
            <p:cNvPr id="29" name="Прямокутник 28"/>
            <p:cNvSpPr/>
            <p:nvPr/>
          </p:nvSpPr>
          <p:spPr>
            <a:xfrm>
              <a:off x="350891" y="1342079"/>
              <a:ext cx="8150578" cy="317290"/>
            </a:xfrm>
            <a:prstGeom prst="rect">
              <a:avLst/>
            </a:prstGeom>
            <a:grpFill/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285750" indent="-285750" algn="just">
                <a:buFont typeface="Wingdings" panose="05000000000000000000" pitchFamily="2" charset="2"/>
                <a:buChar char="ü"/>
              </a:pPr>
              <a:r>
                <a:rPr lang="uk-UA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Лейкоцити – безбарвні клітини крові непостійної форми, що мають ядро</a:t>
              </a:r>
            </a:p>
          </p:txBody>
        </p:sp>
        <p:sp>
          <p:nvSpPr>
            <p:cNvPr id="26" name="Прямокутник 25">
              <a:extLst>
                <a:ext uri="{FF2B5EF4-FFF2-40B4-BE49-F238E27FC236}">
                  <a16:creationId xmlns:a16="http://schemas.microsoft.com/office/drawing/2014/main" id="{A4AA45B9-D936-47BF-93F8-DDDF397EF82D}"/>
                </a:ext>
              </a:extLst>
            </p:cNvPr>
            <p:cNvSpPr/>
            <p:nvPr/>
          </p:nvSpPr>
          <p:spPr>
            <a:xfrm>
              <a:off x="338668" y="1805308"/>
              <a:ext cx="8150578" cy="317290"/>
            </a:xfrm>
            <a:prstGeom prst="rect">
              <a:avLst/>
            </a:prstGeom>
            <a:grpFill/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285750" indent="-285750" algn="just">
                <a:buFont typeface="Wingdings" panose="05000000000000000000" pitchFamily="2" charset="2"/>
                <a:buChar char="ü"/>
              </a:pPr>
              <a:r>
                <a:rPr lang="uk-UA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Лейкоцити здатні утворювати псевдоподії, здійснюють фагоцитоз</a:t>
              </a:r>
            </a:p>
          </p:txBody>
        </p:sp>
        <p:sp>
          <p:nvSpPr>
            <p:cNvPr id="28" name="Прямокутник 27">
              <a:extLst>
                <a:ext uri="{FF2B5EF4-FFF2-40B4-BE49-F238E27FC236}">
                  <a16:creationId xmlns:a16="http://schemas.microsoft.com/office/drawing/2014/main" id="{A23828DD-DDB8-4CC7-8323-ED3A4F90C850}"/>
                </a:ext>
              </a:extLst>
            </p:cNvPr>
            <p:cNvSpPr/>
            <p:nvPr/>
          </p:nvSpPr>
          <p:spPr>
            <a:xfrm>
              <a:off x="338668" y="2293251"/>
              <a:ext cx="8150578" cy="548047"/>
            </a:xfrm>
            <a:prstGeom prst="rect">
              <a:avLst/>
            </a:prstGeom>
            <a:grpFill/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285750" indent="-285750" algn="just">
                <a:buFont typeface="Wingdings" panose="05000000000000000000" pitchFamily="2" charset="2"/>
                <a:buChar char="ü"/>
              </a:pP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Є </a:t>
              </a:r>
              <a:r>
                <a:rPr lang="uk-UA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декілька видів лейкоцитів, які відрізняються за особливостями будови та виконуваними функціями</a:t>
              </a:r>
            </a:p>
          </p:txBody>
        </p:sp>
        <p:sp>
          <p:nvSpPr>
            <p:cNvPr id="30" name="Прямокутник 29">
              <a:extLst>
                <a:ext uri="{FF2B5EF4-FFF2-40B4-BE49-F238E27FC236}">
                  <a16:creationId xmlns:a16="http://schemas.microsoft.com/office/drawing/2014/main" id="{FF803F3D-022B-448A-A490-FE29CA8B17AB}"/>
                </a:ext>
              </a:extLst>
            </p:cNvPr>
            <p:cNvSpPr/>
            <p:nvPr/>
          </p:nvSpPr>
          <p:spPr>
            <a:xfrm>
              <a:off x="329369" y="3042895"/>
              <a:ext cx="8150578" cy="317290"/>
            </a:xfrm>
            <a:prstGeom prst="rect">
              <a:avLst/>
            </a:prstGeom>
            <a:grpFill/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285750" indent="-285750" algn="just">
                <a:buFont typeface="Wingdings" panose="05000000000000000000" pitchFamily="2" charset="2"/>
                <a:buChar char="ü"/>
              </a:pPr>
              <a:r>
                <a:rPr lang="uk-UA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Лейкоцити виконують функцію імунного захисту</a:t>
              </a:r>
            </a:p>
          </p:txBody>
        </p:sp>
        <p:sp>
          <p:nvSpPr>
            <p:cNvPr id="31" name="Прямокутник 30">
              <a:extLst>
                <a:ext uri="{FF2B5EF4-FFF2-40B4-BE49-F238E27FC236}">
                  <a16:creationId xmlns:a16="http://schemas.microsoft.com/office/drawing/2014/main" id="{AA4B9930-9148-45ED-ACA4-64EEFD511C4B}"/>
                </a:ext>
              </a:extLst>
            </p:cNvPr>
            <p:cNvSpPr/>
            <p:nvPr/>
          </p:nvSpPr>
          <p:spPr>
            <a:xfrm>
              <a:off x="349325" y="3567020"/>
              <a:ext cx="8150578" cy="317290"/>
            </a:xfrm>
            <a:prstGeom prst="rect">
              <a:avLst/>
            </a:prstGeom>
            <a:grpFill/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285750" indent="-285750" algn="just">
                <a:buFont typeface="Wingdings" panose="05000000000000000000" pitchFamily="2" charset="2"/>
                <a:buChar char="ü"/>
              </a:pPr>
              <a:r>
                <a:rPr lang="uk-UA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Тромбоцити – безбарвні, без’ядерні, неправильної форми формені елементи крові</a:t>
              </a:r>
            </a:p>
          </p:txBody>
        </p:sp>
        <p:sp>
          <p:nvSpPr>
            <p:cNvPr id="33" name="Прямокутник 32">
              <a:extLst>
                <a:ext uri="{FF2B5EF4-FFF2-40B4-BE49-F238E27FC236}">
                  <a16:creationId xmlns:a16="http://schemas.microsoft.com/office/drawing/2014/main" id="{01906554-AED8-4818-8413-2D9BAEC2BA6C}"/>
                </a:ext>
              </a:extLst>
            </p:cNvPr>
            <p:cNvSpPr/>
            <p:nvPr/>
          </p:nvSpPr>
          <p:spPr>
            <a:xfrm>
              <a:off x="349325" y="4075121"/>
              <a:ext cx="8150578" cy="317290"/>
            </a:xfrm>
            <a:prstGeom prst="rect">
              <a:avLst/>
            </a:prstGeom>
            <a:grpFill/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285750" indent="-285750" algn="just">
                <a:buFont typeface="Wingdings" panose="05000000000000000000" pitchFamily="2" charset="2"/>
                <a:buChar char="ü"/>
              </a:pPr>
              <a:r>
                <a:rPr lang="uk-UA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Тромбоцити забезпечують процеси зсідання крові </a:t>
              </a:r>
            </a:p>
          </p:txBody>
        </p:sp>
      </p:grpSp>
      <p:grpSp>
        <p:nvGrpSpPr>
          <p:cNvPr id="13" name="Групувати 12">
            <a:extLst>
              <a:ext uri="{FF2B5EF4-FFF2-40B4-BE49-F238E27FC236}">
                <a16:creationId xmlns:a16="http://schemas.microsoft.com/office/drawing/2014/main" id="{D0442A6C-4546-4DAB-B63A-EB34277F7954}"/>
              </a:ext>
            </a:extLst>
          </p:cNvPr>
          <p:cNvGrpSpPr/>
          <p:nvPr/>
        </p:nvGrpSpPr>
        <p:grpSpPr>
          <a:xfrm>
            <a:off x="1389670" y="6039"/>
            <a:ext cx="6554915" cy="1015632"/>
            <a:chOff x="1676342" y="-9883"/>
            <a:chExt cx="6554915" cy="1015632"/>
          </a:xfrm>
        </p:grpSpPr>
        <p:sp>
          <p:nvSpPr>
            <p:cNvPr id="14" name="Google Shape;98;p16">
              <a:extLst>
                <a:ext uri="{FF2B5EF4-FFF2-40B4-BE49-F238E27FC236}">
                  <a16:creationId xmlns:a16="http://schemas.microsoft.com/office/drawing/2014/main" id="{848804CC-A852-45BE-AE0C-18241D86B81B}"/>
                </a:ext>
              </a:extLst>
            </p:cNvPr>
            <p:cNvSpPr txBox="1"/>
            <p:nvPr/>
          </p:nvSpPr>
          <p:spPr>
            <a:xfrm>
              <a:off x="1676342" y="-9883"/>
              <a:ext cx="6554915" cy="10156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lvl="0" algn="ctr"/>
              <a:r>
                <a:rPr lang="ru-RU" sz="1800" dirty="0">
                  <a:solidFill>
                    <a:srgbClr val="0C77C3"/>
                  </a:solidFill>
                  <a:latin typeface="Alegreya" panose="020B0604020202020204" charset="0"/>
                </a:rPr>
                <a:t>§ 33. </a:t>
              </a:r>
              <a:r>
                <a:rPr lang="uk-UA" sz="1800" dirty="0">
                  <a:solidFill>
                    <a:srgbClr val="0C77C3"/>
                  </a:solidFill>
                  <a:latin typeface="Alegreya" panose="020B0604020202020204" charset="0"/>
                </a:rPr>
                <a:t>Будова і функції лейкоцитів і тромбоцитів. </a:t>
              </a:r>
            </a:p>
            <a:p>
              <a:pPr lvl="0" algn="ctr"/>
              <a:r>
                <a:rPr lang="uk-UA" sz="1800" dirty="0">
                  <a:solidFill>
                    <a:srgbClr val="0C77C3"/>
                  </a:solidFill>
                  <a:latin typeface="Alegreya" panose="020B0604020202020204" charset="0"/>
                </a:rPr>
                <a:t>Зсідання крові</a:t>
              </a:r>
              <a:endParaRPr lang="uk-UA" sz="1800" dirty="0">
                <a:solidFill>
                  <a:srgbClr val="0C77C3"/>
                </a:solidFill>
                <a:latin typeface="Alegreya" panose="020B0604020202020204" charset="0"/>
                <a:ea typeface="Alegreya"/>
                <a:cs typeface="Alegreya"/>
                <a:sym typeface="Alegreya"/>
              </a:endParaRPr>
            </a:p>
            <a:p>
              <a:pPr lvl="0" algn="ctr"/>
              <a:endParaRPr lang="uk-UA" sz="1800" dirty="0">
                <a:solidFill>
                  <a:srgbClr val="0C77C3"/>
                </a:solidFill>
                <a:latin typeface="Alegreya" panose="020B0604020202020204" charset="0"/>
                <a:ea typeface="Alegreya"/>
                <a:cs typeface="Alegreya"/>
                <a:sym typeface="Alegreya"/>
              </a:endParaRPr>
            </a:p>
          </p:txBody>
        </p:sp>
        <p:cxnSp>
          <p:nvCxnSpPr>
            <p:cNvPr id="15" name="Google Shape;100;p16">
              <a:extLst>
                <a:ext uri="{FF2B5EF4-FFF2-40B4-BE49-F238E27FC236}">
                  <a16:creationId xmlns:a16="http://schemas.microsoft.com/office/drawing/2014/main" id="{EE215FE5-5688-4BBE-B496-B53DAC43A67A}"/>
                </a:ext>
              </a:extLst>
            </p:cNvPr>
            <p:cNvCxnSpPr/>
            <p:nvPr/>
          </p:nvCxnSpPr>
          <p:spPr>
            <a:xfrm rot="10800000" flipH="1">
              <a:off x="1821740" y="663002"/>
              <a:ext cx="6203700" cy="5700"/>
            </a:xfrm>
            <a:prstGeom prst="straightConnector1">
              <a:avLst/>
            </a:prstGeom>
            <a:noFill/>
            <a:ln w="19050" cap="flat" cmpd="sng">
              <a:solidFill>
                <a:srgbClr val="257BBE"/>
              </a:solidFill>
              <a:prstDash val="solid"/>
              <a:round/>
              <a:headEnd type="diamond" w="med" len="med"/>
              <a:tailEnd type="diamond" w="med" len="med"/>
            </a:ln>
          </p:spPr>
        </p:cxnSp>
      </p:grpSp>
      <p:sp>
        <p:nvSpPr>
          <p:cNvPr id="16" name="Прямокутник 15"/>
          <p:cNvSpPr/>
          <p:nvPr/>
        </p:nvSpPr>
        <p:spPr>
          <a:xfrm>
            <a:off x="2381687" y="845814"/>
            <a:ext cx="4593265" cy="338554"/>
          </a:xfrm>
          <a:prstGeom prst="rect">
            <a:avLst/>
          </a:prstGeom>
          <a:solidFill>
            <a:srgbClr val="FEECEC"/>
          </a:solidFill>
          <a:ln w="28575">
            <a:solidFill>
              <a:schemeClr val="accent2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1" algn="ctr"/>
            <a:r>
              <a:rPr lang="uk-UA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Print" pitchFamily="2" charset="0"/>
              </a:rPr>
              <a:t>УЗАГАЛЬНЕННЯ</a:t>
            </a:r>
          </a:p>
        </p:txBody>
      </p:sp>
    </p:spTree>
    <p:extLst>
      <p:ext uri="{BB962C8B-B14F-4D97-AF65-F5344CB8AC3E}">
        <p14:creationId xmlns:p14="http://schemas.microsoft.com/office/powerpoint/2010/main" val="2587732128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1195</TotalTime>
  <Words>1024</Words>
  <Application>Microsoft Office PowerPoint</Application>
  <PresentationFormat>Екран (16:9)</PresentationFormat>
  <Paragraphs>141</Paragraphs>
  <Slides>20</Slides>
  <Notes>20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20</vt:i4>
      </vt:variant>
    </vt:vector>
  </HeadingPairs>
  <TitlesOfParts>
    <vt:vector size="26" baseType="lpstr">
      <vt:lpstr>Segoe Print</vt:lpstr>
      <vt:lpstr>Alegreya</vt:lpstr>
      <vt:lpstr>Arial</vt:lpstr>
      <vt:lpstr>Segoe Script</vt:lpstr>
      <vt:lpstr>Wingdings</vt:lpstr>
      <vt:lpstr>Simple Light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Валентина</dc:creator>
  <cp:lastModifiedBy>Ludmila Mialkivska</cp:lastModifiedBy>
  <cp:revision>123</cp:revision>
  <dcterms:modified xsi:type="dcterms:W3CDTF">2025-08-22T05:18:50Z</dcterms:modified>
</cp:coreProperties>
</file>