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4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83" r:id="rId3"/>
    <p:sldId id="272" r:id="rId4"/>
    <p:sldId id="280" r:id="rId5"/>
    <p:sldId id="274" r:id="rId6"/>
    <p:sldId id="273" r:id="rId7"/>
    <p:sldId id="261" r:id="rId8"/>
    <p:sldId id="275" r:id="rId9"/>
    <p:sldId id="263" r:id="rId10"/>
    <p:sldId id="264" r:id="rId11"/>
    <p:sldId id="265" r:id="rId12"/>
    <p:sldId id="266" r:id="rId13"/>
    <p:sldId id="267" r:id="rId14"/>
    <p:sldId id="269" r:id="rId15"/>
    <p:sldId id="276" r:id="rId16"/>
    <p:sldId id="279" r:id="rId17"/>
    <p:sldId id="277" r:id="rId18"/>
    <p:sldId id="268" r:id="rId19"/>
    <p:sldId id="278" r:id="rId20"/>
    <p:sldId id="270" r:id="rId21"/>
    <p:sldId id="282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2327"/>
    <a:srgbClr val="331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2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49C47D0-0AC0-4031-BF55-92FD167FEA70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CAF5A1D-CDD1-4CAB-A3E0-26DC17F56A6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082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47D0-0AC0-4031-BF55-92FD167FEA70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5A1D-CDD1-4CAB-A3E0-26DC17F56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695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47D0-0AC0-4031-BF55-92FD167FEA70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5A1D-CDD1-4CAB-A3E0-26DC17F56A6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472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47D0-0AC0-4031-BF55-92FD167FEA70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5A1D-CDD1-4CAB-A3E0-26DC17F56A6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170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47D0-0AC0-4031-BF55-92FD167FEA70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5A1D-CDD1-4CAB-A3E0-26DC17F56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690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47D0-0AC0-4031-BF55-92FD167FEA70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5A1D-CDD1-4CAB-A3E0-26DC17F56A6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780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47D0-0AC0-4031-BF55-92FD167FEA70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5A1D-CDD1-4CAB-A3E0-26DC17F56A6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495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47D0-0AC0-4031-BF55-92FD167FEA70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5A1D-CDD1-4CAB-A3E0-26DC17F56A6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304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47D0-0AC0-4031-BF55-92FD167FEA70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5A1D-CDD1-4CAB-A3E0-26DC17F56A6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847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47D0-0AC0-4031-BF55-92FD167FEA70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5A1D-CDD1-4CAB-A3E0-26DC17F56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246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47D0-0AC0-4031-BF55-92FD167FEA70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5A1D-CDD1-4CAB-A3E0-26DC17F56A6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708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47D0-0AC0-4031-BF55-92FD167FEA70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5A1D-CDD1-4CAB-A3E0-26DC17F56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711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47D0-0AC0-4031-BF55-92FD167FEA70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5A1D-CDD1-4CAB-A3E0-26DC17F56A6B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125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47D0-0AC0-4031-BF55-92FD167FEA70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5A1D-CDD1-4CAB-A3E0-26DC17F56A6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85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47D0-0AC0-4031-BF55-92FD167FEA70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5A1D-CDD1-4CAB-A3E0-26DC17F56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173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47D0-0AC0-4031-BF55-92FD167FEA70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5A1D-CDD1-4CAB-A3E0-26DC17F56A6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524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47D0-0AC0-4031-BF55-92FD167FEA70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F5A1D-CDD1-4CAB-A3E0-26DC17F56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603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49C47D0-0AC0-4031-BF55-92FD167FEA70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CAF5A1D-CDD1-4CAB-A3E0-26DC17F56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6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7852150-F55B-4E92-BEE7-3D8937801F39}"/>
              </a:ext>
            </a:extLst>
          </p:cNvPr>
          <p:cNvSpPr/>
          <p:nvPr/>
        </p:nvSpPr>
        <p:spPr>
          <a:xfrm>
            <a:off x="948821" y="2486927"/>
            <a:ext cx="102258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eorgia" panose="02040502050405020303" pitchFamily="18" charset="0"/>
              </a:rPr>
              <a:t>Фізичні властивості речовин.</a:t>
            </a:r>
          </a:p>
          <a:p>
            <a:pPr algn="ctr"/>
            <a:r>
              <a:rPr lang="uk-UA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eorgia" panose="02040502050405020303" pitchFamily="18" charset="0"/>
              </a:rPr>
              <a:t>Експеримент і спостереження</a:t>
            </a:r>
            <a:endParaRPr lang="ru-RU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9218" name="Picture 2" descr="В РФ заканчивается золото: прогноз на ближайшее десятилетие | Если  производство в стране находится на уровне 330 тонн в год, то запасов, как  говорят эксперты, осталось не больше 7,5-8 тысяч тонн">
            <a:extLst>
              <a:ext uri="{FF2B5EF4-FFF2-40B4-BE49-F238E27FC236}">
                <a16:creationId xmlns:a16="http://schemas.microsoft.com/office/drawing/2014/main" id="{FD461AFF-3FFE-4D4F-A8BD-C92836AD4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02" y="738479"/>
            <a:ext cx="2587485" cy="1478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0" name="Picture 4" descr="Йод кристаллический 100 гр">
            <a:extLst>
              <a:ext uri="{FF2B5EF4-FFF2-40B4-BE49-F238E27FC236}">
                <a16:creationId xmlns:a16="http://schemas.microsoft.com/office/drawing/2014/main" id="{2FA01E46-92EB-438B-8C27-55624B4EC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636" y="738479"/>
            <a:ext cx="2216451" cy="1642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4" name="Picture 8" descr="Кисень: фізичні та хімічні властивості">
            <a:extLst>
              <a:ext uri="{FF2B5EF4-FFF2-40B4-BE49-F238E27FC236}">
                <a16:creationId xmlns:a16="http://schemas.microsoft.com/office/drawing/2014/main" id="{41EF595C-6594-47B2-A0FA-8FA4A0094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13" y="668788"/>
            <a:ext cx="2215395" cy="1478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8" name="Picture 12" descr="Бром — Википедия">
            <a:extLst>
              <a:ext uri="{FF2B5EF4-FFF2-40B4-BE49-F238E27FC236}">
                <a16:creationId xmlns:a16="http://schemas.microsoft.com/office/drawing/2014/main" id="{E4C4579F-0FEF-4807-BF71-F7DADF950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839" y="4406616"/>
            <a:ext cx="1861248" cy="1642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30" name="Picture 14" descr="Сірка: застосування - Dovidka.biz.ua">
            <a:extLst>
              <a:ext uri="{FF2B5EF4-FFF2-40B4-BE49-F238E27FC236}">
                <a16:creationId xmlns:a16="http://schemas.microsoft.com/office/drawing/2014/main" id="{743C78F4-90FA-4A12-8644-942139E05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21" y="4336319"/>
            <a:ext cx="2216451" cy="1478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32" name="Picture 16" descr="Полиэтилен – свойства и применение вещества в разных сферах">
            <a:extLst>
              <a:ext uri="{FF2B5EF4-FFF2-40B4-BE49-F238E27FC236}">
                <a16:creationId xmlns:a16="http://schemas.microsoft.com/office/drawing/2014/main" id="{84D73EA1-6134-47A8-9937-A3D0A3251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534" y="4476055"/>
            <a:ext cx="2772043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BB6754-E0A0-45C5-87D7-2A97A12548AB}"/>
              </a:ext>
            </a:extLst>
          </p:cNvPr>
          <p:cNvSpPr txBox="1"/>
          <p:nvPr/>
        </p:nvSpPr>
        <p:spPr>
          <a:xfrm>
            <a:off x="10352015" y="6457890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Мухіна О.В.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01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599957-E883-4053-9E5F-18B391B37A74}"/>
              </a:ext>
            </a:extLst>
          </p:cNvPr>
          <p:cNvSpPr/>
          <p:nvPr/>
        </p:nvSpPr>
        <p:spPr>
          <a:xfrm>
            <a:off x="2358639" y="492540"/>
            <a:ext cx="78547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Електропровідність та </a:t>
            </a:r>
          </a:p>
          <a:p>
            <a:pPr algn="ctr"/>
            <a:r>
              <a:rPr lang="uk-UA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теплопровідність</a:t>
            </a:r>
            <a:endParaRPr lang="ru-RU" sz="4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FEF8DB-A32C-43D5-9D64-57743A86D503}"/>
              </a:ext>
            </a:extLst>
          </p:cNvPr>
          <p:cNvSpPr txBox="1"/>
          <p:nvPr/>
        </p:nvSpPr>
        <p:spPr>
          <a:xfrm>
            <a:off x="3053917" y="1757164"/>
            <a:ext cx="75539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uk-UA" sz="3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Здатність речовин проводити </a:t>
            </a:r>
          </a:p>
          <a:p>
            <a:r>
              <a:rPr lang="uk-UA" sz="3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електричний струм та тепло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5862C2-43DA-4792-A53F-42E46488F3CD}"/>
              </a:ext>
            </a:extLst>
          </p:cNvPr>
          <p:cNvSpPr txBox="1"/>
          <p:nvPr/>
        </p:nvSpPr>
        <p:spPr>
          <a:xfrm>
            <a:off x="977438" y="3239522"/>
            <a:ext cx="7854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Найбільшу електропровідність та теплопровідність мають </a:t>
            </a:r>
            <a:r>
              <a:rPr lang="uk-UA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метали </a:t>
            </a:r>
          </a:p>
          <a:p>
            <a:r>
              <a:rPr lang="uk-UA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(найкращій – срібло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Ag)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512DCE-F25B-4020-B030-772F3A9D0AAF}"/>
              </a:ext>
            </a:extLst>
          </p:cNvPr>
          <p:cNvSpPr txBox="1"/>
          <p:nvPr/>
        </p:nvSpPr>
        <p:spPr>
          <a:xfrm>
            <a:off x="880806" y="5022583"/>
            <a:ext cx="9382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Не проводять електричний струм  </a:t>
            </a:r>
            <a:r>
              <a:rPr lang="uk-UA" sz="32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гума, </a:t>
            </a:r>
            <a:r>
              <a:rPr lang="uk-UA" sz="32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пласмаси</a:t>
            </a:r>
            <a:r>
              <a:rPr lang="uk-UA" sz="32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скло, порцеляна</a:t>
            </a:r>
            <a:r>
              <a:rPr lang="uk-UA" sz="3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- </a:t>
            </a:r>
            <a:r>
              <a:rPr lang="uk-UA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діелектрики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Рукавички одноразові – купити гумові рукавиці медичні нестерильні | Ціна">
            <a:extLst>
              <a:ext uri="{FF2B5EF4-FFF2-40B4-BE49-F238E27FC236}">
                <a16:creationId xmlns:a16="http://schemas.microsoft.com/office/drawing/2014/main" id="{DAC31411-7073-47AE-AD7E-471D67790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289" y="4577801"/>
            <a:ext cx="1915108" cy="152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Метал родій. Срібло покрите родієм | магазин &quot;Срібний шлях&quot;">
            <a:extLst>
              <a:ext uri="{FF2B5EF4-FFF2-40B4-BE49-F238E27FC236}">
                <a16:creationId xmlns:a16="http://schemas.microsoft.com/office/drawing/2014/main" id="{E9132355-566A-416D-8445-8ABA5EF3E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84" y="3196509"/>
            <a:ext cx="2474409" cy="157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Провода и шнуры соединительные">
            <a:extLst>
              <a:ext uri="{FF2B5EF4-FFF2-40B4-BE49-F238E27FC236}">
                <a16:creationId xmlns:a16="http://schemas.microsoft.com/office/drawing/2014/main" id="{7B96D6F7-A81E-40DC-926E-9615C9F28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80807" y="758199"/>
            <a:ext cx="2195691" cy="15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A68FE7-4164-471D-8C21-6D50D56A392A}"/>
              </a:ext>
            </a:extLst>
          </p:cNvPr>
          <p:cNvSpPr txBox="1"/>
          <p:nvPr/>
        </p:nvSpPr>
        <p:spPr>
          <a:xfrm>
            <a:off x="10229482" y="6395763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Мухіна О.В.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70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0"/>
          <a:stretch/>
        </p:blipFill>
        <p:spPr>
          <a:xfrm>
            <a:off x="1872712" y="2210736"/>
            <a:ext cx="8446575" cy="360283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1B2209-124A-4ED1-BBD1-1FD87CA6C9FC}"/>
              </a:ext>
            </a:extLst>
          </p:cNvPr>
          <p:cNvSpPr/>
          <p:nvPr/>
        </p:nvSpPr>
        <p:spPr>
          <a:xfrm>
            <a:off x="2039857" y="576430"/>
            <a:ext cx="78547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Чим схожі і відрізняються за </a:t>
            </a:r>
          </a:p>
          <a:p>
            <a:pPr algn="ctr"/>
            <a:r>
              <a:rPr lang="uk-UA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властивостями </a:t>
            </a:r>
            <a:r>
              <a:rPr lang="uk-UA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мідь</a:t>
            </a:r>
            <a:r>
              <a:rPr lang="uk-UA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і </a:t>
            </a:r>
            <a:r>
              <a:rPr lang="uk-UA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алюміній</a:t>
            </a:r>
            <a:endParaRPr lang="ru-RU" sz="4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C4CB2A-3279-4C14-BB52-60B89CB3A578}"/>
              </a:ext>
            </a:extLst>
          </p:cNvPr>
          <p:cNvSpPr txBox="1"/>
          <p:nvPr/>
        </p:nvSpPr>
        <p:spPr>
          <a:xfrm>
            <a:off x="10229482" y="6395763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Мухіна О.В.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443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3BFA221-759F-41A2-A48B-6F0BEA4412E8}"/>
              </a:ext>
            </a:extLst>
          </p:cNvPr>
          <p:cNvSpPr/>
          <p:nvPr/>
        </p:nvSpPr>
        <p:spPr>
          <a:xfrm>
            <a:off x="2039857" y="576430"/>
            <a:ext cx="785470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Чим схожі і відрізняються за </a:t>
            </a:r>
          </a:p>
          <a:p>
            <a:pPr algn="ctr"/>
            <a:r>
              <a:rPr lang="uk-UA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властивостями </a:t>
            </a:r>
            <a:r>
              <a:rPr lang="uk-UA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вода</a:t>
            </a:r>
            <a:r>
              <a:rPr lang="uk-UA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і </a:t>
            </a:r>
            <a:r>
              <a:rPr lang="uk-UA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олія</a:t>
            </a:r>
            <a:endParaRPr lang="ru-RU" sz="4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146" name="Picture 2" descr="Рафінована і нерафінована олія. Яку, як і за яких умов споживати?">
            <a:extLst>
              <a:ext uri="{FF2B5EF4-FFF2-40B4-BE49-F238E27FC236}">
                <a16:creationId xmlns:a16="http://schemas.microsoft.com/office/drawing/2014/main" id="{A3E42BCD-3B80-4495-B1F0-FCD56B5F4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667" y="2606877"/>
            <a:ext cx="3635229" cy="2669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Вода">
            <a:extLst>
              <a:ext uri="{FF2B5EF4-FFF2-40B4-BE49-F238E27FC236}">
                <a16:creationId xmlns:a16="http://schemas.microsoft.com/office/drawing/2014/main" id="{A113041C-2EDA-424A-A3A8-C1B95D1EB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973" y="2606878"/>
            <a:ext cx="3737716" cy="2669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F292EC-1B82-40A6-88A1-427A7B7C46DC}"/>
              </a:ext>
            </a:extLst>
          </p:cNvPr>
          <p:cNvSpPr txBox="1"/>
          <p:nvPr/>
        </p:nvSpPr>
        <p:spPr>
          <a:xfrm>
            <a:off x="10229482" y="6395763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Мухіна О.В.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593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E3F7987-C235-4D23-9A29-340CFBF4969F}"/>
              </a:ext>
            </a:extLst>
          </p:cNvPr>
          <p:cNvSpPr/>
          <p:nvPr/>
        </p:nvSpPr>
        <p:spPr>
          <a:xfrm>
            <a:off x="2039857" y="576430"/>
            <a:ext cx="785470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Чим схожі і відрізняються за </a:t>
            </a:r>
          </a:p>
          <a:p>
            <a:pPr algn="ctr"/>
            <a:r>
              <a:rPr lang="uk-UA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властивостями </a:t>
            </a:r>
            <a:r>
              <a:rPr lang="uk-UA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цукор</a:t>
            </a:r>
            <a:r>
              <a:rPr lang="uk-UA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і </a:t>
            </a:r>
            <a:r>
              <a:rPr lang="uk-UA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сіль</a:t>
            </a:r>
            <a:endParaRPr lang="ru-RU" sz="4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194" name="Picture 2" descr="Ціни на цукор в Україні знову зросли - Today.ua">
            <a:extLst>
              <a:ext uri="{FF2B5EF4-FFF2-40B4-BE49-F238E27FC236}">
                <a16:creationId xmlns:a16="http://schemas.microsoft.com/office/drawing/2014/main" id="{C822A501-E754-47BC-ABFD-BB9D5BB34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745" y="2743963"/>
            <a:ext cx="3690049" cy="2541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6" name="Picture 4" descr="Сіль кам'яна (для доріг) оптом та у роздріб. Від 25кг з доставкою у Київ,  Харків, Дніпро, Житомир, Львів, Одеса, Луцьк">
            <a:extLst>
              <a:ext uri="{FF2B5EF4-FFF2-40B4-BE49-F238E27FC236}">
                <a16:creationId xmlns:a16="http://schemas.microsoft.com/office/drawing/2014/main" id="{AA62E953-F2AA-49BD-AA7F-525F52577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208" y="2743963"/>
            <a:ext cx="3861150" cy="2541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A61ABC-0A74-4E9C-A314-801F979B3A5C}"/>
              </a:ext>
            </a:extLst>
          </p:cNvPr>
          <p:cNvSpPr txBox="1"/>
          <p:nvPr/>
        </p:nvSpPr>
        <p:spPr>
          <a:xfrm>
            <a:off x="10229482" y="6395763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Мухіна О.В.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0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C2140E6-4FDB-41CA-8ABC-D4A3B419028F}"/>
              </a:ext>
            </a:extLst>
          </p:cNvPr>
          <p:cNvSpPr/>
          <p:nvPr/>
        </p:nvSpPr>
        <p:spPr>
          <a:xfrm>
            <a:off x="2015975" y="540571"/>
            <a:ext cx="839043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Фізичні властивості речовин </a:t>
            </a:r>
          </a:p>
          <a:p>
            <a:pPr algn="ctr"/>
            <a:r>
              <a:rPr lang="uk-UA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з</a:t>
            </a:r>
            <a:r>
              <a:rPr lang="uk-UA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умовлюють їх використання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2DF6D1-3C5D-4A61-8AE7-687C4785564B}"/>
              </a:ext>
            </a:extLst>
          </p:cNvPr>
          <p:cNvSpPr txBox="1"/>
          <p:nvPr/>
        </p:nvSpPr>
        <p:spPr>
          <a:xfrm>
            <a:off x="1091674" y="2293309"/>
            <a:ext cx="812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002060"/>
                </a:solidFill>
                <a:latin typeface="Comic Sans MS" panose="030F0702030302020204" pitchFamily="66" charset="0"/>
              </a:rPr>
              <a:t>Для чого в кулінарії використовують оцтову кислоту, цукор,</a:t>
            </a:r>
          </a:p>
          <a:p>
            <a:r>
              <a:rPr lang="uk-UA" dirty="0">
                <a:solidFill>
                  <a:srgbClr val="002060"/>
                </a:solidFill>
                <a:latin typeface="Comic Sans MS" panose="030F0702030302020204" pitchFamily="66" charset="0"/>
              </a:rPr>
              <a:t> кухонну сіль, ванілін, харчову соду</a:t>
            </a:r>
            <a:r>
              <a:rPr lang="uk-UA" dirty="0"/>
              <a:t>?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B14A22-EE63-496F-B640-ECCD67ED0997}"/>
              </a:ext>
            </a:extLst>
          </p:cNvPr>
          <p:cNvSpPr txBox="1"/>
          <p:nvPr/>
        </p:nvSpPr>
        <p:spPr>
          <a:xfrm>
            <a:off x="1091674" y="3196832"/>
            <a:ext cx="6904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002060"/>
                </a:solidFill>
                <a:latin typeface="Comic Sans MS" panose="030F0702030302020204" pitchFamily="66" charset="0"/>
              </a:rPr>
              <a:t>Чому електричний дріт виготовляють із міді або алюмінію, </a:t>
            </a:r>
          </a:p>
          <a:p>
            <a:r>
              <a:rPr lang="uk-UA" dirty="0">
                <a:solidFill>
                  <a:srgbClr val="002060"/>
                </a:solidFill>
                <a:latin typeface="Comic Sans MS" panose="030F0702030302020204" pitchFamily="66" charset="0"/>
              </a:rPr>
              <a:t>а їх оболонку- із поліетилену?</a:t>
            </a: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B91707-EB7F-4318-AD16-CCE0841714BB}"/>
              </a:ext>
            </a:extLst>
          </p:cNvPr>
          <p:cNvSpPr txBox="1"/>
          <p:nvPr/>
        </p:nvSpPr>
        <p:spPr>
          <a:xfrm>
            <a:off x="1091674" y="4755808"/>
            <a:ext cx="5888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002060"/>
                </a:solidFill>
                <a:latin typeface="Comic Sans MS" panose="030F0702030302020204" pitchFamily="66" charset="0"/>
              </a:rPr>
              <a:t>Чому алюміній використовують у літакобудуванні?</a:t>
            </a: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6405F7-29D0-490E-93B1-82990564491D}"/>
              </a:ext>
            </a:extLst>
          </p:cNvPr>
          <p:cNvSpPr txBox="1"/>
          <p:nvPr/>
        </p:nvSpPr>
        <p:spPr>
          <a:xfrm>
            <a:off x="1091674" y="5459795"/>
            <a:ext cx="7148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002060"/>
                </a:solidFill>
                <a:latin typeface="Comic Sans MS" panose="030F0702030302020204" pitchFamily="66" charset="0"/>
              </a:rPr>
              <a:t>Чому із сплавів заліза виготовляють конструкційні матеріали?</a:t>
            </a: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Купить Ванилин «Аромат» (2 г) | &quot;VINKRAFT&quot;">
            <a:extLst>
              <a:ext uri="{FF2B5EF4-FFF2-40B4-BE49-F238E27FC236}">
                <a16:creationId xmlns:a16="http://schemas.microsoft.com/office/drawing/2014/main" id="{073C9A1C-E166-4BB9-BB7A-CB2403458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259" y="2010251"/>
            <a:ext cx="831622" cy="1117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Антонов» вперше за роки незалежності поставить Міноборони літаки | UA.NEWS">
            <a:extLst>
              <a:ext uri="{FF2B5EF4-FFF2-40B4-BE49-F238E27FC236}">
                <a16:creationId xmlns:a16="http://schemas.microsoft.com/office/drawing/2014/main" id="{7E5EA745-719D-4098-91C0-C6144678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8" b="17251"/>
          <a:stretch/>
        </p:blipFill>
        <p:spPr bwMode="auto">
          <a:xfrm>
            <a:off x="6979823" y="3730274"/>
            <a:ext cx="2701815" cy="1366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Конструкції металеві купити в Київ">
            <a:extLst>
              <a:ext uri="{FF2B5EF4-FFF2-40B4-BE49-F238E27FC236}">
                <a16:creationId xmlns:a16="http://schemas.microsoft.com/office/drawing/2014/main" id="{3DE58C68-3544-49B8-B086-1C44532BB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335" y="4991450"/>
            <a:ext cx="2786129" cy="1212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Види кабелів">
            <a:extLst>
              <a:ext uri="{FF2B5EF4-FFF2-40B4-BE49-F238E27FC236}">
                <a16:creationId xmlns:a16="http://schemas.microsoft.com/office/drawing/2014/main" id="{06E91A00-1333-4582-8671-C8135C7E1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24" y="3519997"/>
            <a:ext cx="2248248" cy="901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ᐉ Сода харчова 300 г Деко • Краща ціна в Києві, Україні • Купити в Епіцентрі">
            <a:extLst>
              <a:ext uri="{FF2B5EF4-FFF2-40B4-BE49-F238E27FC236}">
                <a16:creationId xmlns:a16="http://schemas.microsoft.com/office/drawing/2014/main" id="{2DF76789-E1B6-4E38-BFEF-E459F104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944" y="1939363"/>
            <a:ext cx="811021" cy="1238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4968CA-7057-4CC4-A2FF-A7218778670F}"/>
              </a:ext>
            </a:extLst>
          </p:cNvPr>
          <p:cNvSpPr txBox="1"/>
          <p:nvPr/>
        </p:nvSpPr>
        <p:spPr>
          <a:xfrm>
            <a:off x="10229482" y="6395763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Мухіна О.В.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480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CC0F19-3210-4D5A-8F3B-8CFD7800A095}"/>
              </a:ext>
            </a:extLst>
          </p:cNvPr>
          <p:cNvSpPr/>
          <p:nvPr/>
        </p:nvSpPr>
        <p:spPr>
          <a:xfrm>
            <a:off x="3370879" y="965832"/>
            <a:ext cx="60308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Як </a:t>
            </a:r>
            <a:r>
              <a:rPr lang="ru-RU" sz="40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вивчають</a:t>
            </a:r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речовини</a:t>
            </a:r>
            <a:r>
              <a:rPr lang="ru-RU" sz="3600" dirty="0">
                <a:solidFill>
                  <a:srgbClr val="292B2C"/>
                </a:solidFill>
                <a:latin typeface="Roboto"/>
              </a:rPr>
              <a:t> </a:t>
            </a:r>
            <a:endParaRPr lang="ru-RU" sz="36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44E5F7-623B-4662-A004-BF7B508CD295}"/>
              </a:ext>
            </a:extLst>
          </p:cNvPr>
          <p:cNvSpPr/>
          <p:nvPr/>
        </p:nvSpPr>
        <p:spPr>
          <a:xfrm>
            <a:off x="1423331" y="2061481"/>
            <a:ext cx="1005560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Вивчаючи</a:t>
            </a:r>
            <a:r>
              <a:rPr lang="ru-RU" sz="2800" u="sng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800" u="sng" dirty="0" err="1">
                <a:solidFill>
                  <a:srgbClr val="0070C0"/>
                </a:solidFill>
                <a:latin typeface="Comic Sans MS" panose="030F0702030302020204" pitchFamily="66" charset="0"/>
              </a:rPr>
              <a:t>речовину</a:t>
            </a:r>
            <a:r>
              <a:rPr lang="ru-RU" sz="2800" u="sng" dirty="0">
                <a:solidFill>
                  <a:srgbClr val="0070C0"/>
                </a:solidFill>
                <a:latin typeface="Comic Sans MS" panose="030F0702030302020204" pitchFamily="66" charset="0"/>
              </a:rPr>
              <a:t>, </a:t>
            </a:r>
            <a:r>
              <a:rPr lang="ru-RU" sz="2800" u="sng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вчені-хіміки</a:t>
            </a:r>
            <a:r>
              <a:rPr lang="ru-RU" sz="2800" u="sng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800" u="sng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визначають</a:t>
            </a:r>
            <a:r>
              <a:rPr lang="ru-RU" sz="2800" u="sng" dirty="0">
                <a:solidFill>
                  <a:srgbClr val="0070C0"/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її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фізичні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властивості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склад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речовини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тобто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те, з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яких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частинок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вона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складається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скільки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і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яких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атомів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містять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її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молекули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будову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речовини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у твердому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стані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(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розміщення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в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ній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найменших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частинок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хімічні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властивості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ru-RU" sz="2400" b="0" i="0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9684440-8357-4021-B229-C3147A013A92}"/>
              </a:ext>
            </a:extLst>
          </p:cNvPr>
          <p:cNvSpPr/>
          <p:nvPr/>
        </p:nvSpPr>
        <p:spPr>
          <a:xfrm>
            <a:off x="818395" y="4933252"/>
            <a:ext cx="9848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  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Склад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речовини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встановлюють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здійснюючи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її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хімічний</a:t>
            </a:r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аналіз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а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внутрішню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будову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досліджують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за </a:t>
            </a:r>
            <a:r>
              <a:rPr lang="ru-RU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допомогою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спеціальних</a:t>
            </a:r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приладів</a:t>
            </a:r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endParaRPr lang="ru-RU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2C458B-1BB1-4331-8468-A70314585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070" y="4814278"/>
            <a:ext cx="934904" cy="14382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0E7186-F70C-4519-AF53-64DD5ED30689}"/>
              </a:ext>
            </a:extLst>
          </p:cNvPr>
          <p:cNvSpPr txBox="1"/>
          <p:nvPr/>
        </p:nvSpPr>
        <p:spPr>
          <a:xfrm>
            <a:off x="10229482" y="6395763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Мухіна О.В.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Picture 4" descr="Картинки по запросу &quot;малюнки для презентації з хімії&quot;">
            <a:extLst>
              <a:ext uri="{FF2B5EF4-FFF2-40B4-BE49-F238E27FC236}">
                <a16:creationId xmlns:a16="http://schemas.microsoft.com/office/drawing/2014/main" id="{5A99B458-E3AB-4902-91B8-89DA56E86F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64" y="608261"/>
            <a:ext cx="1694576" cy="157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01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0F4F58B-3801-4632-BDAA-B564BA69A426}"/>
              </a:ext>
            </a:extLst>
          </p:cNvPr>
          <p:cNvSpPr/>
          <p:nvPr/>
        </p:nvSpPr>
        <p:spPr>
          <a:xfrm>
            <a:off x="801530" y="828288"/>
            <a:ext cx="9966679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        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Хімія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 не </a:t>
            </a:r>
            <a:r>
              <a:rPr lang="ru-RU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може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розвиватися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 без </a:t>
            </a:r>
            <a:r>
              <a:rPr lang="ru-RU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здійснення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різноманітних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дослідів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 з </a:t>
            </a:r>
            <a:r>
              <a:rPr lang="ru-RU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речовинами</a:t>
            </a:r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uk-UA" i="1" dirty="0">
                <a:solidFill>
                  <a:srgbClr val="FF0000"/>
                </a:solidFill>
                <a:latin typeface="Comic Sans MS" panose="030F0702030302020204" pitchFamily="66" charset="0"/>
              </a:rPr>
              <a:t>  Експеримент</a:t>
            </a:r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uk-UA" dirty="0">
                <a:solidFill>
                  <a:srgbClr val="002060"/>
                </a:solidFill>
                <a:latin typeface="Comic Sans MS" panose="030F0702030302020204" pitchFamily="66" charset="0"/>
              </a:rPr>
              <a:t>– наукове відтворення явища з метою його дослідження. Він допомагає підтвердити чи спростувати гіпотезу, що виникла під час спостереження, та сформулювати висновок. </a:t>
            </a: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  Перед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тим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як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розпочати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експеримент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хімік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усвідомлює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його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мету,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збирає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інформацію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про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речовини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, з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якими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працюватиме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Потім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він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складає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план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експерименту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визначає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умови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його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проведення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Під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час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досліду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вчений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спостерігає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за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речовинами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фіксує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зміни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що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відбуваються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з ними,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здійснює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необхідні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вимірювання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Результати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спостережень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вимірювань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відповідні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обчислення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він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занотовує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в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лабораторний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журнал. 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Після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завершення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експерименту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хімік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аналізує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пояснює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отримані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результати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робить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висновки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Підсумком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проведення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низки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дослідів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може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бути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виявлення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певної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закономірності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На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підставі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багатьох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закономірностей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учені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створюють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теорію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Сукупність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теорій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становить основу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кожної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науки.</a:t>
            </a:r>
            <a:endParaRPr lang="ru-RU" b="0" i="0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6E1317-AB5F-45BA-8680-02E8CD2050C7}"/>
              </a:ext>
            </a:extLst>
          </p:cNvPr>
          <p:cNvSpPr/>
          <p:nvPr/>
        </p:nvSpPr>
        <p:spPr>
          <a:xfrm>
            <a:off x="2348917" y="-92145"/>
            <a:ext cx="84192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Хімія</a:t>
            </a:r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- </a:t>
            </a:r>
            <a:r>
              <a:rPr lang="ru-RU" sz="40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експериментальна</a:t>
            </a:r>
            <a:r>
              <a:rPr lang="ru-RU" sz="4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наука</a:t>
            </a:r>
            <a:r>
              <a:rPr lang="ru-RU" sz="3600" dirty="0">
                <a:solidFill>
                  <a:srgbClr val="292B2C"/>
                </a:solidFill>
                <a:latin typeface="Roboto"/>
              </a:rPr>
              <a:t> </a:t>
            </a:r>
            <a:endParaRPr lang="ru-RU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374ED8-9BAB-4D6A-8CDB-242781FD21D9}"/>
              </a:ext>
            </a:extLst>
          </p:cNvPr>
          <p:cNvSpPr txBox="1"/>
          <p:nvPr/>
        </p:nvSpPr>
        <p:spPr>
          <a:xfrm>
            <a:off x="10497929" y="6457890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Мухіна О.В.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DA2CF63-83FC-4183-8976-0A2CA2E25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1680" y="679508"/>
            <a:ext cx="1201211" cy="1298196"/>
          </a:xfrm>
          <a:prstGeom prst="rect">
            <a:avLst/>
          </a:prstGeom>
        </p:spPr>
      </p:pic>
      <p:pic>
        <p:nvPicPr>
          <p:cNvPr id="14" name="Picture 2" descr="Картинки по запросу &quot;малюнки для презентації з хімії&quot;">
            <a:extLst>
              <a:ext uri="{FF2B5EF4-FFF2-40B4-BE49-F238E27FC236}">
                <a16:creationId xmlns:a16="http://schemas.microsoft.com/office/drawing/2014/main" id="{FEE294D5-42DB-48F0-8462-F5F1CC1EF1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287" y="3330080"/>
            <a:ext cx="19050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785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A75EA77-13F2-4D74-82D4-7EB8CD78BEEA}"/>
              </a:ext>
            </a:extLst>
          </p:cNvPr>
          <p:cNvSpPr/>
          <p:nvPr/>
        </p:nvSpPr>
        <p:spPr>
          <a:xfrm>
            <a:off x="1535486" y="517632"/>
            <a:ext cx="912102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         </a:t>
            </a:r>
            <a:r>
              <a:rPr lang="uk-UA" sz="4000" dirty="0">
                <a:solidFill>
                  <a:srgbClr val="00B050"/>
                </a:solidFill>
                <a:latin typeface="Comic Sans MS" panose="030F0702030302020204" pitchFamily="66" charset="0"/>
              </a:rPr>
              <a:t>Лабораторний дослід.</a:t>
            </a:r>
          </a:p>
          <a:p>
            <a:r>
              <a:rPr lang="uk-UA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Ознайомлення з фізичними властивостями речовин</a:t>
            </a:r>
            <a:r>
              <a:rPr lang="ru-RU" sz="3600" dirty="0">
                <a:solidFill>
                  <a:srgbClr val="292B2C"/>
                </a:solidFill>
                <a:latin typeface="Roboto"/>
              </a:rPr>
              <a:t> </a:t>
            </a:r>
            <a:endParaRPr lang="ru-RU" sz="3600" dirty="0"/>
          </a:p>
        </p:txBody>
      </p:sp>
      <p:pic>
        <p:nvPicPr>
          <p:cNvPr id="4" name="Лабораторний дослід №1 _Ознайомлення з фізичними властивостями речовин_">
            <a:hlinkClick r:id="" action="ppaction://media"/>
            <a:extLst>
              <a:ext uri="{FF2B5EF4-FFF2-40B4-BE49-F238E27FC236}">
                <a16:creationId xmlns:a16="http://schemas.microsoft.com/office/drawing/2014/main" id="{A899B2D1-1096-49D6-B8DE-D2DF34F957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3581" y="1779516"/>
            <a:ext cx="8238276" cy="401396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EEE2FB-976A-43E4-89DA-FAED91E9BB26}"/>
              </a:ext>
            </a:extLst>
          </p:cNvPr>
          <p:cNvSpPr/>
          <p:nvPr/>
        </p:nvSpPr>
        <p:spPr>
          <a:xfrm>
            <a:off x="3450866" y="1779516"/>
            <a:ext cx="4619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https://www.youtube.com/watch?v=jcl7_Dxxtrk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E78858-0EAE-4AE6-8BE7-391511AFAA30}"/>
              </a:ext>
            </a:extLst>
          </p:cNvPr>
          <p:cNvSpPr txBox="1"/>
          <p:nvPr/>
        </p:nvSpPr>
        <p:spPr>
          <a:xfrm>
            <a:off x="10229482" y="6395763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Мухіна О.В.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027E1D-4DE7-4248-BA80-8332CEA4B2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67" y="4815787"/>
            <a:ext cx="1518407" cy="14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1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FA9F918-D484-4234-A710-6F054B160FCC}"/>
              </a:ext>
            </a:extLst>
          </p:cNvPr>
          <p:cNvSpPr/>
          <p:nvPr/>
        </p:nvSpPr>
        <p:spPr>
          <a:xfrm>
            <a:off x="355135" y="-26904"/>
            <a:ext cx="11325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uk-UA" sz="32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Лабораторний дослід. </a:t>
            </a:r>
            <a:r>
              <a:rPr lang="uk-UA" sz="2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Ознайомлення з фізичними властивостями речовин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7109BF1-74BD-483A-B378-09CD74743B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259405"/>
              </p:ext>
            </p:extLst>
          </p:nvPr>
        </p:nvGraphicFramePr>
        <p:xfrm>
          <a:off x="511728" y="469784"/>
          <a:ext cx="11168544" cy="6145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979">
                  <a:extLst>
                    <a:ext uri="{9D8B030D-6E8A-4147-A177-3AD203B41FA5}">
                      <a16:colId xmlns:a16="http://schemas.microsoft.com/office/drawing/2014/main" val="1604749754"/>
                    </a:ext>
                  </a:extLst>
                </a:gridCol>
                <a:gridCol w="1053647">
                  <a:extLst>
                    <a:ext uri="{9D8B030D-6E8A-4147-A177-3AD203B41FA5}">
                      <a16:colId xmlns:a16="http://schemas.microsoft.com/office/drawing/2014/main" val="325513204"/>
                    </a:ext>
                  </a:extLst>
                </a:gridCol>
                <a:gridCol w="1321991">
                  <a:extLst>
                    <a:ext uri="{9D8B030D-6E8A-4147-A177-3AD203B41FA5}">
                      <a16:colId xmlns:a16="http://schemas.microsoft.com/office/drawing/2014/main" val="2762214732"/>
                    </a:ext>
                  </a:extLst>
                </a:gridCol>
                <a:gridCol w="1192830">
                  <a:extLst>
                    <a:ext uri="{9D8B030D-6E8A-4147-A177-3AD203B41FA5}">
                      <a16:colId xmlns:a16="http://schemas.microsoft.com/office/drawing/2014/main" val="1084013579"/>
                    </a:ext>
                  </a:extLst>
                </a:gridCol>
                <a:gridCol w="1496737">
                  <a:extLst>
                    <a:ext uri="{9D8B030D-6E8A-4147-A177-3AD203B41FA5}">
                      <a16:colId xmlns:a16="http://schemas.microsoft.com/office/drawing/2014/main" val="1706179405"/>
                    </a:ext>
                  </a:extLst>
                </a:gridCol>
                <a:gridCol w="1496737">
                  <a:extLst>
                    <a:ext uri="{9D8B030D-6E8A-4147-A177-3AD203B41FA5}">
                      <a16:colId xmlns:a16="http://schemas.microsoft.com/office/drawing/2014/main" val="319405072"/>
                    </a:ext>
                  </a:extLst>
                </a:gridCol>
                <a:gridCol w="1609118">
                  <a:extLst>
                    <a:ext uri="{9D8B030D-6E8A-4147-A177-3AD203B41FA5}">
                      <a16:colId xmlns:a16="http://schemas.microsoft.com/office/drawing/2014/main" val="778812428"/>
                    </a:ext>
                  </a:extLst>
                </a:gridCol>
                <a:gridCol w="1551505">
                  <a:extLst>
                    <a:ext uri="{9D8B030D-6E8A-4147-A177-3AD203B41FA5}">
                      <a16:colId xmlns:a16="http://schemas.microsoft.com/office/drawing/2014/main" val="383240088"/>
                    </a:ext>
                  </a:extLst>
                </a:gridCol>
              </a:tblGrid>
              <a:tr h="64725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Georgia" panose="02040502050405020303" pitchFamily="18" charset="0"/>
                        </a:rPr>
                        <a:t>Пісок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Georgia" panose="02040502050405020303" pitchFamily="18" charset="0"/>
                        </a:rPr>
                        <a:t>Залізо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Georgia" panose="02040502050405020303" pitchFamily="18" charset="0"/>
                        </a:rPr>
                        <a:t>Вода</a:t>
                      </a: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latin typeface="Georgia" panose="02040502050405020303" pitchFamily="18" charset="0"/>
                        </a:rPr>
                        <a:t>Мідний купорос</a:t>
                      </a:r>
                      <a:endParaRPr lang="ru-RU" sz="1800" dirty="0"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>
                          <a:latin typeface="Georgia" panose="02040502050405020303" pitchFamily="18" charset="0"/>
                        </a:rPr>
                        <a:t>Цукор</a:t>
                      </a:r>
                      <a:endParaRPr lang="ru-RU" sz="2000" dirty="0">
                        <a:latin typeface="Georgia" panose="02040502050405020303" pitchFamily="18" charset="0"/>
                      </a:endParaRPr>
                    </a:p>
                    <a:p>
                      <a:pPr algn="ctr"/>
                      <a:endParaRPr lang="ru-RU" sz="1400" dirty="0"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Georgia" panose="02040502050405020303" pitchFamily="18" charset="0"/>
                        </a:rPr>
                        <a:t>Мідь</a:t>
                      </a:r>
                      <a:endParaRPr lang="ru-RU" sz="2000" dirty="0"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latin typeface="Georgia" panose="02040502050405020303" pitchFamily="18" charset="0"/>
                        </a:rPr>
                        <a:t>Кухонна сіль</a:t>
                      </a:r>
                      <a:endParaRPr lang="ru-RU" sz="1600" dirty="0">
                        <a:latin typeface="Georgia" panose="02040502050405020303" pitchFamily="18" charset="0"/>
                      </a:endParaRPr>
                    </a:p>
                    <a:p>
                      <a:pPr algn="ctr"/>
                      <a:endParaRPr lang="ru-RU" dirty="0">
                        <a:latin typeface="Georgia" panose="02040502050405020303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6766339"/>
                  </a:ext>
                </a:extLst>
              </a:tr>
              <a:tr h="456820">
                <a:tc>
                  <a:txBody>
                    <a:bodyPr/>
                    <a:lstStyle/>
                    <a:p>
                      <a:r>
                        <a:rPr lang="uk-UA" dirty="0"/>
                        <a:t>Колір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352919"/>
                  </a:ext>
                </a:extLst>
              </a:tr>
              <a:tr h="456820">
                <a:tc>
                  <a:txBody>
                    <a:bodyPr/>
                    <a:lstStyle/>
                    <a:p>
                      <a:r>
                        <a:rPr lang="uk-UA" dirty="0"/>
                        <a:t>Запах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309564"/>
                  </a:ext>
                </a:extLst>
              </a:tr>
              <a:tr h="980424">
                <a:tc>
                  <a:txBody>
                    <a:bodyPr/>
                    <a:lstStyle/>
                    <a:p>
                      <a:r>
                        <a:rPr lang="uk-UA" dirty="0"/>
                        <a:t>Розчинність </a:t>
                      </a:r>
                    </a:p>
                    <a:p>
                      <a:r>
                        <a:rPr lang="uk-UA" dirty="0"/>
                        <a:t>у воді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391034"/>
                  </a:ext>
                </a:extLst>
              </a:tr>
              <a:tr h="456820">
                <a:tc>
                  <a:txBody>
                    <a:bodyPr/>
                    <a:lstStyle/>
                    <a:p>
                      <a:r>
                        <a:rPr lang="uk-UA" dirty="0"/>
                        <a:t>Твердість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116850"/>
                  </a:ext>
                </a:extLst>
              </a:tr>
              <a:tr h="980424">
                <a:tc>
                  <a:txBody>
                    <a:bodyPr/>
                    <a:lstStyle/>
                    <a:p>
                      <a:r>
                        <a:rPr lang="uk-UA" dirty="0"/>
                        <a:t>Температура плавлення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264527"/>
                  </a:ext>
                </a:extLst>
              </a:tr>
              <a:tr h="980424">
                <a:tc>
                  <a:txBody>
                    <a:bodyPr/>
                    <a:lstStyle/>
                    <a:p>
                      <a:r>
                        <a:rPr lang="uk-UA" dirty="0"/>
                        <a:t>Температура</a:t>
                      </a:r>
                    </a:p>
                    <a:p>
                      <a:r>
                        <a:rPr lang="uk-UA" dirty="0"/>
                        <a:t> кипіння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770644"/>
                  </a:ext>
                </a:extLst>
              </a:tr>
              <a:tr h="980424">
                <a:tc>
                  <a:txBody>
                    <a:bodyPr/>
                    <a:lstStyle/>
                    <a:p>
                      <a:r>
                        <a:rPr lang="uk-UA" dirty="0" err="1"/>
                        <a:t>Електропро</a:t>
                      </a:r>
                      <a:r>
                        <a:rPr lang="uk-UA" dirty="0"/>
                        <a:t>-</a:t>
                      </a:r>
                    </a:p>
                    <a:p>
                      <a:r>
                        <a:rPr lang="uk-UA" dirty="0" err="1"/>
                        <a:t>відність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1666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2D0E6F-A6AD-405D-BDC7-F8B3714A0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643" y="3246539"/>
            <a:ext cx="1501629" cy="33688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E46279-5B33-498E-B001-3EDC94218659}"/>
              </a:ext>
            </a:extLst>
          </p:cNvPr>
          <p:cNvSpPr txBox="1"/>
          <p:nvPr/>
        </p:nvSpPr>
        <p:spPr>
          <a:xfrm>
            <a:off x="10307780" y="6457890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Мухіна О.В.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007890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0D4A42E-FE3C-4506-B6FC-BD545E5DA07C}"/>
              </a:ext>
            </a:extLst>
          </p:cNvPr>
          <p:cNvSpPr/>
          <p:nvPr/>
        </p:nvSpPr>
        <p:spPr>
          <a:xfrm>
            <a:off x="546047" y="1536282"/>
            <a:ext cx="1024016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Властивості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речовини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—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це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ознаки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, за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якими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вона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відрізняється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від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іншої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речовини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або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подібна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до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неї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Властивості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речовини,які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визначають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спостереженням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або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вимірюваннями,без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перетворення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однієї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речовини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на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іншу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, 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називають</a:t>
            </a:r>
            <a:r>
              <a:rPr lang="ru-RU" dirty="0">
                <a:solidFill>
                  <a:srgbClr val="292B2C"/>
                </a:solidFill>
                <a:latin typeface="Comic Sans MS" panose="030F0702030302020204" pitchFamily="66" charset="0"/>
              </a:rPr>
              <a:t> </a:t>
            </a:r>
            <a:r>
              <a:rPr lang="ru-RU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фізичними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Досліджуючи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речовину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вивчають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її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фізичні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хімічні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властивості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, склад,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внутрішню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будову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Хімічний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експеримент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здійснюють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за планом,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проводячи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спостереження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вимірювання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обчислення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Отримані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результати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разом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із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висновками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записують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у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лабораторний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журнал.</a:t>
            </a:r>
            <a:endParaRPr lang="ru-RU" b="0" i="0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EE4A2A0-7836-4FFC-ACFB-2036A9F62DCD}"/>
              </a:ext>
            </a:extLst>
          </p:cNvPr>
          <p:cNvSpPr/>
          <p:nvPr/>
        </p:nvSpPr>
        <p:spPr>
          <a:xfrm>
            <a:off x="655896" y="517750"/>
            <a:ext cx="3850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Підсумуємо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C42CC6-E5C1-4AF5-9F42-9BCB245B1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016" y="3550849"/>
            <a:ext cx="1238161" cy="28969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4861C1-4785-4612-8A48-1555BF810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57" y="617497"/>
            <a:ext cx="1368647" cy="1217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0F029C-FC09-4436-BFEC-AF5E09AC3961}"/>
              </a:ext>
            </a:extLst>
          </p:cNvPr>
          <p:cNvSpPr txBox="1"/>
          <p:nvPr/>
        </p:nvSpPr>
        <p:spPr>
          <a:xfrm>
            <a:off x="10229482" y="6395763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Мухіна О.В.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486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1780F03-6384-452D-AEB4-2888889F8442}"/>
              </a:ext>
            </a:extLst>
          </p:cNvPr>
          <p:cNvSpPr/>
          <p:nvPr/>
        </p:nvSpPr>
        <p:spPr>
          <a:xfrm>
            <a:off x="4621448" y="467415"/>
            <a:ext cx="20842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Мета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DA5F7BF-2EDE-4EC4-9333-25F056EBA706}"/>
              </a:ext>
            </a:extLst>
          </p:cNvPr>
          <p:cNvSpPr/>
          <p:nvPr/>
        </p:nvSpPr>
        <p:spPr>
          <a:xfrm>
            <a:off x="791360" y="1743175"/>
            <a:ext cx="1081061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о</a:t>
            </a:r>
            <a:r>
              <a:rPr lang="ru-RU" sz="28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знайомити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з </a:t>
            </a:r>
            <a:r>
              <a:rPr lang="ru-RU" sz="28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фізичними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властивостями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речовин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</a:p>
          <a:p>
            <a:pPr lvl="0"/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</a:t>
            </a:r>
            <a:r>
              <a:rPr lang="ru-RU" sz="28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показати,що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кожна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речовина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має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властивості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;</a:t>
            </a:r>
          </a:p>
          <a:p>
            <a:pPr lvl="0"/>
            <a:endParaRPr lang="ru-RU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навчити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описувати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і </a:t>
            </a:r>
            <a:r>
              <a:rPr lang="ru-RU" sz="28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визначати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речовини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за </a:t>
            </a:r>
          </a:p>
          <a:p>
            <a:pPr lvl="0"/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</a:t>
            </a:r>
            <a:r>
              <a:rPr lang="ru-RU" sz="28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властивостями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rgbClr val="00206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285750" lvl="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ознайомити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з </a:t>
            </a:r>
            <a:r>
              <a:rPr lang="ru-RU" sz="2800" b="1" dirty="0" err="1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основними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методами </a:t>
            </a:r>
            <a:r>
              <a:rPr lang="ru-RU" sz="2800" b="1" dirty="0" err="1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вивчення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речовин</a:t>
            </a:r>
            <a:r>
              <a:rPr lang="uk-UA" sz="28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;</a:t>
            </a:r>
          </a:p>
          <a:p>
            <a:pPr marL="285750" lvl="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продовжувати формувати інтерес до вивчення предмета</a:t>
            </a:r>
            <a:endParaRPr lang="ru-RU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FE09FE-7002-45EB-A338-6F3AAFDDAA11}"/>
              </a:ext>
            </a:extLst>
          </p:cNvPr>
          <p:cNvSpPr txBox="1"/>
          <p:nvPr/>
        </p:nvSpPr>
        <p:spPr>
          <a:xfrm>
            <a:off x="10229482" y="6395763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Мухіна О.В.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058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3D3096-02B6-461B-B4B5-875013CAD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506" y="4194495"/>
            <a:ext cx="1871926" cy="186602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BB57BCC-DCD3-411C-BB21-8961A126E741}"/>
              </a:ext>
            </a:extLst>
          </p:cNvPr>
          <p:cNvSpPr/>
          <p:nvPr/>
        </p:nvSpPr>
        <p:spPr>
          <a:xfrm>
            <a:off x="2357109" y="576472"/>
            <a:ext cx="65550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Домашнє</a:t>
            </a:r>
            <a:r>
              <a:rPr lang="ru-RU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завдання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F4F31-A340-4D57-9714-FBBB240DB0C1}"/>
              </a:ext>
            </a:extLst>
          </p:cNvPr>
          <p:cNvSpPr txBox="1"/>
          <p:nvPr/>
        </p:nvSpPr>
        <p:spPr>
          <a:xfrm>
            <a:off x="1326762" y="1911500"/>
            <a:ext cx="902525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Опрацювати</a:t>
            </a:r>
            <a:r>
              <a:rPr lang="uk-UA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uk-UA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матеріал презентації уроку АБО підручник</a:t>
            </a:r>
            <a:r>
              <a:rPr lang="uk-UA" sz="2800" b="1" dirty="0">
                <a:latin typeface="Comic Sans MS" panose="030F0702030302020204" pitchFamily="66" charset="0"/>
              </a:rPr>
              <a:t> </a:t>
            </a:r>
            <a:r>
              <a:rPr lang="uk-UA" sz="2800" i="1" dirty="0">
                <a:solidFill>
                  <a:srgbClr val="002060"/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  <a:t>§</a:t>
            </a:r>
            <a:r>
              <a:rPr lang="uk-UA" sz="2800" b="1" i="1" dirty="0">
                <a:solidFill>
                  <a:srgbClr val="002060"/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  <a:t>6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sz="2800" b="1" i="1" dirty="0">
              <a:solidFill>
                <a:srgbClr val="002060"/>
              </a:solidFill>
              <a:latin typeface="Comic Sans MS" panose="030F0702030302020204" pitchFamily="66" charset="0"/>
              <a:cs typeface="Adobe Devanagari" panose="02040503050201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800" b="1" dirty="0">
                <a:solidFill>
                  <a:srgbClr val="002060"/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  <a:t>відповісти на питання № 35,36 ст.45</a:t>
            </a:r>
            <a:br>
              <a:rPr lang="uk-UA" sz="2800" b="1" dirty="0">
                <a:solidFill>
                  <a:srgbClr val="002060"/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</a:br>
            <a:endParaRPr lang="uk-UA" sz="2800" b="1" dirty="0">
              <a:solidFill>
                <a:srgbClr val="002060"/>
              </a:solidFill>
              <a:latin typeface="Comic Sans MS" panose="030F0702030302020204" pitchFamily="66" charset="0"/>
              <a:cs typeface="Adobe Devanagari" panose="02040503050201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800" b="1" dirty="0">
                <a:solidFill>
                  <a:srgbClr val="002060"/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  <a:t>повторити </a:t>
            </a:r>
            <a:r>
              <a:rPr lang="uk-UA" sz="2800" dirty="0">
                <a:solidFill>
                  <a:srgbClr val="002060"/>
                </a:solidFill>
                <a:cs typeface="Adobe Devanagari" panose="02040503050201020203" pitchFamily="18" charset="0"/>
              </a:rPr>
              <a:t>§</a:t>
            </a:r>
            <a:r>
              <a:rPr lang="uk-UA" sz="2800" dirty="0">
                <a:solidFill>
                  <a:srgbClr val="002060"/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  <a:t> 5 </a:t>
            </a:r>
          </a:p>
          <a:p>
            <a:r>
              <a:rPr lang="uk-UA" sz="2800" b="1" dirty="0">
                <a:solidFill>
                  <a:srgbClr val="002060"/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8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  <a:t>підготуватися до С.Р.</a:t>
            </a:r>
            <a:br>
              <a:rPr lang="uk-UA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</a:br>
            <a:r>
              <a:rPr lang="uk-UA" dirty="0"/>
              <a:t>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9E468F-F676-4598-AFF5-08A937D14626}"/>
              </a:ext>
            </a:extLst>
          </p:cNvPr>
          <p:cNvSpPr txBox="1"/>
          <p:nvPr/>
        </p:nvSpPr>
        <p:spPr>
          <a:xfrm>
            <a:off x="10229482" y="6395763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Мухіна О.В.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484999"/>
      </p:ext>
    </p:extLst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0C0190-6E5C-4CD4-ADA2-B92F25E64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53" t="12909" r="17562" b="24451"/>
          <a:stretch/>
        </p:blipFill>
        <p:spPr>
          <a:xfrm>
            <a:off x="777379" y="1275127"/>
            <a:ext cx="10637241" cy="489917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B1AD99-7EE6-42D1-A2BD-A2550A15F607}"/>
              </a:ext>
            </a:extLst>
          </p:cNvPr>
          <p:cNvSpPr/>
          <p:nvPr/>
        </p:nvSpPr>
        <p:spPr>
          <a:xfrm>
            <a:off x="551806" y="450638"/>
            <a:ext cx="5753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Для дослідників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142895-ADD8-4302-8455-D0779C3CF2DD}"/>
              </a:ext>
            </a:extLst>
          </p:cNvPr>
          <p:cNvSpPr txBox="1"/>
          <p:nvPr/>
        </p:nvSpPr>
        <p:spPr>
          <a:xfrm>
            <a:off x="10229482" y="6395763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Мухіна О.В.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082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857F51D-CD02-4910-96E5-9826E33D64F4}"/>
              </a:ext>
            </a:extLst>
          </p:cNvPr>
          <p:cNvSpPr/>
          <p:nvPr/>
        </p:nvSpPr>
        <p:spPr>
          <a:xfrm>
            <a:off x="1181454" y="1674674"/>
            <a:ext cx="99926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Властивості</a:t>
            </a:r>
            <a:r>
              <a:rPr lang="ru-RU" sz="3600" b="1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— </a:t>
            </a:r>
            <a:r>
              <a:rPr lang="ru-RU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це</a:t>
            </a:r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ознаки</a:t>
            </a:r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, за </a:t>
            </a:r>
            <a:r>
              <a:rPr lang="ru-RU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якими</a:t>
            </a:r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речовина</a:t>
            </a:r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відрізняється</a:t>
            </a:r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від</a:t>
            </a:r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іншої</a:t>
            </a:r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речовини</a:t>
            </a:r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або</a:t>
            </a:r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подібна</a:t>
            </a:r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до </a:t>
            </a:r>
            <a:r>
              <a:rPr lang="ru-RU" sz="36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неї</a:t>
            </a:r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ru-RU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B5F9DA9-869B-4E29-A3A0-24402754C5E0}"/>
              </a:ext>
            </a:extLst>
          </p:cNvPr>
          <p:cNvSpPr/>
          <p:nvPr/>
        </p:nvSpPr>
        <p:spPr>
          <a:xfrm>
            <a:off x="2334239" y="551305"/>
            <a:ext cx="73725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Властивості речовин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85ABA58-8C45-4B92-88E2-639FFFBEC26F}"/>
              </a:ext>
            </a:extLst>
          </p:cNvPr>
          <p:cNvSpPr/>
          <p:nvPr/>
        </p:nvSpPr>
        <p:spPr>
          <a:xfrm>
            <a:off x="1140903" y="3856839"/>
            <a:ext cx="95634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Властивості</a:t>
            </a:r>
            <a:r>
              <a:rPr lang="ru-RU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речовини,які</a:t>
            </a:r>
            <a:r>
              <a:rPr lang="ru-RU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визначають</a:t>
            </a:r>
            <a:r>
              <a:rPr lang="ru-RU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спостереженням</a:t>
            </a:r>
            <a:r>
              <a:rPr lang="ru-RU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або</a:t>
            </a:r>
            <a:r>
              <a:rPr lang="ru-RU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вимірюваннями,без</a:t>
            </a:r>
            <a:r>
              <a:rPr lang="ru-RU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перетворення</a:t>
            </a:r>
            <a:r>
              <a:rPr lang="ru-RU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однієї</a:t>
            </a:r>
            <a:r>
              <a:rPr lang="ru-RU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речовини</a:t>
            </a:r>
            <a:r>
              <a:rPr lang="ru-RU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на </a:t>
            </a:r>
            <a:r>
              <a:rPr lang="ru-RU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іншу</a:t>
            </a:r>
            <a:r>
              <a:rPr lang="ru-RU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,  </a:t>
            </a:r>
            <a:r>
              <a:rPr lang="ru-RU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називають</a:t>
            </a:r>
            <a:r>
              <a:rPr lang="ru-RU" sz="3200" b="1" dirty="0">
                <a:solidFill>
                  <a:srgbClr val="292B2C"/>
                </a:solidFill>
                <a:latin typeface="Comic Sans MS" panose="030F0702030302020204" pitchFamily="66" charset="0"/>
              </a:rPr>
              <a:t> </a:t>
            </a:r>
            <a:r>
              <a:rPr lang="ru-RU" sz="3200" b="1" i="1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фізичними</a:t>
            </a:r>
            <a:r>
              <a:rPr lang="ru-RU" sz="32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.</a:t>
            </a:r>
            <a:endParaRPr lang="ru-RU" sz="3200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BE3F9C-6AF1-40B4-B3FD-BBC45156C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457" y="5016617"/>
            <a:ext cx="1393178" cy="11361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231241-A8B3-4C2F-B7A6-644E2CAC8757}"/>
              </a:ext>
            </a:extLst>
          </p:cNvPr>
          <p:cNvSpPr txBox="1"/>
          <p:nvPr/>
        </p:nvSpPr>
        <p:spPr>
          <a:xfrm>
            <a:off x="10229482" y="6395763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Мухіна О.В.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6604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147C8F6-2135-4D74-9185-E9852F57DDC3}"/>
              </a:ext>
            </a:extLst>
          </p:cNvPr>
          <p:cNvSpPr/>
          <p:nvPr/>
        </p:nvSpPr>
        <p:spPr>
          <a:xfrm>
            <a:off x="1001496" y="475804"/>
            <a:ext cx="1018900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Фізичні властивості речовин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D9AE86A-FCD0-4C50-9C9E-DAD96021DD50}"/>
              </a:ext>
            </a:extLst>
          </p:cNvPr>
          <p:cNvSpPr/>
          <p:nvPr/>
        </p:nvSpPr>
        <p:spPr>
          <a:xfrm>
            <a:off x="9146795" y="2356131"/>
            <a:ext cx="2332139" cy="62405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Твердість</a:t>
            </a:r>
            <a:endParaRPr lang="ru-RU" sz="2800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E7E8645-9765-4441-8BBB-0782969D894C}"/>
              </a:ext>
            </a:extLst>
          </p:cNvPr>
          <p:cNvSpPr/>
          <p:nvPr/>
        </p:nvSpPr>
        <p:spPr>
          <a:xfrm>
            <a:off x="7980724" y="1532051"/>
            <a:ext cx="2332139" cy="52199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Запах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FB7945B-EE52-4041-B6A3-95235290D49D}"/>
              </a:ext>
            </a:extLst>
          </p:cNvPr>
          <p:cNvSpPr/>
          <p:nvPr/>
        </p:nvSpPr>
        <p:spPr>
          <a:xfrm>
            <a:off x="4692940" y="5053603"/>
            <a:ext cx="2511803" cy="90120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Здатність притягуватися магнітом</a:t>
            </a:r>
            <a:endParaRPr lang="ru-RU" sz="2000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C7F9A71-5B8F-4906-B029-A91EE637EF99}"/>
              </a:ext>
            </a:extLst>
          </p:cNvPr>
          <p:cNvSpPr/>
          <p:nvPr/>
        </p:nvSpPr>
        <p:spPr>
          <a:xfrm>
            <a:off x="4692942" y="1793880"/>
            <a:ext cx="2332139" cy="52199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Колір</a:t>
            </a:r>
            <a:endParaRPr lang="ru-RU" sz="3600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28E276C-4C6F-4595-9EB0-FD98CB2331FC}"/>
              </a:ext>
            </a:extLst>
          </p:cNvPr>
          <p:cNvSpPr/>
          <p:nvPr/>
        </p:nvSpPr>
        <p:spPr>
          <a:xfrm>
            <a:off x="8595918" y="3198419"/>
            <a:ext cx="2332139" cy="78856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Температура плавлення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9BD5DB3-A46F-453A-89D2-1E2FD0FD72B3}"/>
              </a:ext>
            </a:extLst>
          </p:cNvPr>
          <p:cNvSpPr/>
          <p:nvPr/>
        </p:nvSpPr>
        <p:spPr>
          <a:xfrm>
            <a:off x="8777679" y="4404209"/>
            <a:ext cx="2332139" cy="78856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Температура кипіння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63DAB16-77ED-43DD-AFFC-64AC3880222F}"/>
              </a:ext>
            </a:extLst>
          </p:cNvPr>
          <p:cNvSpPr/>
          <p:nvPr/>
        </p:nvSpPr>
        <p:spPr>
          <a:xfrm>
            <a:off x="8319082" y="5357049"/>
            <a:ext cx="2511803" cy="68302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Розчинність</a:t>
            </a:r>
          </a:p>
          <a:p>
            <a:pPr algn="ctr"/>
            <a:r>
              <a:rPr lang="uk-UA" sz="2400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 у воді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E2573CC-C60A-4E74-96D8-0888E42DC0DF}"/>
              </a:ext>
            </a:extLst>
          </p:cNvPr>
          <p:cNvSpPr/>
          <p:nvPr/>
        </p:nvSpPr>
        <p:spPr>
          <a:xfrm>
            <a:off x="1001495" y="2488414"/>
            <a:ext cx="2332139" cy="52199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Прозорість</a:t>
            </a:r>
            <a:endParaRPr lang="ru-RU" sz="2800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98A5A42-E159-48B2-B0BA-164F3236AAF1}"/>
              </a:ext>
            </a:extLst>
          </p:cNvPr>
          <p:cNvSpPr/>
          <p:nvPr/>
        </p:nvSpPr>
        <p:spPr>
          <a:xfrm>
            <a:off x="1159079" y="3501272"/>
            <a:ext cx="2332139" cy="52199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Густина</a:t>
            </a:r>
            <a:endParaRPr lang="ru-RU" sz="2800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C5522AED-8EF9-42E3-9EE8-530C3910F849}"/>
              </a:ext>
            </a:extLst>
          </p:cNvPr>
          <p:cNvSpPr/>
          <p:nvPr/>
        </p:nvSpPr>
        <p:spPr>
          <a:xfrm>
            <a:off x="693490" y="4633813"/>
            <a:ext cx="2797728" cy="52199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Електропровідність</a:t>
            </a:r>
            <a:endParaRPr lang="ru-RU" sz="2000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C62473D-72CB-4853-A97D-7FE87859E1C2}"/>
              </a:ext>
            </a:extLst>
          </p:cNvPr>
          <p:cNvSpPr/>
          <p:nvPr/>
        </p:nvSpPr>
        <p:spPr>
          <a:xfrm>
            <a:off x="1682692" y="5445879"/>
            <a:ext cx="2511803" cy="61377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Теплопровідність</a:t>
            </a:r>
            <a:endParaRPr lang="ru-RU" sz="2000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50C1B329-260A-48B7-B6EC-3F0E43B13F2E}"/>
              </a:ext>
            </a:extLst>
          </p:cNvPr>
          <p:cNvSpPr/>
          <p:nvPr/>
        </p:nvSpPr>
        <p:spPr>
          <a:xfrm>
            <a:off x="1001495" y="1619297"/>
            <a:ext cx="2332139" cy="52199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Блиск</a:t>
            </a:r>
            <a:endParaRPr lang="ru-RU" sz="2800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0CB5A316-4C93-4C9C-BD76-09F8C64D62F7}"/>
              </a:ext>
            </a:extLst>
          </p:cNvPr>
          <p:cNvCxnSpPr>
            <a:stCxn id="3" idx="0"/>
          </p:cNvCxnSpPr>
          <p:nvPr/>
        </p:nvCxnSpPr>
        <p:spPr>
          <a:xfrm flipH="1" flipV="1">
            <a:off x="5788404" y="2315872"/>
            <a:ext cx="4194" cy="5518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5098315B-FE61-4688-BB6D-A406898D8130}"/>
              </a:ext>
            </a:extLst>
          </p:cNvPr>
          <p:cNvCxnSpPr>
            <a:cxnSpLocks/>
          </p:cNvCxnSpPr>
          <p:nvPr/>
        </p:nvCxnSpPr>
        <p:spPr>
          <a:xfrm flipV="1">
            <a:off x="7204743" y="2033296"/>
            <a:ext cx="775981" cy="8484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0C680729-4556-44AE-BD3A-7AE09E9F219F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7357143" y="2668161"/>
            <a:ext cx="1789652" cy="3659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55307454-1543-4991-9FB1-0618E4152181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7384405" y="3537357"/>
            <a:ext cx="1211513" cy="5534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FB2293CB-2BE0-4363-B6F8-14A2947602B7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7384405" y="4130868"/>
            <a:ext cx="1393274" cy="6676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DC5EB3CC-BDE2-4E42-AD96-A7EE4063A4D9}"/>
              </a:ext>
            </a:extLst>
          </p:cNvPr>
          <p:cNvCxnSpPr>
            <a:cxnSpLocks/>
          </p:cNvCxnSpPr>
          <p:nvPr/>
        </p:nvCxnSpPr>
        <p:spPr>
          <a:xfrm>
            <a:off x="7357143" y="4130868"/>
            <a:ext cx="1023459" cy="122618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CDB562A3-A3BA-44DD-9817-1AB30526B325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5868094" y="4222239"/>
            <a:ext cx="80748" cy="8313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DE38B925-728B-4A81-B792-2CE73185B3AD}"/>
              </a:ext>
            </a:extLst>
          </p:cNvPr>
          <p:cNvCxnSpPr>
            <a:cxnSpLocks/>
          </p:cNvCxnSpPr>
          <p:nvPr/>
        </p:nvCxnSpPr>
        <p:spPr>
          <a:xfrm flipH="1">
            <a:off x="4141020" y="4222239"/>
            <a:ext cx="161335" cy="12819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E98AEBBD-F09B-43F8-81F4-CDBF5D4EFEF9}"/>
              </a:ext>
            </a:extLst>
          </p:cNvPr>
          <p:cNvCxnSpPr>
            <a:cxnSpLocks/>
          </p:cNvCxnSpPr>
          <p:nvPr/>
        </p:nvCxnSpPr>
        <p:spPr>
          <a:xfrm flipH="1">
            <a:off x="3410126" y="4222239"/>
            <a:ext cx="919491" cy="4115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10E086D6-9DAB-4336-8991-33489F2899FA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3491218" y="3740653"/>
            <a:ext cx="730469" cy="216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973C2909-0D53-4F67-8E04-6CD5991984FA}"/>
              </a:ext>
            </a:extLst>
          </p:cNvPr>
          <p:cNvCxnSpPr>
            <a:cxnSpLocks/>
            <a:endCxn id="11" idx="3"/>
          </p:cNvCxnSpPr>
          <p:nvPr/>
        </p:nvCxnSpPr>
        <p:spPr>
          <a:xfrm flipH="1" flipV="1">
            <a:off x="3333634" y="2749410"/>
            <a:ext cx="968721" cy="20394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F019FF2C-BC9F-4FE3-AC5D-F85BA1191D48}"/>
              </a:ext>
            </a:extLst>
          </p:cNvPr>
          <p:cNvCxnSpPr>
            <a:cxnSpLocks/>
            <a:endCxn id="15" idx="3"/>
          </p:cNvCxnSpPr>
          <p:nvPr/>
        </p:nvCxnSpPr>
        <p:spPr>
          <a:xfrm flipH="1" flipV="1">
            <a:off x="3333634" y="1880293"/>
            <a:ext cx="1166070" cy="10014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2900F62-BC0A-4F96-8FBA-E9EBBD02DBDF}"/>
              </a:ext>
            </a:extLst>
          </p:cNvPr>
          <p:cNvSpPr/>
          <p:nvPr/>
        </p:nvSpPr>
        <p:spPr>
          <a:xfrm>
            <a:off x="4194495" y="2867758"/>
            <a:ext cx="3196206" cy="13570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latin typeface="Georgia" panose="02040502050405020303" pitchFamily="18" charset="0"/>
              </a:rPr>
              <a:t>Фізичні </a:t>
            </a:r>
          </a:p>
          <a:p>
            <a:pPr algn="ctr"/>
            <a:r>
              <a:rPr lang="uk-UA" sz="3600" dirty="0">
                <a:latin typeface="Georgia" panose="02040502050405020303" pitchFamily="18" charset="0"/>
              </a:rPr>
              <a:t>властивості</a:t>
            </a:r>
            <a:endParaRPr lang="ru-RU" sz="3600" dirty="0">
              <a:latin typeface="Georgia" panose="02040502050405020303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996C95-8F13-4446-A3A1-81320A547D8D}"/>
              </a:ext>
            </a:extLst>
          </p:cNvPr>
          <p:cNvSpPr txBox="1"/>
          <p:nvPr/>
        </p:nvSpPr>
        <p:spPr>
          <a:xfrm>
            <a:off x="10229482" y="6395763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Мухіна О.В.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135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FB0D8C1-8A6D-466A-9C93-9981CE7E350E}"/>
              </a:ext>
            </a:extLst>
          </p:cNvPr>
          <p:cNvSpPr/>
          <p:nvPr/>
        </p:nvSpPr>
        <p:spPr>
          <a:xfrm>
            <a:off x="8649120" y="1505107"/>
            <a:ext cx="2315361" cy="5939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BD9CA08-A961-4485-8856-EAF3C4BE9984}"/>
              </a:ext>
            </a:extLst>
          </p:cNvPr>
          <p:cNvSpPr/>
          <p:nvPr/>
        </p:nvSpPr>
        <p:spPr>
          <a:xfrm>
            <a:off x="5119852" y="2356981"/>
            <a:ext cx="2315361" cy="5939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EAEC817-CA04-4790-BF25-1A1C9A2D21B2}"/>
              </a:ext>
            </a:extLst>
          </p:cNvPr>
          <p:cNvSpPr/>
          <p:nvPr/>
        </p:nvSpPr>
        <p:spPr>
          <a:xfrm>
            <a:off x="1115736" y="1453002"/>
            <a:ext cx="2315361" cy="5939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A082659-34E6-481A-B26C-A1DE9D9CE314}"/>
              </a:ext>
            </a:extLst>
          </p:cNvPr>
          <p:cNvSpPr/>
          <p:nvPr/>
        </p:nvSpPr>
        <p:spPr>
          <a:xfrm>
            <a:off x="1585810" y="469122"/>
            <a:ext cx="8922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Речовини можна відрізнити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59FFB3-2C27-4CBE-AE6E-2F92DDEB42E3}"/>
              </a:ext>
            </a:extLst>
          </p:cNvPr>
          <p:cNvSpPr txBox="1"/>
          <p:nvPr/>
        </p:nvSpPr>
        <p:spPr>
          <a:xfrm>
            <a:off x="1249650" y="1479903"/>
            <a:ext cx="2186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За кольором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17D2EC-F453-48D2-9D06-46167F5D3794}"/>
              </a:ext>
            </a:extLst>
          </p:cNvPr>
          <p:cNvSpPr txBox="1"/>
          <p:nvPr/>
        </p:nvSpPr>
        <p:spPr>
          <a:xfrm>
            <a:off x="8890523" y="1488348"/>
            <a:ext cx="1832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За смаком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954979-C564-495B-B71E-B44C5D7D4EAF}"/>
              </a:ext>
            </a:extLst>
          </p:cNvPr>
          <p:cNvSpPr txBox="1"/>
          <p:nvPr/>
        </p:nvSpPr>
        <p:spPr>
          <a:xfrm>
            <a:off x="5297137" y="2427673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</a:rPr>
              <a:t>За запахом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028" name="Picture 4" descr="Замінник оцту Капелька столовий 9% в Києві та передмісті: купити за хорошою  ціною з доставкою. Роздріб, фасування 0,95л">
            <a:extLst>
              <a:ext uri="{FF2B5EF4-FFF2-40B4-BE49-F238E27FC236}">
                <a16:creationId xmlns:a16="http://schemas.microsoft.com/office/drawing/2014/main" id="{CBFCBAF8-297B-4C44-BC47-CD6BFE943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1" r="24405"/>
          <a:stretch/>
        </p:blipFill>
        <p:spPr bwMode="auto">
          <a:xfrm>
            <a:off x="4746778" y="3021585"/>
            <a:ext cx="1669409" cy="285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пирт етиловий 70%: інструкція + ціна в аптеках | Tabletki.ua">
            <a:extLst>
              <a:ext uri="{FF2B5EF4-FFF2-40B4-BE49-F238E27FC236}">
                <a16:creationId xmlns:a16="http://schemas.microsoft.com/office/drawing/2014/main" id="{FEB14BB0-5EEE-47DC-81A4-B28F11143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1" r="19541"/>
          <a:stretch/>
        </p:blipFill>
        <p:spPr bwMode="auto">
          <a:xfrm>
            <a:off x="6478178" y="3021585"/>
            <a:ext cx="1228976" cy="285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Важливе значення хімічних добавок для виробництва цукру | Система оптимум">
            <a:extLst>
              <a:ext uri="{FF2B5EF4-FFF2-40B4-BE49-F238E27FC236}">
                <a16:creationId xmlns:a16="http://schemas.microsoft.com/office/drawing/2014/main" id="{B52071E1-0B29-40F3-9BAF-436F62B09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193" y="3858931"/>
            <a:ext cx="1748711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ОВАРЕНА СІЛЬ, АРТЕРІАЛЬНА ГІПЕРТЕНЗІЯ ТА ІНШІ «ХВОРОБИ ЦИВІЛІЗАЦІЇ» – НАМН  України">
            <a:extLst>
              <a:ext uri="{FF2B5EF4-FFF2-40B4-BE49-F238E27FC236}">
                <a16:creationId xmlns:a16="http://schemas.microsoft.com/office/drawing/2014/main" id="{1EB6C258-B6EB-441C-9398-A6E85708A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116" y="2129492"/>
            <a:ext cx="1748711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Паприка - Любимая еда">
            <a:extLst>
              <a:ext uri="{FF2B5EF4-FFF2-40B4-BE49-F238E27FC236}">
                <a16:creationId xmlns:a16="http://schemas.microsoft.com/office/drawing/2014/main" id="{42EEDA8A-34B2-47FF-9DCF-6282576B1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62" y="2427673"/>
            <a:ext cx="1553404" cy="165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уркума – что это такое, польза, вред, свойства - SteepMEN">
            <a:extLst>
              <a:ext uri="{FF2B5EF4-FFF2-40B4-BE49-F238E27FC236}">
                <a16:creationId xmlns:a16="http://schemas.microsoft.com/office/drawing/2014/main" id="{90CB16FB-B441-42BA-8AE5-D081AB9FF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424" y="4293540"/>
            <a:ext cx="1553404" cy="140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ерець чорний мелений (екстра), 1 кг ХоРеКа: продаж, ціна у Дніпрі.  Прянощі, спеції, приправи від &quot;Интернет-магазин &quot;Океан Вкуса&quot;&quot; - 330993967">
            <a:extLst>
              <a:ext uri="{FF2B5EF4-FFF2-40B4-BE49-F238E27FC236}">
                <a16:creationId xmlns:a16="http://schemas.microsoft.com/office/drawing/2014/main" id="{DA77B94C-00D9-4928-8DF2-2AF17079C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841" y="2427672"/>
            <a:ext cx="1438472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A462DC-BF3D-40A5-B56B-8B9259E3BEFE}"/>
              </a:ext>
            </a:extLst>
          </p:cNvPr>
          <p:cNvSpPr txBox="1"/>
          <p:nvPr/>
        </p:nvSpPr>
        <p:spPr>
          <a:xfrm>
            <a:off x="10229482" y="6395763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Мухіна О.В.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50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D90799-EEBB-45F0-8D71-8E7019A66DB0}"/>
              </a:ext>
            </a:extLst>
          </p:cNvPr>
          <p:cNvSpPr/>
          <p:nvPr/>
        </p:nvSpPr>
        <p:spPr>
          <a:xfrm>
            <a:off x="829110" y="689643"/>
            <a:ext cx="105966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Більшість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фізичних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властивостей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речовини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залежить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від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її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агрегатного стану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. Так, </a:t>
            </a:r>
            <a:r>
              <a:rPr lang="ru-RU" sz="2800" b="1" i="1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густина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льоду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, води і </a:t>
            </a:r>
            <a:r>
              <a:rPr lang="ru-RU" sz="2800" b="1" i="1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водяної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 пари </a:t>
            </a:r>
            <a:r>
              <a:rPr lang="ru-RU" sz="2800" b="1" i="1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різна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. </a:t>
            </a:r>
            <a:r>
              <a:rPr lang="ru-RU" sz="2800" b="1" i="1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Газуватий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кисень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безбарвний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, а </a:t>
            </a:r>
            <a:r>
              <a:rPr lang="ru-RU" sz="2800" b="1" i="1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рідкий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 — </a:t>
            </a:r>
            <a:r>
              <a:rPr lang="ru-RU" sz="2800" b="1" i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блакитний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.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FB7FD0E-8A59-4D91-87A0-6FCD2AB729E5}"/>
              </a:ext>
            </a:extLst>
          </p:cNvPr>
          <p:cNvSpPr/>
          <p:nvPr/>
        </p:nvSpPr>
        <p:spPr>
          <a:xfrm>
            <a:off x="829110" y="3587958"/>
            <a:ext cx="106889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Температури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кипіння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речовин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змінюються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зі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зміною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тиску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2800" b="1" i="1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Наприклад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, вода за </a:t>
            </a:r>
            <a:r>
              <a:rPr lang="ru-RU" sz="2800" b="1" i="1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зниженого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тиску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закипає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 за </a:t>
            </a:r>
            <a:r>
              <a:rPr lang="ru-RU" sz="2800" b="1" i="1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температури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менше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 100 °С.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Густина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 будь-</a:t>
            </a:r>
            <a:r>
              <a:rPr lang="ru-RU" sz="2800" b="1" i="1" dirty="0" err="1">
                <a:solidFill>
                  <a:srgbClr val="292B2C"/>
                </a:solidFill>
                <a:latin typeface="Comic Sans MS" panose="030F0702030302020204" pitchFamily="66" charset="0"/>
              </a:rPr>
              <a:t>якого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газу </a:t>
            </a:r>
            <a:r>
              <a:rPr lang="ru-RU" sz="2800" b="1" i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залежить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 err="1">
                <a:solidFill>
                  <a:srgbClr val="292B2C"/>
                </a:solidFill>
                <a:latin typeface="Comic Sans MS" panose="030F0702030302020204" pitchFamily="66" charset="0"/>
              </a:rPr>
              <a:t>від</a:t>
            </a:r>
            <a:r>
              <a:rPr lang="ru-RU" sz="2800" b="1" i="1" dirty="0">
                <a:solidFill>
                  <a:srgbClr val="292B2C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i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тиску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sz="2800" b="1" i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температури</a:t>
            </a:r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ru-RU" sz="28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Оксиген. Кисень і озон - Підручник з Хімії (рівень стандарту). 11 клас.  Григорович - Нова програма">
            <a:extLst>
              <a:ext uri="{FF2B5EF4-FFF2-40B4-BE49-F238E27FC236}">
                <a16:creationId xmlns:a16="http://schemas.microsoft.com/office/drawing/2014/main" id="{0612373B-B2DB-4B6E-8642-111B0CBAC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985" y="2206833"/>
            <a:ext cx="2284995" cy="1222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6D979B-D3C7-46AF-AD08-DF45EF764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457" y="5016617"/>
            <a:ext cx="1393178" cy="1136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A95CB7-DA6D-4773-B309-8702DF4BE23D}"/>
              </a:ext>
            </a:extLst>
          </p:cNvPr>
          <p:cNvSpPr txBox="1"/>
          <p:nvPr/>
        </p:nvSpPr>
        <p:spPr>
          <a:xfrm>
            <a:off x="10229482" y="6395763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Мухіна О.В.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21430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E622AB5-A91A-4F8C-BFFE-D18584B0EDB1}"/>
              </a:ext>
            </a:extLst>
          </p:cNvPr>
          <p:cNvSpPr/>
          <p:nvPr/>
        </p:nvSpPr>
        <p:spPr>
          <a:xfrm>
            <a:off x="1339910" y="643583"/>
            <a:ext cx="91598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Температури фазових переходів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D1CB17-331F-4716-B747-E6191E044A24}"/>
              </a:ext>
            </a:extLst>
          </p:cNvPr>
          <p:cNvSpPr txBox="1"/>
          <p:nvPr/>
        </p:nvSpPr>
        <p:spPr>
          <a:xfrm>
            <a:off x="1339910" y="3565105"/>
            <a:ext cx="3187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Температура плавлення</a:t>
            </a:r>
            <a:endParaRPr lang="ru-RU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753823-5A47-48EE-9221-F6AD886C37BC}"/>
              </a:ext>
            </a:extLst>
          </p:cNvPr>
          <p:cNvSpPr txBox="1"/>
          <p:nvPr/>
        </p:nvSpPr>
        <p:spPr>
          <a:xfrm>
            <a:off x="1264409" y="5039006"/>
            <a:ext cx="3462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Температура кристалізації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17A37C-DE4F-4581-B29D-D00465AA808F}"/>
              </a:ext>
            </a:extLst>
          </p:cNvPr>
          <p:cNvSpPr txBox="1"/>
          <p:nvPr/>
        </p:nvSpPr>
        <p:spPr>
          <a:xfrm>
            <a:off x="7551490" y="1743904"/>
            <a:ext cx="2813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Температура кипіння</a:t>
            </a:r>
            <a:endParaRPr lang="ru-RU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974E83-3328-4EE7-BC8F-9B56B08D4359}"/>
              </a:ext>
            </a:extLst>
          </p:cNvPr>
          <p:cNvSpPr txBox="1"/>
          <p:nvPr/>
        </p:nvSpPr>
        <p:spPr>
          <a:xfrm>
            <a:off x="7482257" y="3211162"/>
            <a:ext cx="3369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Температура конденсації </a:t>
            </a:r>
          </a:p>
          <a:p>
            <a:r>
              <a:rPr lang="uk-UA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 (зрідження)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Стрелка: вверх-вниз 7">
            <a:extLst>
              <a:ext uri="{FF2B5EF4-FFF2-40B4-BE49-F238E27FC236}">
                <a16:creationId xmlns:a16="http://schemas.microsoft.com/office/drawing/2014/main" id="{E6B79945-6A9B-455B-AE60-A878741EE319}"/>
              </a:ext>
            </a:extLst>
          </p:cNvPr>
          <p:cNvSpPr/>
          <p:nvPr/>
        </p:nvSpPr>
        <p:spPr>
          <a:xfrm>
            <a:off x="8704728" y="2144014"/>
            <a:ext cx="507113" cy="1073791"/>
          </a:xfrm>
          <a:prstGeom prst="up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верх-вниз 8">
            <a:extLst>
              <a:ext uri="{FF2B5EF4-FFF2-40B4-BE49-F238E27FC236}">
                <a16:creationId xmlns:a16="http://schemas.microsoft.com/office/drawing/2014/main" id="{053EDD6F-38C5-48B8-A0C3-CD529BF7EC3F}"/>
              </a:ext>
            </a:extLst>
          </p:cNvPr>
          <p:cNvSpPr/>
          <p:nvPr/>
        </p:nvSpPr>
        <p:spPr>
          <a:xfrm>
            <a:off x="2679898" y="4004631"/>
            <a:ext cx="507113" cy="1073791"/>
          </a:xfrm>
          <a:prstGeom prst="up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При якій температурі тане лід? Кількість теплоти для нагрівання льоду">
            <a:extLst>
              <a:ext uri="{FF2B5EF4-FFF2-40B4-BE49-F238E27FC236}">
                <a16:creationId xmlns:a16="http://schemas.microsoft.com/office/drawing/2014/main" id="{84047993-FD37-4E06-A969-E49BDDC76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71" y="1647264"/>
            <a:ext cx="2925566" cy="1781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ипіння — Вікіпедія">
            <a:extLst>
              <a:ext uri="{FF2B5EF4-FFF2-40B4-BE49-F238E27FC236}">
                <a16:creationId xmlns:a16="http://schemas.microsoft.com/office/drawing/2014/main" id="{1DA61A72-90FB-44D7-92DE-325333244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091" y="4078297"/>
            <a:ext cx="20955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49C184-A2A4-44B2-8A75-7DC16CFBC283}"/>
              </a:ext>
            </a:extLst>
          </p:cNvPr>
          <p:cNvSpPr txBox="1"/>
          <p:nvPr/>
        </p:nvSpPr>
        <p:spPr>
          <a:xfrm>
            <a:off x="10229482" y="6395763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Мухіна О.В.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1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9DAC060-4E99-4BEA-B088-06530EC2D715}"/>
              </a:ext>
            </a:extLst>
          </p:cNvPr>
          <p:cNvSpPr/>
          <p:nvPr/>
        </p:nvSpPr>
        <p:spPr>
          <a:xfrm>
            <a:off x="1948441" y="5658078"/>
            <a:ext cx="6257051" cy="400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780366C-32B3-49D8-9D07-018B90F3FCB9}"/>
              </a:ext>
            </a:extLst>
          </p:cNvPr>
          <p:cNvSpPr/>
          <p:nvPr/>
        </p:nvSpPr>
        <p:spPr>
          <a:xfrm>
            <a:off x="4249088" y="402973"/>
            <a:ext cx="32576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Густина</a:t>
            </a:r>
            <a:endParaRPr lang="ru-RU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7C30A0-E8FD-4F5A-829E-BE9830DBE828}"/>
              </a:ext>
            </a:extLst>
          </p:cNvPr>
          <p:cNvSpPr txBox="1"/>
          <p:nvPr/>
        </p:nvSpPr>
        <p:spPr>
          <a:xfrm>
            <a:off x="1360348" y="1570369"/>
            <a:ext cx="68451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latin typeface="Comic Sans MS" panose="030F0702030302020204" pitchFamily="66" charset="0"/>
              </a:rPr>
              <a:t>Показує, яка </a:t>
            </a:r>
            <a:r>
              <a:rPr lang="uk-UA" sz="2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маса</a:t>
            </a:r>
            <a:r>
              <a:rPr lang="uk-UA" sz="2800" dirty="0">
                <a:latin typeface="Comic Sans MS" panose="030F0702030302020204" pitchFamily="66" charset="0"/>
              </a:rPr>
              <a:t> міститься в одному </a:t>
            </a:r>
          </a:p>
          <a:p>
            <a:r>
              <a:rPr lang="uk-UA" sz="2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об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’</a:t>
            </a:r>
            <a:r>
              <a:rPr lang="uk-UA" sz="2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ємі</a:t>
            </a:r>
            <a:r>
              <a:rPr lang="uk-UA" sz="2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uk-UA" sz="2800" dirty="0">
                <a:latin typeface="Comic Sans MS" panose="030F0702030302020204" pitchFamily="66" charset="0"/>
              </a:rPr>
              <a:t>речовини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3ECA9D-1077-4C41-BCAE-F830BDA73BA1}"/>
              </a:ext>
            </a:extLst>
          </p:cNvPr>
          <p:cNvSpPr txBox="1"/>
          <p:nvPr/>
        </p:nvSpPr>
        <p:spPr>
          <a:xfrm>
            <a:off x="1360348" y="2736502"/>
            <a:ext cx="6974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latin typeface="Comic Sans MS" panose="030F0702030302020204" pitchFamily="66" charset="0"/>
              </a:rPr>
              <a:t>Вимірюється в кг/м3 або г/см3 (г/мл)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B3EADE-203A-4B53-9904-F359320D5B1A}"/>
              </a:ext>
            </a:extLst>
          </p:cNvPr>
          <p:cNvSpPr txBox="1"/>
          <p:nvPr/>
        </p:nvSpPr>
        <p:spPr>
          <a:xfrm>
            <a:off x="888646" y="3592706"/>
            <a:ext cx="1081578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latin typeface="Comic Sans MS" panose="030F0702030302020204" pitchFamily="66" charset="0"/>
              </a:rPr>
              <a:t>Часто порівнюється з густиною води: </a:t>
            </a:r>
            <a:r>
              <a:rPr lang="uk-UA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р(води)=1г/см3 </a:t>
            </a:r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(при 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4</a:t>
            </a:r>
            <a:r>
              <a:rPr lang="uk-UA" baseline="30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0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С)</a:t>
            </a:r>
            <a:endParaRPr lang="uk-UA" sz="28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uk-UA" sz="2800" dirty="0">
                <a:latin typeface="Comic Sans MS" panose="030F0702030302020204" pitchFamily="66" charset="0"/>
              </a:rPr>
              <a:t> Наприклад, </a:t>
            </a:r>
            <a:r>
              <a:rPr lang="uk-UA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р(олії) = 0,92 г/см3, </a:t>
            </a:r>
            <a:endParaRPr lang="en-US" sz="28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                     p(</a:t>
            </a:r>
            <a:r>
              <a:rPr lang="uk-UA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літію</a:t>
            </a: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) </a:t>
            </a:r>
            <a:r>
              <a:rPr lang="uk-UA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= </a:t>
            </a: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0,53</a:t>
            </a:r>
            <a:r>
              <a:rPr lang="uk-UA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 г/см3</a:t>
            </a:r>
          </a:p>
          <a:p>
            <a:r>
              <a:rPr lang="uk-UA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                     р(золота) = 19,3 г/см3</a:t>
            </a:r>
            <a:endParaRPr lang="ru-RU" sz="28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B305A4C-7884-4E5F-BE9A-0C806629B71B}"/>
              </a:ext>
            </a:extLst>
          </p:cNvPr>
          <p:cNvSpPr/>
          <p:nvPr/>
        </p:nvSpPr>
        <p:spPr>
          <a:xfrm>
            <a:off x="8662498" y="1341691"/>
            <a:ext cx="1110953" cy="10156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Визначення істинної густини (питомої ваги), середньої густини (об'ємної  ваги) матеріалів.">
            <a:extLst>
              <a:ext uri="{FF2B5EF4-FFF2-40B4-BE49-F238E27FC236}">
                <a16:creationId xmlns:a16="http://schemas.microsoft.com/office/drawing/2014/main" id="{370E7FAC-8CD3-4EF3-8140-8A14D2F58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077" y="1464809"/>
            <a:ext cx="865796" cy="76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Очистка масла от воды – Как отделить подсолнечное и моторное масло от воды  своими руками: простые способы пошагово - ТУРБОТЕХМАСТЕР - онлан-гипермаркет">
            <a:extLst>
              <a:ext uri="{FF2B5EF4-FFF2-40B4-BE49-F238E27FC236}">
                <a16:creationId xmlns:a16="http://schemas.microsoft.com/office/drawing/2014/main" id="{2EE3DADB-8C6C-41F3-A6B9-258FBCE8B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037" y="4264351"/>
            <a:ext cx="1179320" cy="187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Літій — Вікіпедія">
            <a:extLst>
              <a:ext uri="{FF2B5EF4-FFF2-40B4-BE49-F238E27FC236}">
                <a16:creationId xmlns:a16="http://schemas.microsoft.com/office/drawing/2014/main" id="{F1D1D9E6-CE78-4031-8CD0-B4C8C5342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498" y="4295984"/>
            <a:ext cx="1161987" cy="172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FD25BA-4150-4D68-B927-E5BF63505448}"/>
              </a:ext>
            </a:extLst>
          </p:cNvPr>
          <p:cNvSpPr txBox="1"/>
          <p:nvPr/>
        </p:nvSpPr>
        <p:spPr>
          <a:xfrm>
            <a:off x="8986850" y="5516309"/>
            <a:ext cx="513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Li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5E78FF-4969-4761-B268-9179CC11B494}"/>
              </a:ext>
            </a:extLst>
          </p:cNvPr>
          <p:cNvSpPr txBox="1"/>
          <p:nvPr/>
        </p:nvSpPr>
        <p:spPr>
          <a:xfrm>
            <a:off x="2146713" y="5624012"/>
            <a:ext cx="5958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 </a:t>
            </a:r>
            <a:r>
              <a:rPr lang="uk-UA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легка речовина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&lt;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uk-UA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р 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= 5</a:t>
            </a:r>
            <a:r>
              <a:rPr lang="uk-UA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г/см3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&lt;</a:t>
            </a:r>
            <a:r>
              <a:rPr lang="uk-UA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 важка речовина </a:t>
            </a:r>
            <a:endParaRPr lang="ru-RU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C00396-1DEF-4B59-86C2-233828F07424}"/>
              </a:ext>
            </a:extLst>
          </p:cNvPr>
          <p:cNvSpPr txBox="1"/>
          <p:nvPr/>
        </p:nvSpPr>
        <p:spPr>
          <a:xfrm>
            <a:off x="10229482" y="6395763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Мухіна О.В.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2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5" t="34843" r="5741" b="4994"/>
          <a:stretch/>
        </p:blipFill>
        <p:spPr>
          <a:xfrm>
            <a:off x="4532156" y="3137482"/>
            <a:ext cx="6239307" cy="293328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BE53F3A-7015-4769-943B-33F86D3DDD2A}"/>
              </a:ext>
            </a:extLst>
          </p:cNvPr>
          <p:cNvSpPr/>
          <p:nvPr/>
        </p:nvSpPr>
        <p:spPr>
          <a:xfrm>
            <a:off x="4133940" y="542916"/>
            <a:ext cx="357181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Твердість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9DBD1A-5760-4431-9C59-2642943E3B87}"/>
              </a:ext>
            </a:extLst>
          </p:cNvPr>
          <p:cNvSpPr txBox="1"/>
          <p:nvPr/>
        </p:nvSpPr>
        <p:spPr>
          <a:xfrm>
            <a:off x="2068471" y="1554051"/>
            <a:ext cx="7702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Це здатність речовин чинити опір</a:t>
            </a:r>
          </a:p>
          <a:p>
            <a:r>
              <a:rPr lang="uk-UA" sz="36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зовнішній механічній дії</a:t>
            </a:r>
            <a:endParaRPr lang="ru-RU" sz="36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641CCC7-3892-449C-A412-C98BEA444C63}"/>
              </a:ext>
            </a:extLst>
          </p:cNvPr>
          <p:cNvSpPr/>
          <p:nvPr/>
        </p:nvSpPr>
        <p:spPr>
          <a:xfrm>
            <a:off x="1182180" y="3429000"/>
            <a:ext cx="30828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Шкала </a:t>
            </a:r>
          </a:p>
          <a:p>
            <a:pPr algn="ctr"/>
            <a:r>
              <a:rPr lang="uk-UA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твердості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9829E7-4027-40B9-8C81-5082DE58C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170" y="5360565"/>
            <a:ext cx="1074297" cy="876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D18603-0F52-495F-A727-018ADD76C05B}"/>
              </a:ext>
            </a:extLst>
          </p:cNvPr>
          <p:cNvSpPr txBox="1"/>
          <p:nvPr/>
        </p:nvSpPr>
        <p:spPr>
          <a:xfrm>
            <a:off x="10229482" y="6395763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Мухіна О.В.</a:t>
            </a:r>
            <a:endParaRPr lang="ru-RU" sz="2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09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534</TotalTime>
  <Words>908</Words>
  <Application>Microsoft Office PowerPoint</Application>
  <PresentationFormat>Широкоэкранный</PresentationFormat>
  <Paragraphs>162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Adobe Devanagari</vt:lpstr>
      <vt:lpstr>Arial</vt:lpstr>
      <vt:lpstr>Comic Sans MS</vt:lpstr>
      <vt:lpstr>Garamond</vt:lpstr>
      <vt:lpstr>Georgia</vt:lpstr>
      <vt:lpstr>Monotype Corsiva</vt:lpstr>
      <vt:lpstr>Roboto</vt:lpstr>
      <vt:lpstr>Times New Roman</vt:lpstr>
      <vt:lpstr>Wingdings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Professional</cp:lastModifiedBy>
  <cp:revision>74</cp:revision>
  <dcterms:created xsi:type="dcterms:W3CDTF">2015-09-23T17:00:49Z</dcterms:created>
  <dcterms:modified xsi:type="dcterms:W3CDTF">2022-10-19T13:35:27Z</dcterms:modified>
</cp:coreProperties>
</file>