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7"/>
  </p:notesMasterIdLst>
  <p:sldIdLst>
    <p:sldId id="258" r:id="rId2"/>
    <p:sldId id="271" r:id="rId3"/>
    <p:sldId id="293" r:id="rId4"/>
    <p:sldId id="292" r:id="rId5"/>
    <p:sldId id="294" r:id="rId6"/>
    <p:sldId id="295" r:id="rId7"/>
    <p:sldId id="297" r:id="rId8"/>
    <p:sldId id="298" r:id="rId9"/>
    <p:sldId id="300" r:id="rId10"/>
    <p:sldId id="299" r:id="rId11"/>
    <p:sldId id="301" r:id="rId12"/>
    <p:sldId id="282" r:id="rId13"/>
    <p:sldId id="283" r:id="rId14"/>
    <p:sldId id="296" r:id="rId15"/>
    <p:sldId id="285" r:id="rId16"/>
  </p:sldIdLst>
  <p:sldSz cx="9144000" cy="5143500" type="screen16x9"/>
  <p:notesSz cx="6858000" cy="9144000"/>
  <p:embeddedFontLst>
    <p:embeddedFont>
      <p:font typeface="Alegreya" panose="020B0604020202020204" charset="0"/>
      <p:regular r:id="rId18"/>
      <p:bold r:id="rId19"/>
      <p:italic r:id="rId20"/>
      <p:boldItalic r:id="rId21"/>
    </p:embeddedFont>
    <p:embeddedFont>
      <p:font typeface="Segoe Print" panose="02000600000000000000" pitchFamily="2" charset="0"/>
      <p:regular r:id="rId22"/>
      <p:bold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49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7FF"/>
    <a:srgbClr val="99CC00"/>
    <a:srgbClr val="008000"/>
    <a:srgbClr val="FEE2F0"/>
    <a:srgbClr val="FDEDF6"/>
    <a:srgbClr val="FFCCFF"/>
    <a:srgbClr val="FEECF5"/>
    <a:srgbClr val="FF85F0"/>
    <a:srgbClr val="FEECEC"/>
    <a:srgbClr val="FDE9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Помірний стиль 2 –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554" autoAdjust="0"/>
  </p:normalViewPr>
  <p:slideViewPr>
    <p:cSldViewPr snapToGrid="0">
      <p:cViewPr varScale="1">
        <p:scale>
          <a:sx n="103" d="100"/>
          <a:sy n="103" d="100"/>
        </p:scale>
        <p:origin x="874" y="82"/>
      </p:cViewPr>
      <p:guideLst>
        <p:guide orient="horz" pos="1620"/>
        <p:guide pos="284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2d9fd8831ea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2d9fd8831ea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2d9fd8831ea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2d9fd8831ea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352614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2d9fd8831ea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2d9fd8831ea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352614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2d9fd8831ea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2d9fd8831ea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134487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2d9fd8831ea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2d9fd8831ea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919024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2d9fd8831ea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2d9fd8831ea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280713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2d9fd8831ea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2d9fd8831ea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838344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2d9fd8831ea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2d9fd8831ea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108342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2d9fd8831ea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2d9fd8831ea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716738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2d9fd8831ea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2d9fd8831ea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000388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2d9fd8831ea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2d9fd8831ea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099361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2d9fd8831ea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2d9fd8831ea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291345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2d9fd8831ea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2d9fd8831ea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047276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2d9fd8831ea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2d9fd8831ea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631986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2d9fd8831ea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2d9fd8831ea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352614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Char char="●"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Char char="○"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Char char="■"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Char char="●"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Char char="○"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Char char="■"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Char char="●"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Char char="○"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Char char="■"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Char char="●"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Char char="○"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Char char="■"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Char char="●"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Char char="○"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Char char="■"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Char char="●"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Char char="○"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Char char="■"/>
              <a:defRPr sz="12000"/>
            </a:lvl9pPr>
          </a:lstStyle>
          <a:p>
            <a:r>
              <a:t>xx%</a:t>
            </a:r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6" name="Google Shape;46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‹№›</a:t>
            </a:fld>
            <a:endParaRPr/>
          </a:p>
        </p:txBody>
      </p:sp>
      <p:pic>
        <p:nvPicPr>
          <p:cNvPr id="49" name="Google Shape;49;p1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92450"/>
            <a:ext cx="1611475" cy="314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Char char="●"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Char char="○"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Char char="■"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Char char="●"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Char char="○"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Char char="■"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Char char="●"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Char char="○"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Char char="■"/>
              <a:defRPr sz="3600"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6" name="Google Shape;26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9pPr>
          </a:lstStyle>
          <a:p>
            <a:endParaRPr/>
          </a:p>
        </p:txBody>
      </p:sp>
      <p:sp>
        <p:nvSpPr>
          <p:cNvPr id="29" name="Google Shape;29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Char char="●"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Char char="○"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Char char="■"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Char char="●"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Char char="○"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Char char="■"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Char char="●"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Char char="○"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Char char="■"/>
              <a:defRPr sz="4800"/>
            </a:lvl9pPr>
          </a:lstStyle>
          <a:p>
            <a:endParaRPr/>
          </a:p>
        </p:txBody>
      </p:sp>
      <p:sp>
        <p:nvSpPr>
          <p:cNvPr id="33" name="Google Shape;33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Char char="●"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Char char="○"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Char char="■"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Char char="●"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Char char="○"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Char char="■"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Char char="●"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Char char="○"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Char char="■"/>
              <a:defRPr sz="4200"/>
            </a:lvl9pPr>
          </a:lstStyle>
          <a:p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</a:lstStyle>
          <a:p>
            <a:endParaRPr/>
          </a:p>
        </p:txBody>
      </p:sp>
      <p:sp>
        <p:nvSpPr>
          <p:cNvPr id="42" name="Google Shape;42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‹№›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‹№›</a:t>
            </a:fld>
            <a:endParaRPr/>
          </a:p>
        </p:txBody>
      </p:sp>
      <p:pic>
        <p:nvPicPr>
          <p:cNvPr id="7" name="Google Shape;7;p1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8231350" y="59950"/>
            <a:ext cx="866431" cy="3936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6.emf"/><Relationship Id="rId5" Type="http://schemas.openxmlformats.org/officeDocument/2006/relationships/image" Target="../media/image5.gif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2.png"/><Relationship Id="rId5" Type="http://schemas.openxmlformats.org/officeDocument/2006/relationships/hyperlink" Target="https://create.kahoot.it/details/821b3811-71e8-47df-adeb-12dbf4bee353" TargetMode="Externa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oogle Shape;84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59649" y="610600"/>
            <a:ext cx="6850495" cy="716100"/>
          </a:xfrm>
          <a:prstGeom prst="roundRect">
            <a:avLst>
              <a:gd name="adj" fmla="val 25677"/>
            </a:avLst>
          </a:prstGeom>
          <a:noFill/>
          <a:ln>
            <a:noFill/>
          </a:ln>
        </p:spPr>
      </p:pic>
      <p:pic>
        <p:nvPicPr>
          <p:cNvPr id="84" name="Google Shape;84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59650" y="610600"/>
            <a:ext cx="6424800" cy="716100"/>
          </a:xfrm>
          <a:prstGeom prst="roundRect">
            <a:avLst>
              <a:gd name="adj" fmla="val 25677"/>
            </a:avLst>
          </a:prstGeom>
          <a:noFill/>
          <a:ln>
            <a:noFill/>
          </a:ln>
        </p:spPr>
      </p:pic>
      <p:sp>
        <p:nvSpPr>
          <p:cNvPr id="87" name="Google Shape;87;p15"/>
          <p:cNvSpPr txBox="1"/>
          <p:nvPr/>
        </p:nvSpPr>
        <p:spPr>
          <a:xfrm>
            <a:off x="1668975" y="1617658"/>
            <a:ext cx="5917693" cy="1046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ru-RU" sz="2800" dirty="0">
                <a:solidFill>
                  <a:srgbClr val="0C77C3"/>
                </a:solidFill>
                <a:latin typeface="Alegreya" panose="020B0604020202020204" charset="0"/>
              </a:rPr>
              <a:t>§ 34. </a:t>
            </a:r>
            <a:r>
              <a:rPr lang="uk-UA" sz="2800" dirty="0">
                <a:solidFill>
                  <a:srgbClr val="0C77C3"/>
                </a:solidFill>
                <a:latin typeface="Alegreya" panose="020B0604020202020204" charset="0"/>
              </a:rPr>
              <a:t>Система кровообігу. </a:t>
            </a:r>
          </a:p>
          <a:p>
            <a:pPr lvl="0"/>
            <a:r>
              <a:rPr lang="uk-UA" sz="2800" dirty="0">
                <a:solidFill>
                  <a:srgbClr val="0C77C3"/>
                </a:solidFill>
                <a:latin typeface="Alegreya" panose="020B0604020202020204" charset="0"/>
              </a:rPr>
              <a:t>Будова та функції серця  </a:t>
            </a:r>
            <a:endParaRPr lang="uk-UA" sz="2800" dirty="0">
              <a:solidFill>
                <a:srgbClr val="0C77C3"/>
              </a:solidFill>
              <a:latin typeface="Alegreya" panose="020B0604020202020204" charset="0"/>
              <a:ea typeface="Alegreya"/>
              <a:cs typeface="Alegreya"/>
              <a:sym typeface="Alegreya"/>
            </a:endParaRPr>
          </a:p>
        </p:txBody>
      </p:sp>
      <p:pic>
        <p:nvPicPr>
          <p:cNvPr id="14" name="Google Shape;58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9378" y="3715867"/>
            <a:ext cx="714119" cy="70052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кутник 2"/>
          <p:cNvSpPr/>
          <p:nvPr/>
        </p:nvSpPr>
        <p:spPr>
          <a:xfrm>
            <a:off x="998653" y="3718364"/>
            <a:ext cx="38442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1800" dirty="0">
                <a:latin typeface="Alegreya" panose="020B0604020202020204" charset="0"/>
              </a:rPr>
              <a:t>Чому деякі тварини можуть існувати без серця, а людина – ні? </a:t>
            </a:r>
            <a:endParaRPr lang="uk-UA" sz="2800" dirty="0">
              <a:latin typeface="Alegreya" panose="020B0604020202020204" charset="0"/>
            </a:endParaRPr>
          </a:p>
        </p:txBody>
      </p:sp>
      <p:sp>
        <p:nvSpPr>
          <p:cNvPr id="9" name="Google Shape;86;p15"/>
          <p:cNvSpPr txBox="1"/>
          <p:nvPr/>
        </p:nvSpPr>
        <p:spPr>
          <a:xfrm>
            <a:off x="1668975" y="599333"/>
            <a:ext cx="6405139" cy="738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ru-RU" sz="1800" b="1" dirty="0">
                <a:solidFill>
                  <a:schemeClr val="bg1"/>
                </a:solidFill>
              </a:rPr>
              <a:t>ТЕМА 5. </a:t>
            </a:r>
            <a:endParaRPr lang="ru-RU" sz="1800" dirty="0">
              <a:solidFill>
                <a:schemeClr val="bg1"/>
              </a:solidFill>
            </a:endParaRPr>
          </a:p>
          <a:p>
            <a:r>
              <a:rPr lang="ru-RU" sz="1800" b="1" dirty="0">
                <a:solidFill>
                  <a:schemeClr val="bg1"/>
                </a:solidFill>
              </a:rPr>
              <a:t>ВНУТРІШНЄ СЕРЕДОВИЩЕ ОРГАНІЗМУ ЛЮДИНИ 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2D308F8-5B3A-445D-BDCC-6D8E7C02447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42134" y="2410177"/>
            <a:ext cx="3048000" cy="24003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649" y="453506"/>
            <a:ext cx="1584875" cy="137198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Estructura de la anatomía del corazón realista. órgano del sistema de  circulación sanguínea, músculo cardíaco con aorta, venas. Corazón humano  para el diseño de medicamentos, farmacia y educación. | Vector Premium"/>
          <p:cNvPicPr>
            <a:picLocks noChangeAspect="1" noChangeArrowheads="1"/>
          </p:cNvPicPr>
          <p:nvPr/>
        </p:nvPicPr>
        <p:blipFill>
          <a:blip r:embed="rId3"/>
          <a:srcRect l="15980" t="3322" r="13695"/>
          <a:stretch>
            <a:fillRect/>
          </a:stretch>
        </p:blipFill>
        <p:spPr bwMode="auto">
          <a:xfrm rot="20510276">
            <a:off x="5948697" y="760021"/>
            <a:ext cx="2256312" cy="3110449"/>
          </a:xfrm>
          <a:prstGeom prst="rect">
            <a:avLst/>
          </a:prstGeom>
          <a:noFill/>
        </p:spPr>
      </p:pic>
      <p:sp>
        <p:nvSpPr>
          <p:cNvPr id="17" name="Google Shape;98;p16">
            <a:extLst>
              <a:ext uri="{FF2B5EF4-FFF2-40B4-BE49-F238E27FC236}">
                <a16:creationId xmlns:a16="http://schemas.microsoft.com/office/drawing/2014/main" id="{0DB42201-17B0-4505-A46A-9754AD1E6C2E}"/>
              </a:ext>
            </a:extLst>
          </p:cNvPr>
          <p:cNvSpPr txBox="1"/>
          <p:nvPr/>
        </p:nvSpPr>
        <p:spPr>
          <a:xfrm>
            <a:off x="1294542" y="115872"/>
            <a:ext cx="6554915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ru-RU" sz="1800" dirty="0">
                <a:solidFill>
                  <a:srgbClr val="0C77C3"/>
                </a:solidFill>
                <a:latin typeface="Alegreya" panose="020B0604020202020204" charset="0"/>
              </a:rPr>
              <a:t>§ 34. </a:t>
            </a:r>
            <a:r>
              <a:rPr lang="uk-UA" sz="1800" dirty="0">
                <a:solidFill>
                  <a:srgbClr val="0C77C3"/>
                </a:solidFill>
                <a:latin typeface="Alegreya" panose="020B0604020202020204" charset="0"/>
              </a:rPr>
              <a:t>Система кровообігу. </a:t>
            </a:r>
            <a:r>
              <a:rPr lang="uk-UA" sz="1800" dirty="0">
                <a:solidFill>
                  <a:srgbClr val="0C77C3"/>
                </a:solidFill>
                <a:latin typeface="Alegreya" panose="020B0604020202020204" charset="0"/>
                <a:ea typeface="Alegreya"/>
                <a:cs typeface="Alegreya"/>
                <a:sym typeface="Alegreya"/>
              </a:rPr>
              <a:t>Будова та функції серця</a:t>
            </a:r>
          </a:p>
        </p:txBody>
      </p:sp>
      <p:cxnSp>
        <p:nvCxnSpPr>
          <p:cNvPr id="7" name="Google Shape;100;p16"/>
          <p:cNvCxnSpPr/>
          <p:nvPr/>
        </p:nvCxnSpPr>
        <p:spPr>
          <a:xfrm rot="10800000" flipH="1">
            <a:off x="1851950" y="644396"/>
            <a:ext cx="6203700" cy="5700"/>
          </a:xfrm>
          <a:prstGeom prst="straightConnector1">
            <a:avLst/>
          </a:prstGeom>
          <a:noFill/>
          <a:ln w="19050" cap="flat" cmpd="sng">
            <a:solidFill>
              <a:srgbClr val="257BBE"/>
            </a:solidFill>
            <a:prstDash val="solid"/>
            <a:round/>
            <a:headEnd type="diamond" w="med" len="med"/>
            <a:tailEnd type="diamond" w="med" len="med"/>
          </a:ln>
        </p:spPr>
      </p:cxnSp>
      <p:sp>
        <p:nvSpPr>
          <p:cNvPr id="10" name="Google Shape;99;p16"/>
          <p:cNvSpPr txBox="1"/>
          <p:nvPr/>
        </p:nvSpPr>
        <p:spPr>
          <a:xfrm>
            <a:off x="2576854" y="565154"/>
            <a:ext cx="4775025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uk-UA" sz="1800" b="1" dirty="0">
                <a:solidFill>
                  <a:srgbClr val="0C77C3"/>
                </a:solidFill>
                <a:latin typeface="Alegreya" panose="020B0604020202020204" charset="0"/>
              </a:rPr>
              <a:t>Які властивості серцевого м’яза </a:t>
            </a:r>
            <a:endParaRPr lang="uk-UA" sz="3200" b="1" dirty="0">
              <a:solidFill>
                <a:srgbClr val="0C77C3"/>
              </a:solidFill>
              <a:latin typeface="Alegreya" panose="020B0604020202020204" charset="0"/>
              <a:ea typeface="Alegreya"/>
              <a:cs typeface="Alegreya"/>
              <a:sym typeface="Alegreya"/>
            </a:endParaRPr>
          </a:p>
        </p:txBody>
      </p:sp>
      <p:grpSp>
        <p:nvGrpSpPr>
          <p:cNvPr id="18" name="Групувати 17"/>
          <p:cNvGrpSpPr/>
          <p:nvPr/>
        </p:nvGrpSpPr>
        <p:grpSpPr>
          <a:xfrm>
            <a:off x="475414" y="1369679"/>
            <a:ext cx="4348407" cy="3321072"/>
            <a:chOff x="475414" y="1322179"/>
            <a:chExt cx="4348407" cy="3321072"/>
          </a:xfrm>
        </p:grpSpPr>
        <p:sp>
          <p:nvSpPr>
            <p:cNvPr id="8" name="Прямокутник 7">
              <a:extLst>
                <a:ext uri="{FF2B5EF4-FFF2-40B4-BE49-F238E27FC236}">
                  <a16:creationId xmlns:a16="http://schemas.microsoft.com/office/drawing/2014/main" id="{43C56C46-2CB2-46E9-A7C5-C48886432385}"/>
                </a:ext>
              </a:extLst>
            </p:cNvPr>
            <p:cNvSpPr/>
            <p:nvPr/>
          </p:nvSpPr>
          <p:spPr>
            <a:xfrm>
              <a:off x="475414" y="1322179"/>
              <a:ext cx="4336542" cy="33855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>
              <a:solidFill>
                <a:schemeClr val="accent5">
                  <a:lumMod val="40000"/>
                  <a:lumOff val="6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uk-UA" sz="1600" b="1" dirty="0">
                  <a:solidFill>
                    <a:schemeClr val="tx1"/>
                  </a:solidFill>
                  <a:latin typeface="Alegreya" panose="020B0604020202020204" charset="0"/>
                </a:rPr>
                <a:t>ВЛАСТИВОСТІ СЕРЦЕВОГО М’ЯЗА</a:t>
              </a:r>
              <a:endParaRPr lang="uk-UA" sz="1800" b="1" dirty="0">
                <a:solidFill>
                  <a:schemeClr val="tx1"/>
                </a:solidFill>
                <a:latin typeface="Alegreya" panose="020B0604020202020204" charset="0"/>
              </a:endParaRPr>
            </a:p>
          </p:txBody>
        </p:sp>
        <p:grpSp>
          <p:nvGrpSpPr>
            <p:cNvPr id="14" name="Групувати 13"/>
            <p:cNvGrpSpPr/>
            <p:nvPr/>
          </p:nvGrpSpPr>
          <p:grpSpPr>
            <a:xfrm>
              <a:off x="517145" y="2462278"/>
              <a:ext cx="4306676" cy="2180973"/>
              <a:chOff x="160895" y="1844779"/>
              <a:chExt cx="4306676" cy="1977348"/>
            </a:xfrm>
          </p:grpSpPr>
          <p:sp>
            <p:nvSpPr>
              <p:cNvPr id="9" name="Прямокутник 8">
                <a:extLst>
                  <a:ext uri="{FF2B5EF4-FFF2-40B4-BE49-F238E27FC236}">
                    <a16:creationId xmlns:a16="http://schemas.microsoft.com/office/drawing/2014/main" id="{2324A33D-AB3B-4E62-92BE-319693CCB335}"/>
                  </a:ext>
                </a:extLst>
              </p:cNvPr>
              <p:cNvSpPr/>
              <p:nvPr/>
            </p:nvSpPr>
            <p:spPr>
              <a:xfrm>
                <a:off x="184646" y="1844779"/>
                <a:ext cx="4282925" cy="33855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28575">
                <a:solidFill>
                  <a:srgbClr val="00B0F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just">
                  <a:buFont typeface="Wingdings" pitchFamily="2" charset="2"/>
                  <a:buChar char="ü"/>
                </a:pPr>
                <a:r>
                  <a:rPr lang="uk-UA" sz="1600" dirty="0">
                    <a:solidFill>
                      <a:schemeClr val="tx1"/>
                    </a:solidFill>
                    <a:latin typeface="Alegreya" panose="020B0604020202020204" charset="0"/>
                  </a:rPr>
                  <a:t> збудливість </a:t>
                </a:r>
              </a:p>
            </p:txBody>
          </p:sp>
          <p:sp>
            <p:nvSpPr>
              <p:cNvPr id="11" name="Прямокутник 10">
                <a:extLst>
                  <a:ext uri="{FF2B5EF4-FFF2-40B4-BE49-F238E27FC236}">
                    <a16:creationId xmlns:a16="http://schemas.microsoft.com/office/drawing/2014/main" id="{2324A33D-AB3B-4E62-92BE-319693CCB335}"/>
                  </a:ext>
                </a:extLst>
              </p:cNvPr>
              <p:cNvSpPr/>
              <p:nvPr/>
            </p:nvSpPr>
            <p:spPr>
              <a:xfrm>
                <a:off x="184646" y="2391044"/>
                <a:ext cx="4282925" cy="33855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28575">
                <a:solidFill>
                  <a:srgbClr val="00B0F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just">
                  <a:buFont typeface="Wingdings" pitchFamily="2" charset="2"/>
                  <a:buChar char="ü"/>
                </a:pPr>
                <a:r>
                  <a:rPr lang="uk-UA" sz="1600" dirty="0">
                    <a:solidFill>
                      <a:schemeClr val="tx1"/>
                    </a:solidFill>
                    <a:latin typeface="Alegreya" panose="020B0604020202020204" charset="0"/>
                  </a:rPr>
                  <a:t> провідність </a:t>
                </a:r>
              </a:p>
            </p:txBody>
          </p:sp>
          <p:sp>
            <p:nvSpPr>
              <p:cNvPr id="12" name="Прямокутник 11">
                <a:extLst>
                  <a:ext uri="{FF2B5EF4-FFF2-40B4-BE49-F238E27FC236}">
                    <a16:creationId xmlns:a16="http://schemas.microsoft.com/office/drawing/2014/main" id="{2324A33D-AB3B-4E62-92BE-319693CCB335}"/>
                  </a:ext>
                </a:extLst>
              </p:cNvPr>
              <p:cNvSpPr/>
              <p:nvPr/>
            </p:nvSpPr>
            <p:spPr>
              <a:xfrm>
                <a:off x="160895" y="2949184"/>
                <a:ext cx="4282925" cy="33855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28575">
                <a:solidFill>
                  <a:srgbClr val="00B0F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just">
                  <a:buFont typeface="Wingdings" pitchFamily="2" charset="2"/>
                  <a:buChar char="ü"/>
                </a:pPr>
                <a:r>
                  <a:rPr lang="uk-UA" sz="1600" dirty="0">
                    <a:solidFill>
                      <a:schemeClr val="tx1"/>
                    </a:solidFill>
                    <a:latin typeface="Alegreya" panose="020B0604020202020204" charset="0"/>
                  </a:rPr>
                  <a:t> скоротливість </a:t>
                </a:r>
              </a:p>
            </p:txBody>
          </p:sp>
          <p:sp>
            <p:nvSpPr>
              <p:cNvPr id="13" name="Прямокутник 12">
                <a:extLst>
                  <a:ext uri="{FF2B5EF4-FFF2-40B4-BE49-F238E27FC236}">
                    <a16:creationId xmlns:a16="http://schemas.microsoft.com/office/drawing/2014/main" id="{2324A33D-AB3B-4E62-92BE-319693CCB335}"/>
                  </a:ext>
                </a:extLst>
              </p:cNvPr>
              <p:cNvSpPr/>
              <p:nvPr/>
            </p:nvSpPr>
            <p:spPr>
              <a:xfrm>
                <a:off x="172770" y="3483573"/>
                <a:ext cx="4282925" cy="33855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28575">
                <a:solidFill>
                  <a:srgbClr val="00B0F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just">
                  <a:buFont typeface="Wingdings" pitchFamily="2" charset="2"/>
                  <a:buChar char="ü"/>
                </a:pPr>
                <a:r>
                  <a:rPr lang="uk-UA" sz="1600" dirty="0">
                    <a:solidFill>
                      <a:schemeClr val="tx1"/>
                    </a:solidFill>
                    <a:latin typeface="Alegreya" panose="020B0604020202020204" charset="0"/>
                  </a:rPr>
                  <a:t> автоматія </a:t>
                </a:r>
              </a:p>
            </p:txBody>
          </p:sp>
        </p:grpSp>
        <p:cxnSp>
          <p:nvCxnSpPr>
            <p:cNvPr id="16" name="Пряма зі стрілкою 15"/>
            <p:cNvCxnSpPr/>
            <p:nvPr/>
          </p:nvCxnSpPr>
          <p:spPr>
            <a:xfrm rot="5400000">
              <a:off x="2190997" y="2060369"/>
              <a:ext cx="558140" cy="1588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p:sp>
        <p:nvSpPr>
          <p:cNvPr id="19" name="Прямокутник 18">
            <a:extLst>
              <a:ext uri="{FF2B5EF4-FFF2-40B4-BE49-F238E27FC236}">
                <a16:creationId xmlns:a16="http://schemas.microsoft.com/office/drawing/2014/main" id="{2324A33D-AB3B-4E62-92BE-319693CCB335}"/>
              </a:ext>
            </a:extLst>
          </p:cNvPr>
          <p:cNvSpPr/>
          <p:nvPr/>
        </p:nvSpPr>
        <p:spPr>
          <a:xfrm>
            <a:off x="5202438" y="3976497"/>
            <a:ext cx="1717395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uk-UA" sz="1600" dirty="0">
                <a:solidFill>
                  <a:schemeClr val="tx1"/>
                </a:solidFill>
                <a:latin typeface="Alegreya" panose="020B0604020202020204" charset="0"/>
              </a:rPr>
              <a:t>Більше </a:t>
            </a:r>
          </a:p>
          <a:p>
            <a:pPr algn="just"/>
            <a:r>
              <a:rPr lang="uk-UA" sz="1600" dirty="0">
                <a:solidFill>
                  <a:schemeClr val="tx1"/>
                </a:solidFill>
                <a:latin typeface="Alegreya" panose="020B0604020202020204" charset="0"/>
              </a:rPr>
              <a:t>про роботу серця  </a:t>
            </a:r>
          </a:p>
        </p:txBody>
      </p:sp>
      <p:pic>
        <p:nvPicPr>
          <p:cNvPr id="12291" name="Picture 3" descr="C:\Users\kants\Downloads\qrcode_220591634_a4167d6b9f1c234fe0b56a685b89ba1a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58100" y="3733800"/>
            <a:ext cx="1085850" cy="1085850"/>
          </a:xfrm>
          <a:prstGeom prst="rect">
            <a:avLst/>
          </a:prstGeom>
          <a:noFill/>
        </p:spPr>
      </p:pic>
      <p:cxnSp>
        <p:nvCxnSpPr>
          <p:cNvPr id="20" name="Пряма зі стрілкою 19"/>
          <p:cNvCxnSpPr/>
          <p:nvPr/>
        </p:nvCxnSpPr>
        <p:spPr>
          <a:xfrm>
            <a:off x="7100666" y="4252233"/>
            <a:ext cx="577139" cy="4462"/>
          </a:xfrm>
          <a:prstGeom prst="straightConnector1">
            <a:avLst/>
          </a:prstGeom>
          <a:ln w="57150"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32985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98;p16">
            <a:extLst>
              <a:ext uri="{FF2B5EF4-FFF2-40B4-BE49-F238E27FC236}">
                <a16:creationId xmlns:a16="http://schemas.microsoft.com/office/drawing/2014/main" id="{0DB42201-17B0-4505-A46A-9754AD1E6C2E}"/>
              </a:ext>
            </a:extLst>
          </p:cNvPr>
          <p:cNvSpPr txBox="1"/>
          <p:nvPr/>
        </p:nvSpPr>
        <p:spPr>
          <a:xfrm>
            <a:off x="1294542" y="115872"/>
            <a:ext cx="6554915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ru-RU" sz="1800" dirty="0">
                <a:solidFill>
                  <a:srgbClr val="0C77C3"/>
                </a:solidFill>
                <a:latin typeface="Alegreya" panose="020B0604020202020204" charset="0"/>
              </a:rPr>
              <a:t>§ 34. </a:t>
            </a:r>
            <a:r>
              <a:rPr lang="uk-UA" sz="1800" dirty="0">
                <a:solidFill>
                  <a:srgbClr val="0C77C3"/>
                </a:solidFill>
                <a:latin typeface="Alegreya" panose="020B0604020202020204" charset="0"/>
              </a:rPr>
              <a:t>Система кровообігу. </a:t>
            </a:r>
            <a:r>
              <a:rPr lang="uk-UA" sz="1800" dirty="0">
                <a:solidFill>
                  <a:srgbClr val="0C77C3"/>
                </a:solidFill>
                <a:latin typeface="Alegreya" panose="020B0604020202020204" charset="0"/>
                <a:ea typeface="Alegreya"/>
                <a:cs typeface="Alegreya"/>
                <a:sym typeface="Alegreya"/>
              </a:rPr>
              <a:t>Будова та функції серця</a:t>
            </a:r>
          </a:p>
        </p:txBody>
      </p:sp>
      <p:cxnSp>
        <p:nvCxnSpPr>
          <p:cNvPr id="7" name="Google Shape;100;p16"/>
          <p:cNvCxnSpPr/>
          <p:nvPr/>
        </p:nvCxnSpPr>
        <p:spPr>
          <a:xfrm rot="10800000" flipH="1">
            <a:off x="1851950" y="644396"/>
            <a:ext cx="6203700" cy="5700"/>
          </a:xfrm>
          <a:prstGeom prst="straightConnector1">
            <a:avLst/>
          </a:prstGeom>
          <a:noFill/>
          <a:ln w="19050" cap="flat" cmpd="sng">
            <a:solidFill>
              <a:srgbClr val="257BBE"/>
            </a:solidFill>
            <a:prstDash val="solid"/>
            <a:round/>
            <a:headEnd type="diamond" w="med" len="med"/>
            <a:tailEnd type="diamond" w="med" len="med"/>
          </a:ln>
        </p:spPr>
      </p:cxnSp>
      <p:sp>
        <p:nvSpPr>
          <p:cNvPr id="10" name="Google Shape;99;p16"/>
          <p:cNvSpPr txBox="1"/>
          <p:nvPr/>
        </p:nvSpPr>
        <p:spPr>
          <a:xfrm>
            <a:off x="2576854" y="565154"/>
            <a:ext cx="4775025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uk-UA" sz="1800" b="1" dirty="0">
                <a:solidFill>
                  <a:srgbClr val="0C77C3"/>
                </a:solidFill>
                <a:latin typeface="Alegreya" panose="020B0604020202020204" charset="0"/>
              </a:rPr>
              <a:t>Як серце постачається кров'ю</a:t>
            </a:r>
            <a:endParaRPr lang="uk-UA" sz="3200" b="1" dirty="0">
              <a:solidFill>
                <a:srgbClr val="0C77C3"/>
              </a:solidFill>
              <a:latin typeface="Alegreya" panose="020B0604020202020204" charset="0"/>
              <a:ea typeface="Alegreya"/>
              <a:cs typeface="Alegreya"/>
              <a:sym typeface="Alegreya"/>
            </a:endParaRPr>
          </a:p>
        </p:txBody>
      </p:sp>
      <p:sp>
        <p:nvSpPr>
          <p:cNvPr id="19" name="Прямокутник 18">
            <a:extLst>
              <a:ext uri="{FF2B5EF4-FFF2-40B4-BE49-F238E27FC236}">
                <a16:creationId xmlns:a16="http://schemas.microsoft.com/office/drawing/2014/main" id="{2324A33D-AB3B-4E62-92BE-319693CCB335}"/>
              </a:ext>
            </a:extLst>
          </p:cNvPr>
          <p:cNvSpPr/>
          <p:nvPr/>
        </p:nvSpPr>
        <p:spPr>
          <a:xfrm>
            <a:off x="3310577" y="1233302"/>
            <a:ext cx="5565409" cy="206210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uk-UA" sz="1600" dirty="0">
                <a:solidFill>
                  <a:schemeClr val="tx1"/>
                </a:solidFill>
                <a:latin typeface="Alegreya" charset="0"/>
              </a:rPr>
              <a:t>Серцевий м’яз працює постійно і ритмічно без зупинки впродовж усього життя людини, тому потребує постійного надходження з кров’ю великої кількості кисню та поживних речовин. Для цього серце має дві коронарні, або вінцеві (від лат. корона – вінець), артерії, що розгалужуються на безліч дрібних судин, аж до капілярів. Продукти обміну речовин і вуглекислий газ з клітин серця виводяться з венозною кров’ю через коронарні вени. </a:t>
            </a:r>
          </a:p>
        </p:txBody>
      </p:sp>
      <p:pic>
        <p:nvPicPr>
          <p:cNvPr id="43010" name="Picture 2" descr="C:\Users\kants\Pictures\Screenshots\Знімок екрана (91).png"/>
          <p:cNvPicPr>
            <a:picLocks noChangeAspect="1" noChangeArrowheads="1"/>
          </p:cNvPicPr>
          <p:nvPr/>
        </p:nvPicPr>
        <p:blipFill>
          <a:blip r:embed="rId3"/>
          <a:srcRect l="37520" t="26974" r="46486" b="45716"/>
          <a:stretch>
            <a:fillRect/>
          </a:stretch>
        </p:blipFill>
        <p:spPr bwMode="auto">
          <a:xfrm>
            <a:off x="0" y="1056290"/>
            <a:ext cx="3251664" cy="3121572"/>
          </a:xfrm>
          <a:prstGeom prst="rect">
            <a:avLst/>
          </a:prstGeom>
          <a:noFill/>
        </p:spPr>
      </p:pic>
      <p:sp>
        <p:nvSpPr>
          <p:cNvPr id="18" name="Прямокутник 17">
            <a:extLst>
              <a:ext uri="{FF2B5EF4-FFF2-40B4-BE49-F238E27FC236}">
                <a16:creationId xmlns:a16="http://schemas.microsoft.com/office/drawing/2014/main" id="{2324A33D-AB3B-4E62-92BE-319693CCB335}"/>
              </a:ext>
            </a:extLst>
          </p:cNvPr>
          <p:cNvSpPr/>
          <p:nvPr/>
        </p:nvSpPr>
        <p:spPr>
          <a:xfrm>
            <a:off x="3310577" y="3514047"/>
            <a:ext cx="5565409" cy="10772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uk-UA" sz="1600" dirty="0">
                <a:solidFill>
                  <a:schemeClr val="tx1"/>
                </a:solidFill>
                <a:latin typeface="Alegreya" charset="0"/>
              </a:rPr>
              <a:t>Порушення постачання серця артеріальною кров’ю становить смертельну небезпеку. Його наслідком може бути інфаркт міокарда, який супроводжується змертвінням ділянки серцевого м’яза.</a:t>
            </a:r>
          </a:p>
        </p:txBody>
      </p:sp>
    </p:spTree>
    <p:extLst>
      <p:ext uri="{BB962C8B-B14F-4D97-AF65-F5344CB8AC3E}">
        <p14:creationId xmlns:p14="http://schemas.microsoft.com/office/powerpoint/2010/main" val="8932985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увати 2">
            <a:extLst>
              <a:ext uri="{FF2B5EF4-FFF2-40B4-BE49-F238E27FC236}">
                <a16:creationId xmlns:a16="http://schemas.microsoft.com/office/drawing/2014/main" id="{62718254-6561-4934-9459-755361EF535C}"/>
              </a:ext>
            </a:extLst>
          </p:cNvPr>
          <p:cNvGrpSpPr/>
          <p:nvPr/>
        </p:nvGrpSpPr>
        <p:grpSpPr>
          <a:xfrm>
            <a:off x="359600" y="1147121"/>
            <a:ext cx="8647288" cy="3739403"/>
            <a:chOff x="338668" y="1342079"/>
            <a:chExt cx="8162801" cy="2772988"/>
          </a:xfrm>
          <a:solidFill>
            <a:srgbClr val="EBF7FF"/>
          </a:solidFill>
        </p:grpSpPr>
        <p:sp>
          <p:nvSpPr>
            <p:cNvPr id="29" name="Прямокутник 28"/>
            <p:cNvSpPr/>
            <p:nvPr/>
          </p:nvSpPr>
          <p:spPr>
            <a:xfrm>
              <a:off x="350891" y="1342079"/>
              <a:ext cx="8150578" cy="317290"/>
            </a:xfrm>
            <a:prstGeom prst="rect">
              <a:avLst/>
            </a:prstGeom>
            <a:grpFill/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marL="285750" indent="-285750" algn="just">
                <a:buFont typeface="Wingdings" panose="05000000000000000000" pitchFamily="2" charset="2"/>
                <a:buChar char="ü"/>
              </a:pPr>
              <a:r>
                <a:rPr lang="uk-UA" sz="1600" dirty="0">
                  <a:solidFill>
                    <a:schemeClr val="tx1"/>
                  </a:solidFill>
                </a:rPr>
                <a:t>Кров рухається замкненою системою кровоносних судин і порожнинами серця </a:t>
              </a:r>
            </a:p>
          </p:txBody>
        </p:sp>
        <p:sp>
          <p:nvSpPr>
            <p:cNvPr id="26" name="Прямокутник 25">
              <a:extLst>
                <a:ext uri="{FF2B5EF4-FFF2-40B4-BE49-F238E27FC236}">
                  <a16:creationId xmlns:a16="http://schemas.microsoft.com/office/drawing/2014/main" id="{A4AA45B9-D936-47BF-93F8-DDDF397EF82D}"/>
                </a:ext>
              </a:extLst>
            </p:cNvPr>
            <p:cNvSpPr/>
            <p:nvPr/>
          </p:nvSpPr>
          <p:spPr>
            <a:xfrm>
              <a:off x="349325" y="1737351"/>
              <a:ext cx="8150578" cy="548047"/>
            </a:xfrm>
            <a:prstGeom prst="rect">
              <a:avLst/>
            </a:prstGeom>
            <a:grpFill/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marL="285750" indent="-285750" algn="just">
                <a:buFont typeface="Wingdings" panose="05000000000000000000" pitchFamily="2" charset="2"/>
                <a:buChar char="ü"/>
              </a:pPr>
              <a:r>
                <a:rPr lang="uk-UA" sz="1600" dirty="0">
                  <a:solidFill>
                    <a:schemeClr val="tx1"/>
                  </a:solidFill>
                </a:rPr>
                <a:t>Серце – порожнистий конусоподібний м’язовий орган, розміщений у грудній порожнині </a:t>
              </a:r>
              <a:endParaRPr lang="uk-UA" sz="1800" dirty="0">
                <a:solidFill>
                  <a:schemeClr val="tx1"/>
                </a:solidFill>
              </a:endParaRPr>
            </a:p>
          </p:txBody>
        </p:sp>
        <p:sp>
          <p:nvSpPr>
            <p:cNvPr id="28" name="Прямокутник 27">
              <a:extLst>
                <a:ext uri="{FF2B5EF4-FFF2-40B4-BE49-F238E27FC236}">
                  <a16:creationId xmlns:a16="http://schemas.microsoft.com/office/drawing/2014/main" id="{A23828DD-DDB8-4CC7-8323-ED3A4F90C850}"/>
                </a:ext>
              </a:extLst>
            </p:cNvPr>
            <p:cNvSpPr/>
            <p:nvPr/>
          </p:nvSpPr>
          <p:spPr>
            <a:xfrm>
              <a:off x="338668" y="2322012"/>
              <a:ext cx="8150578" cy="548047"/>
            </a:xfrm>
            <a:prstGeom prst="rect">
              <a:avLst/>
            </a:prstGeom>
            <a:grpFill/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marL="285750" indent="-285750" algn="just">
                <a:buFont typeface="Wingdings" panose="05000000000000000000" pitchFamily="2" charset="2"/>
                <a:buChar char="ü"/>
              </a:pPr>
              <a:r>
                <a:rPr lang="uk-UA" sz="1600" dirty="0">
                  <a:solidFill>
                    <a:schemeClr val="tx1"/>
                  </a:solidFill>
                </a:rPr>
                <a:t>Стінка серця складається з трьох шарів: внутрішнього – ендокарда, середнього – м’язового – міокарда і зовнішнього – сполучнотканинного – епікарда </a:t>
              </a:r>
              <a:endParaRPr lang="uk-UA" sz="1800" dirty="0">
                <a:solidFill>
                  <a:schemeClr val="tx1"/>
                </a:solidFill>
              </a:endParaRPr>
            </a:p>
          </p:txBody>
        </p:sp>
        <p:sp>
          <p:nvSpPr>
            <p:cNvPr id="30" name="Прямокутник 29">
              <a:extLst>
                <a:ext uri="{FF2B5EF4-FFF2-40B4-BE49-F238E27FC236}">
                  <a16:creationId xmlns:a16="http://schemas.microsoft.com/office/drawing/2014/main" id="{FF803F3D-022B-448A-A490-FE29CA8B17AB}"/>
                </a:ext>
              </a:extLst>
            </p:cNvPr>
            <p:cNvSpPr/>
            <p:nvPr/>
          </p:nvSpPr>
          <p:spPr>
            <a:xfrm>
              <a:off x="338668" y="2954616"/>
              <a:ext cx="8150578" cy="548047"/>
            </a:xfrm>
            <a:prstGeom prst="rect">
              <a:avLst/>
            </a:prstGeom>
            <a:grpFill/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marL="285750" indent="-285750" algn="just">
                <a:buFont typeface="Wingdings" panose="05000000000000000000" pitchFamily="2" charset="2"/>
                <a:buChar char="ü"/>
              </a:pPr>
              <a:r>
                <a:rPr lang="uk-UA" sz="1600" dirty="0">
                  <a:solidFill>
                    <a:schemeClr val="tx1"/>
                  </a:solidFill>
                </a:rPr>
                <a:t>Зовні серце вкрите перикардом – навколосерцевою сумкою, яка підтри- </a:t>
              </a:r>
              <a:r>
                <a:rPr lang="uk-UA" sz="1600" dirty="0" err="1">
                  <a:solidFill>
                    <a:schemeClr val="tx1"/>
                  </a:solidFill>
                </a:rPr>
                <a:t>мує</a:t>
              </a:r>
              <a:r>
                <a:rPr lang="uk-UA" sz="1600" dirty="0">
                  <a:solidFill>
                    <a:schemeClr val="tx1"/>
                  </a:solidFill>
                </a:rPr>
                <a:t> стале положення серця в грудній порожнині та захищає його </a:t>
              </a:r>
              <a:endParaRPr lang="uk-UA" sz="1800" dirty="0">
                <a:solidFill>
                  <a:schemeClr val="tx1"/>
                </a:solidFill>
              </a:endParaRPr>
            </a:p>
          </p:txBody>
        </p:sp>
        <p:sp>
          <p:nvSpPr>
            <p:cNvPr id="31" name="Прямокутник 30">
              <a:extLst>
                <a:ext uri="{FF2B5EF4-FFF2-40B4-BE49-F238E27FC236}">
                  <a16:creationId xmlns:a16="http://schemas.microsoft.com/office/drawing/2014/main" id="{AA4B9930-9148-45ED-ACA4-64EEFD511C4B}"/>
                </a:ext>
              </a:extLst>
            </p:cNvPr>
            <p:cNvSpPr/>
            <p:nvPr/>
          </p:nvSpPr>
          <p:spPr>
            <a:xfrm>
              <a:off x="349325" y="3567020"/>
              <a:ext cx="8150578" cy="548047"/>
            </a:xfrm>
            <a:prstGeom prst="rect">
              <a:avLst/>
            </a:prstGeom>
            <a:grpFill/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marL="285750" indent="-285750" algn="just">
                <a:buFont typeface="Wingdings" panose="05000000000000000000" pitchFamily="2" charset="2"/>
                <a:buChar char="ü"/>
              </a:pPr>
              <a:r>
                <a:rPr lang="uk-UA" sz="1600" dirty="0">
                  <a:solidFill>
                    <a:schemeClr val="tx1"/>
                  </a:solidFill>
                </a:rPr>
                <a:t>Для серця характерні такі властивості: збудливість, скоротливість, провідність, автоматія </a:t>
              </a:r>
              <a:endParaRPr lang="uk-UA" sz="1800" dirty="0">
                <a:solidFill>
                  <a:schemeClr val="tx1"/>
                </a:solidFill>
              </a:endParaRPr>
            </a:p>
          </p:txBody>
        </p:sp>
      </p:grpSp>
      <p:sp>
        <p:nvSpPr>
          <p:cNvPr id="16" name="Прямокутник 15"/>
          <p:cNvSpPr/>
          <p:nvPr/>
        </p:nvSpPr>
        <p:spPr>
          <a:xfrm>
            <a:off x="2380137" y="777701"/>
            <a:ext cx="4593265" cy="3385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2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1" algn="ctr"/>
            <a:r>
              <a:rPr lang="uk-UA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egoe Print" pitchFamily="2" charset="0"/>
              </a:rPr>
              <a:t>УЗАГАЛЬНЕННЯ</a:t>
            </a:r>
          </a:p>
        </p:txBody>
      </p:sp>
      <p:grpSp>
        <p:nvGrpSpPr>
          <p:cNvPr id="2" name="Групувати 1">
            <a:extLst>
              <a:ext uri="{FF2B5EF4-FFF2-40B4-BE49-F238E27FC236}">
                <a16:creationId xmlns:a16="http://schemas.microsoft.com/office/drawing/2014/main" id="{06ED4317-B0AE-4297-BC5B-00D18A44214E}"/>
              </a:ext>
            </a:extLst>
          </p:cNvPr>
          <p:cNvGrpSpPr/>
          <p:nvPr/>
        </p:nvGrpSpPr>
        <p:grpSpPr>
          <a:xfrm>
            <a:off x="1310030" y="100417"/>
            <a:ext cx="6554915" cy="548421"/>
            <a:chOff x="1310030" y="100417"/>
            <a:chExt cx="6554915" cy="548421"/>
          </a:xfrm>
        </p:grpSpPr>
        <p:cxnSp>
          <p:nvCxnSpPr>
            <p:cNvPr id="15" name="Google Shape;100;p16">
              <a:extLst>
                <a:ext uri="{FF2B5EF4-FFF2-40B4-BE49-F238E27FC236}">
                  <a16:creationId xmlns:a16="http://schemas.microsoft.com/office/drawing/2014/main" id="{EE215FE5-5688-4BBE-B496-B53DAC43A67A}"/>
                </a:ext>
              </a:extLst>
            </p:cNvPr>
            <p:cNvCxnSpPr/>
            <p:nvPr/>
          </p:nvCxnSpPr>
          <p:spPr>
            <a:xfrm rot="10800000" flipH="1">
              <a:off x="1485637" y="643138"/>
              <a:ext cx="6203700" cy="5700"/>
            </a:xfrm>
            <a:prstGeom prst="straightConnector1">
              <a:avLst/>
            </a:prstGeom>
            <a:noFill/>
            <a:ln w="19050" cap="flat" cmpd="sng">
              <a:solidFill>
                <a:srgbClr val="257BBE"/>
              </a:solidFill>
              <a:prstDash val="solid"/>
              <a:round/>
              <a:headEnd type="diamond" w="med" len="med"/>
              <a:tailEnd type="diamond" w="med" len="med"/>
            </a:ln>
          </p:spPr>
        </p:cxnSp>
        <p:sp>
          <p:nvSpPr>
            <p:cNvPr id="17" name="Google Shape;98;p16">
              <a:extLst>
                <a:ext uri="{FF2B5EF4-FFF2-40B4-BE49-F238E27FC236}">
                  <a16:creationId xmlns:a16="http://schemas.microsoft.com/office/drawing/2014/main" id="{7A898D50-00CA-423E-B775-778318295A07}"/>
                </a:ext>
              </a:extLst>
            </p:cNvPr>
            <p:cNvSpPr txBox="1"/>
            <p:nvPr/>
          </p:nvSpPr>
          <p:spPr>
            <a:xfrm>
              <a:off x="1310030" y="100417"/>
              <a:ext cx="6554915" cy="4616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lvl="0" algn="ctr"/>
              <a:r>
                <a:rPr lang="ru-RU" sz="1800" dirty="0">
                  <a:solidFill>
                    <a:srgbClr val="0C77C3"/>
                  </a:solidFill>
                  <a:latin typeface="Alegreya" panose="020B0604020202020204" charset="0"/>
                </a:rPr>
                <a:t>§ 34. </a:t>
              </a:r>
              <a:r>
                <a:rPr lang="uk-UA" sz="1800" dirty="0">
                  <a:solidFill>
                    <a:srgbClr val="0C77C3"/>
                  </a:solidFill>
                  <a:latin typeface="Alegreya" panose="020B0604020202020204" charset="0"/>
                </a:rPr>
                <a:t>Система кровообігу. </a:t>
              </a:r>
              <a:r>
                <a:rPr lang="uk-UA" sz="1800" dirty="0">
                  <a:solidFill>
                    <a:srgbClr val="0C77C3"/>
                  </a:solidFill>
                  <a:latin typeface="Alegreya" panose="020B0604020202020204" charset="0"/>
                  <a:ea typeface="Alegreya"/>
                  <a:cs typeface="Alegreya"/>
                  <a:sym typeface="Alegreya"/>
                </a:rPr>
                <a:t>Будова та функції серця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877321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кутник 24">
            <a:extLst>
              <a:ext uri="{FF2B5EF4-FFF2-40B4-BE49-F238E27FC236}">
                <a16:creationId xmlns:a16="http://schemas.microsoft.com/office/drawing/2014/main" id="{B8E4F3AA-D599-4E1F-8C69-AA99DFA5E165}"/>
              </a:ext>
            </a:extLst>
          </p:cNvPr>
          <p:cNvSpPr/>
          <p:nvPr/>
        </p:nvSpPr>
        <p:spPr>
          <a:xfrm>
            <a:off x="1336076" y="949148"/>
            <a:ext cx="3303086" cy="33855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egoe Print" panose="02000600000000000000" pitchFamily="2" charset="0"/>
              </a:rPr>
              <a:t>УЗАГАЛЬНЕННЯ</a:t>
            </a:r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53105FF9-D5A8-4C7F-ADC2-F9C05CDAB79A}"/>
              </a:ext>
            </a:extLst>
          </p:cNvPr>
          <p:cNvSpPr/>
          <p:nvPr/>
        </p:nvSpPr>
        <p:spPr>
          <a:xfrm>
            <a:off x="282569" y="1543571"/>
            <a:ext cx="5618501" cy="3139321"/>
          </a:xfrm>
          <a:prstGeom prst="rect">
            <a:avLst/>
          </a:prstGeom>
          <a:solidFill>
            <a:srgbClr val="EBF7FF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Segoe Print" panose="02000600000000000000" pitchFamily="2" charset="0"/>
              </a:rPr>
              <a:t>          </a:t>
            </a:r>
            <a:r>
              <a:rPr lang="uk-UA" sz="18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Segoe Print" panose="02000600000000000000" pitchFamily="2" charset="0"/>
              </a:rPr>
              <a:t>Поміркуйте</a:t>
            </a:r>
            <a:r>
              <a:rPr lang="uk-UA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</a:p>
          <a:p>
            <a:endParaRPr lang="uk-UA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uk-UA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Segoe Print" pitchFamily="2" charset="0"/>
              </a:rPr>
              <a:t>1. </a:t>
            </a:r>
            <a:r>
              <a:rPr lang="uk-UA" sz="1600" dirty="0">
                <a:solidFill>
                  <a:schemeClr val="tx1"/>
                </a:solidFill>
                <a:latin typeface="Segoe Print" panose="02000600000000000000" pitchFamily="2" charset="0"/>
              </a:rPr>
              <a:t>Уявіть, що серце людини розташоване в черевній, а не в грудній порожнині. Як зміниться його функціонування? </a:t>
            </a:r>
          </a:p>
          <a:p>
            <a:pPr>
              <a:lnSpc>
                <a:spcPct val="150000"/>
              </a:lnSpc>
            </a:pPr>
            <a:r>
              <a:rPr lang="uk-UA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Segoe Print" pitchFamily="2" charset="0"/>
              </a:rPr>
              <a:t>2.</a:t>
            </a:r>
            <a:r>
              <a:rPr lang="ru-RU" sz="1600" dirty="0"/>
              <a:t> </a:t>
            </a:r>
            <a:r>
              <a:rPr lang="uk-UA" sz="1600" dirty="0">
                <a:solidFill>
                  <a:schemeClr val="tx1"/>
                </a:solidFill>
                <a:latin typeface="Segoe Print" panose="02000600000000000000" pitchFamily="2" charset="0"/>
              </a:rPr>
              <a:t>Якими</a:t>
            </a:r>
            <a:r>
              <a:rPr lang="ru-RU" sz="1600" dirty="0">
                <a:solidFill>
                  <a:schemeClr val="tx1"/>
                </a:solidFill>
                <a:latin typeface="Segoe Print" panose="02000600000000000000" pitchFamily="2" charset="0"/>
              </a:rPr>
              <a:t> </a:t>
            </a:r>
            <a:r>
              <a:rPr lang="uk-UA" sz="1600" dirty="0">
                <a:solidFill>
                  <a:schemeClr val="tx1"/>
                </a:solidFill>
                <a:latin typeface="Segoe Print" panose="02000600000000000000" pitchFamily="2" charset="0"/>
              </a:rPr>
              <a:t>будуть</a:t>
            </a:r>
            <a:r>
              <a:rPr lang="ru-RU" sz="1600" dirty="0">
                <a:solidFill>
                  <a:schemeClr val="tx1"/>
                </a:solidFill>
                <a:latin typeface="Segoe Print" panose="02000600000000000000" pitchFamily="2" charset="0"/>
              </a:rPr>
              <a:t> </a:t>
            </a:r>
            <a:r>
              <a:rPr lang="uk-UA" sz="1600" dirty="0">
                <a:solidFill>
                  <a:schemeClr val="tx1"/>
                </a:solidFill>
                <a:latin typeface="Segoe Print" panose="02000600000000000000" pitchFamily="2" charset="0"/>
              </a:rPr>
              <a:t>наслідки</a:t>
            </a:r>
            <a:r>
              <a:rPr lang="ru-RU" sz="1600" dirty="0">
                <a:solidFill>
                  <a:schemeClr val="tx1"/>
                </a:solidFill>
                <a:latin typeface="Segoe Print" panose="02000600000000000000" pitchFamily="2" charset="0"/>
              </a:rPr>
              <a:t>, </a:t>
            </a:r>
            <a:r>
              <a:rPr lang="uk-UA" sz="1600" dirty="0">
                <a:solidFill>
                  <a:schemeClr val="tx1"/>
                </a:solidFill>
                <a:latin typeface="Segoe Print" panose="02000600000000000000" pitchFamily="2" charset="0"/>
              </a:rPr>
              <a:t>якщо клапани серця перестануть функціонувати</a:t>
            </a:r>
            <a:r>
              <a:rPr lang="ru-RU" sz="1600" dirty="0">
                <a:solidFill>
                  <a:schemeClr val="tx1"/>
                </a:solidFill>
                <a:latin typeface="Segoe Print" panose="02000600000000000000" pitchFamily="2" charset="0"/>
              </a:rPr>
              <a:t>? </a:t>
            </a:r>
            <a:r>
              <a:rPr lang="uk-UA" sz="1600" dirty="0">
                <a:solidFill>
                  <a:schemeClr val="tx1"/>
                </a:solidFill>
                <a:latin typeface="Segoe Print" panose="02000600000000000000" pitchFamily="2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uk-UA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Segoe Print" pitchFamily="2" charset="0"/>
              </a:rPr>
              <a:t>3. </a:t>
            </a:r>
            <a:r>
              <a:rPr lang="uk-UA" sz="1600" dirty="0">
                <a:solidFill>
                  <a:schemeClr val="tx1"/>
                </a:solidFill>
                <a:latin typeface="Segoe Print" panose="02000600000000000000" pitchFamily="2" charset="0"/>
              </a:rPr>
              <a:t>Чому середній шар серця побудований з посмугованої м’язової тканини, а не з гладенької? </a:t>
            </a:r>
            <a:endParaRPr lang="uk-UA" sz="1600" i="1" dirty="0">
              <a:solidFill>
                <a:schemeClr val="tx1"/>
              </a:solidFill>
              <a:latin typeface="Segoe Print" panose="02000600000000000000" pitchFamily="2" charset="0"/>
            </a:endParaRPr>
          </a:p>
        </p:txBody>
      </p:sp>
      <p:pic>
        <p:nvPicPr>
          <p:cNvPr id="10" name="Picture 2" descr="Більше 119 900 стокових ілюстрацій, векторної графіки та картинок  роялті-фрі на тему знак питання - iStock">
            <a:extLst>
              <a:ext uri="{FF2B5EF4-FFF2-40B4-BE49-F238E27FC236}">
                <a16:creationId xmlns:a16="http://schemas.microsoft.com/office/drawing/2014/main" id="{D7913258-AF30-48D9-BC01-DF2A37A995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2072" y="1583884"/>
            <a:ext cx="355229" cy="355229"/>
          </a:xfrm>
          <a:prstGeom prst="rect">
            <a:avLst/>
          </a:prstGeom>
          <a:noFill/>
          <a:ln>
            <a:solidFill>
              <a:schemeClr val="bg2">
                <a:lumMod val="60000"/>
                <a:lumOff val="40000"/>
              </a:schemeClr>
            </a:solidFill>
          </a:ln>
        </p:spPr>
      </p:pic>
      <p:sp>
        <p:nvSpPr>
          <p:cNvPr id="11" name="Прямокутник 10">
            <a:extLst>
              <a:ext uri="{FF2B5EF4-FFF2-40B4-BE49-F238E27FC236}">
                <a16:creationId xmlns:a16="http://schemas.microsoft.com/office/drawing/2014/main" id="{A51AADB0-1A29-4243-8118-B209CC6E042D}"/>
              </a:ext>
            </a:extLst>
          </p:cNvPr>
          <p:cNvSpPr/>
          <p:nvPr/>
        </p:nvSpPr>
        <p:spPr>
          <a:xfrm>
            <a:off x="6273209" y="1096144"/>
            <a:ext cx="2360429" cy="132343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egoe Print" panose="02000600000000000000" pitchFamily="2" charset="0"/>
              </a:rPr>
              <a:t>Скануйте код та виконайте вправу “Кровоносна система. Будова серця” </a:t>
            </a:r>
          </a:p>
        </p:txBody>
      </p:sp>
      <p:sp>
        <p:nvSpPr>
          <p:cNvPr id="12" name="Прямокутник 11">
            <a:extLst>
              <a:ext uri="{FF2B5EF4-FFF2-40B4-BE49-F238E27FC236}">
                <a16:creationId xmlns:a16="http://schemas.microsoft.com/office/drawing/2014/main" id="{EBAB5C16-0D88-49C7-9736-B6DD22790944}"/>
              </a:ext>
            </a:extLst>
          </p:cNvPr>
          <p:cNvSpPr/>
          <p:nvPr/>
        </p:nvSpPr>
        <p:spPr>
          <a:xfrm>
            <a:off x="6506515" y="2867124"/>
            <a:ext cx="1912855" cy="181588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egoe Print" panose="02000600000000000000" pitchFamily="2" charset="0"/>
              </a:rPr>
              <a:t>Код</a:t>
            </a:r>
          </a:p>
          <a:p>
            <a:pPr algn="ctr"/>
            <a:endParaRPr lang="uk-UA" sz="1600" b="1" dirty="0">
              <a:solidFill>
                <a:schemeClr val="tx1">
                  <a:lumMod val="95000"/>
                  <a:lumOff val="5000"/>
                </a:schemeClr>
              </a:solidFill>
              <a:latin typeface="Segoe Print" panose="02000600000000000000" pitchFamily="2" charset="0"/>
            </a:endParaRPr>
          </a:p>
          <a:p>
            <a:pPr algn="ctr"/>
            <a:endParaRPr lang="uk-UA" sz="1600" b="1" dirty="0">
              <a:solidFill>
                <a:schemeClr val="tx1">
                  <a:lumMod val="95000"/>
                  <a:lumOff val="5000"/>
                </a:schemeClr>
              </a:solidFill>
              <a:latin typeface="Segoe Print" panose="02000600000000000000" pitchFamily="2" charset="0"/>
            </a:endParaRPr>
          </a:p>
          <a:p>
            <a:pPr algn="ctr"/>
            <a:endParaRPr lang="uk-UA" sz="1600" b="1" dirty="0">
              <a:solidFill>
                <a:schemeClr val="tx1">
                  <a:lumMod val="95000"/>
                  <a:lumOff val="5000"/>
                </a:schemeClr>
              </a:solidFill>
              <a:latin typeface="Segoe Print" panose="02000600000000000000" pitchFamily="2" charset="0"/>
            </a:endParaRPr>
          </a:p>
          <a:p>
            <a:pPr algn="ctr"/>
            <a:endParaRPr lang="uk-UA" sz="1600" b="1" dirty="0">
              <a:solidFill>
                <a:schemeClr val="tx1">
                  <a:lumMod val="95000"/>
                  <a:lumOff val="5000"/>
                </a:schemeClr>
              </a:solidFill>
              <a:latin typeface="Segoe Print" panose="02000600000000000000" pitchFamily="2" charset="0"/>
            </a:endParaRPr>
          </a:p>
          <a:p>
            <a:pPr algn="ctr"/>
            <a:endParaRPr lang="uk-UA" sz="1600" b="1" dirty="0">
              <a:solidFill>
                <a:schemeClr val="tx1">
                  <a:lumMod val="95000"/>
                  <a:lumOff val="5000"/>
                </a:schemeClr>
              </a:solidFill>
              <a:latin typeface="Segoe Print" panose="02000600000000000000" pitchFamily="2" charset="0"/>
            </a:endParaRPr>
          </a:p>
          <a:p>
            <a:pPr algn="ctr"/>
            <a:endParaRPr lang="uk-UA" sz="1600" b="1" dirty="0">
              <a:solidFill>
                <a:schemeClr val="tx1">
                  <a:lumMod val="95000"/>
                  <a:lumOff val="5000"/>
                </a:schemeClr>
              </a:solidFill>
              <a:latin typeface="Segoe Print" panose="02000600000000000000" pitchFamily="2" charset="0"/>
            </a:endParaRPr>
          </a:p>
        </p:txBody>
      </p:sp>
      <p:grpSp>
        <p:nvGrpSpPr>
          <p:cNvPr id="13" name="Групувати 12">
            <a:extLst>
              <a:ext uri="{FF2B5EF4-FFF2-40B4-BE49-F238E27FC236}">
                <a16:creationId xmlns:a16="http://schemas.microsoft.com/office/drawing/2014/main" id="{A7108A74-089D-4A31-9222-1A7682D12E38}"/>
              </a:ext>
            </a:extLst>
          </p:cNvPr>
          <p:cNvGrpSpPr/>
          <p:nvPr/>
        </p:nvGrpSpPr>
        <p:grpSpPr>
          <a:xfrm>
            <a:off x="1433135" y="109336"/>
            <a:ext cx="6554915" cy="548421"/>
            <a:chOff x="1310030" y="100417"/>
            <a:chExt cx="6554915" cy="548421"/>
          </a:xfrm>
        </p:grpSpPr>
        <p:cxnSp>
          <p:nvCxnSpPr>
            <p:cNvPr id="14" name="Google Shape;100;p16">
              <a:extLst>
                <a:ext uri="{FF2B5EF4-FFF2-40B4-BE49-F238E27FC236}">
                  <a16:creationId xmlns:a16="http://schemas.microsoft.com/office/drawing/2014/main" id="{25505DAA-7548-46DE-8A1D-9EDF05F5BCAE}"/>
                </a:ext>
              </a:extLst>
            </p:cNvPr>
            <p:cNvCxnSpPr/>
            <p:nvPr/>
          </p:nvCxnSpPr>
          <p:spPr>
            <a:xfrm rot="10800000" flipH="1">
              <a:off x="1485637" y="643138"/>
              <a:ext cx="6203700" cy="5700"/>
            </a:xfrm>
            <a:prstGeom prst="straightConnector1">
              <a:avLst/>
            </a:prstGeom>
            <a:noFill/>
            <a:ln w="19050" cap="flat" cmpd="sng">
              <a:solidFill>
                <a:srgbClr val="257BBE"/>
              </a:solidFill>
              <a:prstDash val="solid"/>
              <a:round/>
              <a:headEnd type="diamond" w="med" len="med"/>
              <a:tailEnd type="diamond" w="med" len="med"/>
            </a:ln>
          </p:spPr>
        </p:cxnSp>
        <p:sp>
          <p:nvSpPr>
            <p:cNvPr id="15" name="Google Shape;98;p16">
              <a:extLst>
                <a:ext uri="{FF2B5EF4-FFF2-40B4-BE49-F238E27FC236}">
                  <a16:creationId xmlns:a16="http://schemas.microsoft.com/office/drawing/2014/main" id="{14A4E873-D95C-4B2A-A10F-5C5DC5B314FC}"/>
                </a:ext>
              </a:extLst>
            </p:cNvPr>
            <p:cNvSpPr txBox="1"/>
            <p:nvPr/>
          </p:nvSpPr>
          <p:spPr>
            <a:xfrm>
              <a:off x="1310030" y="100417"/>
              <a:ext cx="6554915" cy="4616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lvl="0" algn="ctr"/>
              <a:r>
                <a:rPr lang="ru-RU" sz="1800" dirty="0">
                  <a:solidFill>
                    <a:srgbClr val="0C77C3"/>
                  </a:solidFill>
                  <a:latin typeface="Alegreya" panose="020B0604020202020204" charset="0"/>
                </a:rPr>
                <a:t>§ 34. </a:t>
              </a:r>
              <a:r>
                <a:rPr lang="uk-UA" sz="1800" dirty="0">
                  <a:solidFill>
                    <a:srgbClr val="0C77C3"/>
                  </a:solidFill>
                  <a:latin typeface="Alegreya" panose="020B0604020202020204" charset="0"/>
                </a:rPr>
                <a:t>Система кровообігу. </a:t>
              </a:r>
              <a:r>
                <a:rPr lang="uk-UA" sz="1800" dirty="0">
                  <a:solidFill>
                    <a:srgbClr val="0C77C3"/>
                  </a:solidFill>
                  <a:latin typeface="Alegreya" panose="020B0604020202020204" charset="0"/>
                  <a:ea typeface="Alegreya"/>
                  <a:cs typeface="Alegreya"/>
                  <a:sym typeface="Alegreya"/>
                </a:rPr>
                <a:t>Будова та функції серця</a:t>
              </a: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53907" y="3283169"/>
            <a:ext cx="1104899" cy="1104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6938973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CCC5F91-3D3F-47C5-B4A7-FD374E5435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0457" y="683224"/>
            <a:ext cx="2676525" cy="1704975"/>
          </a:xfrm>
          <a:prstGeom prst="rect">
            <a:avLst/>
          </a:prstGeom>
        </p:spPr>
      </p:pic>
      <p:sp>
        <p:nvSpPr>
          <p:cNvPr id="25" name="Прямокутник 24">
            <a:extLst>
              <a:ext uri="{FF2B5EF4-FFF2-40B4-BE49-F238E27FC236}">
                <a16:creationId xmlns:a16="http://schemas.microsoft.com/office/drawing/2014/main" id="{B8E4F3AA-D599-4E1F-8C69-AA99DFA5E165}"/>
              </a:ext>
            </a:extLst>
          </p:cNvPr>
          <p:cNvSpPr/>
          <p:nvPr/>
        </p:nvSpPr>
        <p:spPr>
          <a:xfrm>
            <a:off x="2160162" y="1039460"/>
            <a:ext cx="3303086" cy="33855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egoe Print" panose="02000600000000000000" pitchFamily="2" charset="0"/>
              </a:rPr>
              <a:t>УЗАГАЛЬНЕННЯ</a:t>
            </a:r>
          </a:p>
        </p:txBody>
      </p:sp>
      <p:sp>
        <p:nvSpPr>
          <p:cNvPr id="11" name="Прямокутник 10">
            <a:extLst>
              <a:ext uri="{FF2B5EF4-FFF2-40B4-BE49-F238E27FC236}">
                <a16:creationId xmlns:a16="http://schemas.microsoft.com/office/drawing/2014/main" id="{A51AADB0-1A29-4243-8118-B209CC6E042D}"/>
              </a:ext>
            </a:extLst>
          </p:cNvPr>
          <p:cNvSpPr/>
          <p:nvPr/>
        </p:nvSpPr>
        <p:spPr>
          <a:xfrm>
            <a:off x="302815" y="1730804"/>
            <a:ext cx="6203700" cy="33855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egoe Print" panose="02000600000000000000" pitchFamily="2" charset="0"/>
              </a:rPr>
              <a:t>Скануйте код та позмагайтесь!</a:t>
            </a:r>
          </a:p>
        </p:txBody>
      </p:sp>
      <p:grpSp>
        <p:nvGrpSpPr>
          <p:cNvPr id="13" name="Групувати 12">
            <a:extLst>
              <a:ext uri="{FF2B5EF4-FFF2-40B4-BE49-F238E27FC236}">
                <a16:creationId xmlns:a16="http://schemas.microsoft.com/office/drawing/2014/main" id="{A7108A74-089D-4A31-9222-1A7682D12E38}"/>
              </a:ext>
            </a:extLst>
          </p:cNvPr>
          <p:cNvGrpSpPr/>
          <p:nvPr/>
        </p:nvGrpSpPr>
        <p:grpSpPr>
          <a:xfrm>
            <a:off x="1433135" y="109336"/>
            <a:ext cx="6554915" cy="548421"/>
            <a:chOff x="1310030" y="100417"/>
            <a:chExt cx="6554915" cy="548421"/>
          </a:xfrm>
        </p:grpSpPr>
        <p:cxnSp>
          <p:nvCxnSpPr>
            <p:cNvPr id="14" name="Google Shape;100;p16">
              <a:extLst>
                <a:ext uri="{FF2B5EF4-FFF2-40B4-BE49-F238E27FC236}">
                  <a16:creationId xmlns:a16="http://schemas.microsoft.com/office/drawing/2014/main" id="{25505DAA-7548-46DE-8A1D-9EDF05F5BCAE}"/>
                </a:ext>
              </a:extLst>
            </p:cNvPr>
            <p:cNvCxnSpPr/>
            <p:nvPr/>
          </p:nvCxnSpPr>
          <p:spPr>
            <a:xfrm rot="10800000" flipH="1">
              <a:off x="1485637" y="643138"/>
              <a:ext cx="6203700" cy="5700"/>
            </a:xfrm>
            <a:prstGeom prst="straightConnector1">
              <a:avLst/>
            </a:prstGeom>
            <a:noFill/>
            <a:ln w="19050" cap="flat" cmpd="sng">
              <a:solidFill>
                <a:srgbClr val="257BBE"/>
              </a:solidFill>
              <a:prstDash val="solid"/>
              <a:round/>
              <a:headEnd type="diamond" w="med" len="med"/>
              <a:tailEnd type="diamond" w="med" len="med"/>
            </a:ln>
          </p:spPr>
        </p:cxnSp>
        <p:sp>
          <p:nvSpPr>
            <p:cNvPr id="15" name="Google Shape;98;p16">
              <a:extLst>
                <a:ext uri="{FF2B5EF4-FFF2-40B4-BE49-F238E27FC236}">
                  <a16:creationId xmlns:a16="http://schemas.microsoft.com/office/drawing/2014/main" id="{14A4E873-D95C-4B2A-A10F-5C5DC5B314FC}"/>
                </a:ext>
              </a:extLst>
            </p:cNvPr>
            <p:cNvSpPr txBox="1"/>
            <p:nvPr/>
          </p:nvSpPr>
          <p:spPr>
            <a:xfrm>
              <a:off x="1310030" y="100417"/>
              <a:ext cx="6554915" cy="4616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lvl="0" algn="ctr"/>
              <a:r>
                <a:rPr lang="ru-RU" sz="1800" dirty="0">
                  <a:solidFill>
                    <a:srgbClr val="0C77C3"/>
                  </a:solidFill>
                  <a:latin typeface="Alegreya" panose="020B0604020202020204" charset="0"/>
                </a:rPr>
                <a:t>§ 34. </a:t>
              </a:r>
              <a:r>
                <a:rPr lang="uk-UA" sz="1800" dirty="0">
                  <a:solidFill>
                    <a:srgbClr val="0C77C3"/>
                  </a:solidFill>
                  <a:latin typeface="Alegreya" panose="020B0604020202020204" charset="0"/>
                </a:rPr>
                <a:t>Система кровообігу. </a:t>
              </a:r>
              <a:r>
                <a:rPr lang="uk-UA" sz="1800" dirty="0">
                  <a:solidFill>
                    <a:srgbClr val="0C77C3"/>
                  </a:solidFill>
                  <a:latin typeface="Alegreya" panose="020B0604020202020204" charset="0"/>
                  <a:ea typeface="Alegreya"/>
                  <a:cs typeface="Alegreya"/>
                  <a:sym typeface="Alegreya"/>
                </a:rPr>
                <a:t>Будова та функції серця</a:t>
              </a:r>
            </a:p>
          </p:txBody>
        </p:sp>
      </p:grp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902BB52-9727-4A7A-84C0-217915E07C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3343" y="2325625"/>
            <a:ext cx="4407481" cy="2479208"/>
          </a:xfrm>
          <a:prstGeom prst="rect">
            <a:avLst/>
          </a:prstGeom>
        </p:spPr>
      </p:pic>
      <p:sp>
        <p:nvSpPr>
          <p:cNvPr id="10" name="Прямокутник 9"/>
          <p:cNvSpPr/>
          <p:nvPr/>
        </p:nvSpPr>
        <p:spPr>
          <a:xfrm>
            <a:off x="5332020" y="4210191"/>
            <a:ext cx="355666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Segoe Print" panose="02000600000000000000" pitchFamily="2" charset="0"/>
                <a:hlinkClick r:id="rId5"/>
              </a:rPr>
              <a:t>https://create.kahoot.it/details/821b3811-71e8-47df-adeb-12dbf4bee353</a:t>
            </a:r>
            <a:endParaRPr lang="uk-UA" b="1" dirty="0">
              <a:solidFill>
                <a:schemeClr val="tx1">
                  <a:lumMod val="95000"/>
                  <a:lumOff val="5000"/>
                </a:schemeClr>
              </a:solidFill>
              <a:latin typeface="Segoe Print" panose="02000600000000000000" pitchFamily="2" charset="0"/>
            </a:endParaRPr>
          </a:p>
        </p:txBody>
      </p:sp>
      <p:grpSp>
        <p:nvGrpSpPr>
          <p:cNvPr id="16" name="Групувати 15"/>
          <p:cNvGrpSpPr/>
          <p:nvPr/>
        </p:nvGrpSpPr>
        <p:grpSpPr>
          <a:xfrm>
            <a:off x="5783252" y="2364765"/>
            <a:ext cx="1983178" cy="1569660"/>
            <a:chOff x="5343898" y="2780399"/>
            <a:chExt cx="1983178" cy="1569660"/>
          </a:xfrm>
        </p:grpSpPr>
        <p:sp>
          <p:nvSpPr>
            <p:cNvPr id="12" name="Прямокутник 11">
              <a:extLst>
                <a:ext uri="{FF2B5EF4-FFF2-40B4-BE49-F238E27FC236}">
                  <a16:creationId xmlns:a16="http://schemas.microsoft.com/office/drawing/2014/main" id="{EBAB5C16-0D88-49C7-9736-B6DD22790944}"/>
                </a:ext>
              </a:extLst>
            </p:cNvPr>
            <p:cNvSpPr/>
            <p:nvPr/>
          </p:nvSpPr>
          <p:spPr>
            <a:xfrm>
              <a:off x="5343898" y="2780399"/>
              <a:ext cx="1983178" cy="156966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uk-UA" sz="1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Segoe Print" panose="02000600000000000000" pitchFamily="2" charset="0"/>
                </a:rPr>
                <a:t>Код</a:t>
              </a:r>
            </a:p>
            <a:p>
              <a:pPr algn="ctr"/>
              <a:endParaRPr lang="uk-UA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egoe Print" panose="02000600000000000000" pitchFamily="2" charset="0"/>
              </a:endParaRPr>
            </a:p>
            <a:p>
              <a:pPr algn="ctr"/>
              <a:endParaRPr lang="uk-UA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egoe Print" panose="02000600000000000000" pitchFamily="2" charset="0"/>
              </a:endParaRPr>
            </a:p>
            <a:p>
              <a:pPr algn="ctr"/>
              <a:endParaRPr lang="uk-UA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egoe Print" panose="02000600000000000000" pitchFamily="2" charset="0"/>
              </a:endParaRPr>
            </a:p>
            <a:p>
              <a:pPr algn="ctr"/>
              <a:endParaRPr lang="uk-UA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egoe Print" panose="02000600000000000000" pitchFamily="2" charset="0"/>
              </a:endParaRPr>
            </a:p>
            <a:p>
              <a:pPr algn="ctr"/>
              <a:endParaRPr lang="uk-UA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egoe Print" panose="02000600000000000000" pitchFamily="2" charset="0"/>
              </a:endParaRPr>
            </a:p>
          </p:txBody>
        </p:sp>
        <p:pic>
          <p:nvPicPr>
            <p:cNvPr id="2050" name="Picture 2" descr="C:\Users\kants\Downloads\qrcode_220584896_79f19824b1b6d08184b0801594ef915c.png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5862855" y="3146960"/>
              <a:ext cx="1100017" cy="1100017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35090621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кутник 24">
            <a:extLst>
              <a:ext uri="{FF2B5EF4-FFF2-40B4-BE49-F238E27FC236}">
                <a16:creationId xmlns:a16="http://schemas.microsoft.com/office/drawing/2014/main" id="{B8E4F3AA-D599-4E1F-8C69-AA99DFA5E165}"/>
              </a:ext>
            </a:extLst>
          </p:cNvPr>
          <p:cNvSpPr/>
          <p:nvPr/>
        </p:nvSpPr>
        <p:spPr>
          <a:xfrm>
            <a:off x="5970740" y="2286360"/>
            <a:ext cx="2389938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egoe Print" panose="02000600000000000000" pitchFamily="2" charset="0"/>
              </a:rPr>
              <a:t>Опрацюйте параграф 34, вивчіть основні терміни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D2B0746-D4FF-42CC-9983-F83917D30FB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263" r="9981"/>
          <a:stretch/>
        </p:blipFill>
        <p:spPr>
          <a:xfrm>
            <a:off x="609598" y="948744"/>
            <a:ext cx="5068712" cy="3681399"/>
          </a:xfrm>
          <a:prstGeom prst="rect">
            <a:avLst/>
          </a:prstGeom>
        </p:spPr>
      </p:pic>
      <p:sp>
        <p:nvSpPr>
          <p:cNvPr id="9" name="Google Shape;98;p16">
            <a:extLst>
              <a:ext uri="{FF2B5EF4-FFF2-40B4-BE49-F238E27FC236}">
                <a16:creationId xmlns:a16="http://schemas.microsoft.com/office/drawing/2014/main" id="{BE0F4155-F304-461F-85B9-06F554B06FAE}"/>
              </a:ext>
            </a:extLst>
          </p:cNvPr>
          <p:cNvSpPr txBox="1"/>
          <p:nvPr/>
        </p:nvSpPr>
        <p:spPr>
          <a:xfrm>
            <a:off x="1294542" y="100416"/>
            <a:ext cx="6554915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ru-RU" sz="1800" dirty="0">
                <a:solidFill>
                  <a:srgbClr val="0C77C3"/>
                </a:solidFill>
                <a:latin typeface="Alegreya" panose="020B0604020202020204" charset="0"/>
              </a:rPr>
              <a:t>§ 34. </a:t>
            </a:r>
            <a:r>
              <a:rPr lang="uk-UA" sz="1800" dirty="0">
                <a:solidFill>
                  <a:srgbClr val="0C77C3"/>
                </a:solidFill>
                <a:latin typeface="Alegreya" panose="020B0604020202020204" charset="0"/>
              </a:rPr>
              <a:t>Система кровообігу. </a:t>
            </a:r>
            <a:r>
              <a:rPr lang="uk-UA" sz="1800" dirty="0">
                <a:solidFill>
                  <a:srgbClr val="0C77C3"/>
                </a:solidFill>
                <a:latin typeface="Alegreya" panose="020B0604020202020204" charset="0"/>
                <a:ea typeface="Alegreya"/>
                <a:cs typeface="Alegreya"/>
                <a:sym typeface="Alegreya"/>
              </a:rPr>
              <a:t>Будова та функції серця</a:t>
            </a:r>
          </a:p>
        </p:txBody>
      </p:sp>
      <p:cxnSp>
        <p:nvCxnSpPr>
          <p:cNvPr id="10" name="Google Shape;100;p16">
            <a:extLst>
              <a:ext uri="{FF2B5EF4-FFF2-40B4-BE49-F238E27FC236}">
                <a16:creationId xmlns:a16="http://schemas.microsoft.com/office/drawing/2014/main" id="{DAFF4B32-8652-4081-BF0E-2CE0CCC1A654}"/>
              </a:ext>
            </a:extLst>
          </p:cNvPr>
          <p:cNvCxnSpPr/>
          <p:nvPr/>
        </p:nvCxnSpPr>
        <p:spPr>
          <a:xfrm rot="10800000" flipH="1">
            <a:off x="1702200" y="570946"/>
            <a:ext cx="6203700" cy="5700"/>
          </a:xfrm>
          <a:prstGeom prst="straightConnector1">
            <a:avLst/>
          </a:prstGeom>
          <a:noFill/>
          <a:ln w="19050" cap="flat" cmpd="sng">
            <a:solidFill>
              <a:srgbClr val="257BBE"/>
            </a:solidFill>
            <a:prstDash val="solid"/>
            <a:round/>
            <a:headEnd type="diamond" w="med" len="med"/>
            <a:tailEnd type="diamond" w="med" len="med"/>
          </a:ln>
        </p:spPr>
      </p:cxnSp>
    </p:spTree>
    <p:extLst>
      <p:ext uri="{BB962C8B-B14F-4D97-AF65-F5344CB8AC3E}">
        <p14:creationId xmlns:p14="http://schemas.microsoft.com/office/powerpoint/2010/main" val="29135171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CC20F7D-0E78-4F64-A59E-FB3A152A07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1" y="788401"/>
            <a:ext cx="4568633" cy="4326170"/>
          </a:xfrm>
          <a:prstGeom prst="rect">
            <a:avLst/>
          </a:prstGeom>
        </p:spPr>
      </p:pic>
      <p:sp>
        <p:nvSpPr>
          <p:cNvPr id="17" name="Google Shape;98;p16">
            <a:extLst>
              <a:ext uri="{FF2B5EF4-FFF2-40B4-BE49-F238E27FC236}">
                <a16:creationId xmlns:a16="http://schemas.microsoft.com/office/drawing/2014/main" id="{0DB42201-17B0-4505-A46A-9754AD1E6C2E}"/>
              </a:ext>
            </a:extLst>
          </p:cNvPr>
          <p:cNvSpPr txBox="1"/>
          <p:nvPr/>
        </p:nvSpPr>
        <p:spPr>
          <a:xfrm>
            <a:off x="1294542" y="115872"/>
            <a:ext cx="6554915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ru-RU" sz="1800" dirty="0">
                <a:solidFill>
                  <a:srgbClr val="0C77C3"/>
                </a:solidFill>
                <a:latin typeface="Alegreya" panose="020B0604020202020204" charset="0"/>
              </a:rPr>
              <a:t>§ 34. </a:t>
            </a:r>
            <a:r>
              <a:rPr lang="uk-UA" sz="1800" dirty="0">
                <a:solidFill>
                  <a:srgbClr val="0C77C3"/>
                </a:solidFill>
                <a:latin typeface="Alegreya" panose="020B0604020202020204" charset="0"/>
              </a:rPr>
              <a:t>Система кровообігу. </a:t>
            </a:r>
            <a:r>
              <a:rPr lang="uk-UA" sz="1800" dirty="0">
                <a:solidFill>
                  <a:srgbClr val="0C77C3"/>
                </a:solidFill>
                <a:latin typeface="Alegreya" panose="020B0604020202020204" charset="0"/>
                <a:ea typeface="Alegreya"/>
                <a:cs typeface="Alegreya"/>
                <a:sym typeface="Alegreya"/>
              </a:rPr>
              <a:t>Будова та функції серця</a:t>
            </a:r>
          </a:p>
        </p:txBody>
      </p:sp>
      <p:cxnSp>
        <p:nvCxnSpPr>
          <p:cNvPr id="7" name="Google Shape;100;p16"/>
          <p:cNvCxnSpPr/>
          <p:nvPr/>
        </p:nvCxnSpPr>
        <p:spPr>
          <a:xfrm rot="10800000" flipH="1">
            <a:off x="1851950" y="644396"/>
            <a:ext cx="6203700" cy="5700"/>
          </a:xfrm>
          <a:prstGeom prst="straightConnector1">
            <a:avLst/>
          </a:prstGeom>
          <a:noFill/>
          <a:ln w="19050" cap="flat" cmpd="sng">
            <a:solidFill>
              <a:srgbClr val="257BBE"/>
            </a:solidFill>
            <a:prstDash val="solid"/>
            <a:round/>
            <a:headEnd type="diamond" w="med" len="med"/>
            <a:tailEnd type="diamond" w="med" len="med"/>
          </a:ln>
        </p:spPr>
      </p:cxnSp>
      <p:sp>
        <p:nvSpPr>
          <p:cNvPr id="10" name="Google Shape;99;p16"/>
          <p:cNvSpPr txBox="1"/>
          <p:nvPr/>
        </p:nvSpPr>
        <p:spPr>
          <a:xfrm>
            <a:off x="2576854" y="565154"/>
            <a:ext cx="4775025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uk-UA" sz="1800" b="1" dirty="0">
                <a:solidFill>
                  <a:srgbClr val="0C77C3"/>
                </a:solidFill>
                <a:latin typeface="Alegreya" panose="020B0604020202020204" charset="0"/>
              </a:rPr>
              <a:t>Яке значення кровообігу </a:t>
            </a:r>
            <a:endParaRPr lang="uk-UA" sz="3200" b="1" dirty="0">
              <a:solidFill>
                <a:srgbClr val="0C77C3"/>
              </a:solidFill>
              <a:latin typeface="Alegreya" panose="020B0604020202020204" charset="0"/>
              <a:ea typeface="Alegreya"/>
              <a:cs typeface="Alegreya"/>
              <a:sym typeface="Alegreya"/>
            </a:endParaRPr>
          </a:p>
        </p:txBody>
      </p:sp>
      <p:sp>
        <p:nvSpPr>
          <p:cNvPr id="15" name="Прямокутник 14"/>
          <p:cNvSpPr/>
          <p:nvPr/>
        </p:nvSpPr>
        <p:spPr>
          <a:xfrm>
            <a:off x="4899378" y="1137406"/>
            <a:ext cx="3919508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2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uk-UA" sz="1600" b="1" dirty="0">
                <a:solidFill>
                  <a:schemeClr val="tx1"/>
                </a:solidFill>
                <a:latin typeface="Alegreya" panose="020B0604020202020204" charset="0"/>
              </a:rPr>
              <a:t>Кровообіг </a:t>
            </a:r>
            <a:r>
              <a:rPr lang="uk-UA" sz="1600" dirty="0">
                <a:solidFill>
                  <a:schemeClr val="tx1"/>
                </a:solidFill>
                <a:latin typeface="Alegreya" panose="020B0604020202020204" charset="0"/>
              </a:rPr>
              <a:t>– це рух крові замкненою системою кровоносних судин і порожнинами серця </a:t>
            </a:r>
            <a:endParaRPr lang="uk-UA" sz="1800" dirty="0">
              <a:solidFill>
                <a:schemeClr val="tx1"/>
              </a:solidFill>
              <a:latin typeface="Alegreya" panose="020B0604020202020204" charset="0"/>
            </a:endParaRPr>
          </a:p>
        </p:txBody>
      </p:sp>
      <p:sp>
        <p:nvSpPr>
          <p:cNvPr id="16" name="Прямокутник 15">
            <a:extLst>
              <a:ext uri="{FF2B5EF4-FFF2-40B4-BE49-F238E27FC236}">
                <a16:creationId xmlns:a16="http://schemas.microsoft.com/office/drawing/2014/main" id="{1CF8431D-6063-48B8-B104-00565D18DD0E}"/>
              </a:ext>
            </a:extLst>
          </p:cNvPr>
          <p:cNvSpPr/>
          <p:nvPr/>
        </p:nvSpPr>
        <p:spPr>
          <a:xfrm>
            <a:off x="4899378" y="2339093"/>
            <a:ext cx="3919508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2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uk-UA" sz="1600" dirty="0">
                <a:solidFill>
                  <a:schemeClr val="tx1"/>
                </a:solidFill>
                <a:latin typeface="Alegreya" panose="020B0604020202020204" charset="0"/>
              </a:rPr>
              <a:t>Система, що забезпечує кровообіг, має назву </a:t>
            </a:r>
            <a:r>
              <a:rPr lang="uk-UA" sz="1600" b="1" dirty="0">
                <a:solidFill>
                  <a:schemeClr val="tx1"/>
                </a:solidFill>
                <a:latin typeface="Alegreya" panose="020B0604020202020204" charset="0"/>
              </a:rPr>
              <a:t>кровоносна</a:t>
            </a:r>
            <a:r>
              <a:rPr lang="uk-UA" sz="1600" dirty="0">
                <a:solidFill>
                  <a:schemeClr val="tx1"/>
                </a:solidFill>
                <a:latin typeface="Alegreya" panose="020B0604020202020204" charset="0"/>
              </a:rPr>
              <a:t>, або </a:t>
            </a:r>
            <a:r>
              <a:rPr lang="uk-UA" sz="1600" b="1" dirty="0">
                <a:solidFill>
                  <a:schemeClr val="tx1"/>
                </a:solidFill>
                <a:latin typeface="Alegreya" panose="020B0604020202020204" charset="0"/>
              </a:rPr>
              <a:t>серцево-судинна</a:t>
            </a:r>
            <a:r>
              <a:rPr lang="ru-RU" b="1" dirty="0"/>
              <a:t>.</a:t>
            </a:r>
            <a:r>
              <a:rPr lang="ru-RU" dirty="0"/>
              <a:t> </a:t>
            </a:r>
            <a:endParaRPr lang="uk-UA" sz="1800" dirty="0">
              <a:solidFill>
                <a:schemeClr val="tx1"/>
              </a:solidFill>
              <a:latin typeface="Alegreya" panose="020B0604020202020204" charset="0"/>
            </a:endParaRPr>
          </a:p>
        </p:txBody>
      </p:sp>
      <p:grpSp>
        <p:nvGrpSpPr>
          <p:cNvPr id="26" name="Групувати 25">
            <a:extLst>
              <a:ext uri="{FF2B5EF4-FFF2-40B4-BE49-F238E27FC236}">
                <a16:creationId xmlns:a16="http://schemas.microsoft.com/office/drawing/2014/main" id="{D7D77960-9346-4067-8983-5472C773061C}"/>
              </a:ext>
            </a:extLst>
          </p:cNvPr>
          <p:cNvGrpSpPr/>
          <p:nvPr/>
        </p:nvGrpSpPr>
        <p:grpSpPr>
          <a:xfrm>
            <a:off x="4058079" y="3393514"/>
            <a:ext cx="4781120" cy="1323939"/>
            <a:chOff x="4058079" y="2918071"/>
            <a:chExt cx="4781120" cy="1113143"/>
          </a:xfrm>
        </p:grpSpPr>
        <p:sp>
          <p:nvSpPr>
            <p:cNvPr id="21" name="Прямокутник 20">
              <a:extLst>
                <a:ext uri="{FF2B5EF4-FFF2-40B4-BE49-F238E27FC236}">
                  <a16:creationId xmlns:a16="http://schemas.microsoft.com/office/drawing/2014/main" id="{DD044C34-0B1D-412A-B0D6-09ADBA227DB4}"/>
                </a:ext>
              </a:extLst>
            </p:cNvPr>
            <p:cNvSpPr/>
            <p:nvPr/>
          </p:nvSpPr>
          <p:spPr>
            <a:xfrm>
              <a:off x="5273040" y="2918071"/>
              <a:ext cx="2556829" cy="28465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>
              <a:solidFill>
                <a:schemeClr val="accent2">
                  <a:lumMod val="50000"/>
                  <a:lumOff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uk-UA" sz="1600" b="1" dirty="0">
                  <a:solidFill>
                    <a:schemeClr val="tx1"/>
                  </a:solidFill>
                  <a:latin typeface="Alegreya" panose="020B0604020202020204" charset="0"/>
                </a:rPr>
                <a:t>КРОВОНОСНА СИСТЕМА</a:t>
              </a:r>
              <a:r>
                <a:rPr lang="ru-RU" b="1" dirty="0"/>
                <a:t>.</a:t>
              </a:r>
              <a:r>
                <a:rPr lang="ru-RU" dirty="0"/>
                <a:t> </a:t>
              </a:r>
              <a:endParaRPr lang="uk-UA" sz="1800" dirty="0">
                <a:solidFill>
                  <a:schemeClr val="tx1"/>
                </a:solidFill>
                <a:latin typeface="Alegreya" panose="020B0604020202020204" charset="0"/>
              </a:endParaRPr>
            </a:p>
          </p:txBody>
        </p:sp>
        <p:sp>
          <p:nvSpPr>
            <p:cNvPr id="22" name="Прямокутник 21">
              <a:extLst>
                <a:ext uri="{FF2B5EF4-FFF2-40B4-BE49-F238E27FC236}">
                  <a16:creationId xmlns:a16="http://schemas.microsoft.com/office/drawing/2014/main" id="{6085F48C-72BF-4A43-9A19-7480EEA60CBC}"/>
                </a:ext>
              </a:extLst>
            </p:cNvPr>
            <p:cNvSpPr/>
            <p:nvPr/>
          </p:nvSpPr>
          <p:spPr>
            <a:xfrm>
              <a:off x="4058079" y="3746563"/>
              <a:ext cx="2133600" cy="28465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>
              <a:solidFill>
                <a:schemeClr val="accent2">
                  <a:lumMod val="50000"/>
                  <a:lumOff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uk-UA" sz="1600" b="1" dirty="0">
                  <a:solidFill>
                    <a:schemeClr val="tx1"/>
                  </a:solidFill>
                  <a:latin typeface="Alegreya" panose="020B0604020202020204" charset="0"/>
                </a:rPr>
                <a:t>Серце</a:t>
              </a:r>
              <a:r>
                <a:rPr lang="ru-RU" dirty="0"/>
                <a:t> </a:t>
              </a:r>
              <a:endParaRPr lang="uk-UA" sz="1800" dirty="0">
                <a:solidFill>
                  <a:schemeClr val="tx1"/>
                </a:solidFill>
                <a:latin typeface="Alegreya" panose="020B0604020202020204" charset="0"/>
              </a:endParaRPr>
            </a:p>
          </p:txBody>
        </p:sp>
        <p:sp>
          <p:nvSpPr>
            <p:cNvPr id="23" name="Прямокутник 22">
              <a:extLst>
                <a:ext uri="{FF2B5EF4-FFF2-40B4-BE49-F238E27FC236}">
                  <a16:creationId xmlns:a16="http://schemas.microsoft.com/office/drawing/2014/main" id="{B434994F-F314-41D0-8504-315222B441ED}"/>
                </a:ext>
              </a:extLst>
            </p:cNvPr>
            <p:cNvSpPr/>
            <p:nvPr/>
          </p:nvSpPr>
          <p:spPr>
            <a:xfrm>
              <a:off x="6705599" y="3745103"/>
              <a:ext cx="2133600" cy="28465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>
              <a:solidFill>
                <a:schemeClr val="accent2">
                  <a:lumMod val="50000"/>
                  <a:lumOff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uk-UA" sz="1600" b="1" dirty="0">
                  <a:solidFill>
                    <a:schemeClr val="tx1"/>
                  </a:solidFill>
                  <a:latin typeface="Alegreya" panose="020B0604020202020204" charset="0"/>
                </a:rPr>
                <a:t>Кровоносні судини</a:t>
              </a:r>
              <a:r>
                <a:rPr lang="ru-RU" b="1" dirty="0"/>
                <a:t>.</a:t>
              </a:r>
              <a:r>
                <a:rPr lang="ru-RU" dirty="0"/>
                <a:t> </a:t>
              </a:r>
              <a:endParaRPr lang="uk-UA" sz="1800" dirty="0">
                <a:solidFill>
                  <a:schemeClr val="tx1"/>
                </a:solidFill>
                <a:latin typeface="Alegreya" panose="020B0604020202020204" charset="0"/>
              </a:endParaRPr>
            </a:p>
          </p:txBody>
        </p:sp>
        <p:grpSp>
          <p:nvGrpSpPr>
            <p:cNvPr id="25" name="Групувати 24">
              <a:extLst>
                <a:ext uri="{FF2B5EF4-FFF2-40B4-BE49-F238E27FC236}">
                  <a16:creationId xmlns:a16="http://schemas.microsoft.com/office/drawing/2014/main" id="{F4C2D8E0-01FC-4C46-91D7-3009426C37B0}"/>
                </a:ext>
              </a:extLst>
            </p:cNvPr>
            <p:cNvGrpSpPr/>
            <p:nvPr/>
          </p:nvGrpSpPr>
          <p:grpSpPr>
            <a:xfrm>
              <a:off x="5566555" y="3239911"/>
              <a:ext cx="1940557" cy="451555"/>
              <a:chOff x="5566555" y="3273778"/>
              <a:chExt cx="1940557" cy="451555"/>
            </a:xfrm>
          </p:grpSpPr>
          <p:cxnSp>
            <p:nvCxnSpPr>
              <p:cNvPr id="5" name="Пряма зі стрілкою 4">
                <a:extLst>
                  <a:ext uri="{FF2B5EF4-FFF2-40B4-BE49-F238E27FC236}">
                    <a16:creationId xmlns:a16="http://schemas.microsoft.com/office/drawing/2014/main" id="{7AB1B90D-2F45-4B59-AD94-C2F3D078AC7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566555" y="3273778"/>
                <a:ext cx="992292" cy="451555"/>
              </a:xfrm>
              <a:prstGeom prst="straightConnector1">
                <a:avLst/>
              </a:prstGeom>
              <a:ln w="57150">
                <a:tailEnd type="triangle"/>
              </a:ln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24" name="Пряма зі стрілкою 23">
                <a:extLst>
                  <a:ext uri="{FF2B5EF4-FFF2-40B4-BE49-F238E27FC236}">
                    <a16:creationId xmlns:a16="http://schemas.microsoft.com/office/drawing/2014/main" id="{2AED8B15-E304-48D5-9BFC-7CFE120411B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547558" y="3278393"/>
                <a:ext cx="959554" cy="446940"/>
              </a:xfrm>
              <a:prstGeom prst="straightConnector1">
                <a:avLst/>
              </a:prstGeom>
              <a:ln w="57150">
                <a:tailEnd type="triangle"/>
              </a:ln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8919333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Презентація &quot;Серце, його будова та функції&quot;">
            <a:extLst>
              <a:ext uri="{FF2B5EF4-FFF2-40B4-BE49-F238E27FC236}">
                <a16:creationId xmlns:a16="http://schemas.microsoft.com/office/drawing/2014/main" id="{17493EAF-DCB5-48B2-A6F6-1B682D6C08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993" t="4442" b="4391"/>
          <a:stretch/>
        </p:blipFill>
        <p:spPr bwMode="auto">
          <a:xfrm rot="19877697">
            <a:off x="6726179" y="672088"/>
            <a:ext cx="1079879" cy="1319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Google Shape;98;p16">
            <a:extLst>
              <a:ext uri="{FF2B5EF4-FFF2-40B4-BE49-F238E27FC236}">
                <a16:creationId xmlns:a16="http://schemas.microsoft.com/office/drawing/2014/main" id="{0DB42201-17B0-4505-A46A-9754AD1E6C2E}"/>
              </a:ext>
            </a:extLst>
          </p:cNvPr>
          <p:cNvSpPr txBox="1"/>
          <p:nvPr/>
        </p:nvSpPr>
        <p:spPr>
          <a:xfrm>
            <a:off x="1294542" y="115872"/>
            <a:ext cx="6554915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ru-RU" sz="1800" dirty="0">
                <a:solidFill>
                  <a:srgbClr val="0C77C3"/>
                </a:solidFill>
                <a:latin typeface="Alegreya" panose="020B0604020202020204" charset="0"/>
              </a:rPr>
              <a:t>§ 34. </a:t>
            </a:r>
            <a:r>
              <a:rPr lang="uk-UA" sz="1800" dirty="0">
                <a:solidFill>
                  <a:srgbClr val="0C77C3"/>
                </a:solidFill>
                <a:latin typeface="Alegreya" panose="020B0604020202020204" charset="0"/>
              </a:rPr>
              <a:t>Система кровообігу. </a:t>
            </a:r>
            <a:r>
              <a:rPr lang="uk-UA" sz="1800" dirty="0">
                <a:solidFill>
                  <a:srgbClr val="0C77C3"/>
                </a:solidFill>
                <a:latin typeface="Alegreya" panose="020B0604020202020204" charset="0"/>
                <a:ea typeface="Alegreya"/>
                <a:cs typeface="Alegreya"/>
                <a:sym typeface="Alegreya"/>
              </a:rPr>
              <a:t>Будова та функції серця</a:t>
            </a:r>
          </a:p>
        </p:txBody>
      </p:sp>
      <p:cxnSp>
        <p:nvCxnSpPr>
          <p:cNvPr id="7" name="Google Shape;100;p16"/>
          <p:cNvCxnSpPr/>
          <p:nvPr/>
        </p:nvCxnSpPr>
        <p:spPr>
          <a:xfrm rot="10800000" flipH="1">
            <a:off x="1851950" y="644396"/>
            <a:ext cx="6203700" cy="5700"/>
          </a:xfrm>
          <a:prstGeom prst="straightConnector1">
            <a:avLst/>
          </a:prstGeom>
          <a:noFill/>
          <a:ln w="19050" cap="flat" cmpd="sng">
            <a:solidFill>
              <a:srgbClr val="257BBE"/>
            </a:solidFill>
            <a:prstDash val="solid"/>
            <a:round/>
            <a:headEnd type="diamond" w="med" len="med"/>
            <a:tailEnd type="diamond" w="med" len="med"/>
          </a:ln>
        </p:spPr>
      </p:cxnSp>
      <p:sp>
        <p:nvSpPr>
          <p:cNvPr id="10" name="Google Shape;99;p16"/>
          <p:cNvSpPr txBox="1"/>
          <p:nvPr/>
        </p:nvSpPr>
        <p:spPr>
          <a:xfrm>
            <a:off x="2576854" y="565154"/>
            <a:ext cx="4775025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uk-UA" sz="1800" b="1" dirty="0">
                <a:solidFill>
                  <a:srgbClr val="0C77C3"/>
                </a:solidFill>
                <a:latin typeface="Alegreya" panose="020B0604020202020204" charset="0"/>
              </a:rPr>
              <a:t>Яка будова серця </a:t>
            </a:r>
            <a:endParaRPr lang="uk-UA" sz="3200" b="1" dirty="0">
              <a:solidFill>
                <a:srgbClr val="0C77C3"/>
              </a:solidFill>
              <a:latin typeface="Alegreya" panose="020B0604020202020204" charset="0"/>
              <a:ea typeface="Alegreya"/>
              <a:cs typeface="Alegreya"/>
              <a:sym typeface="Alegreya"/>
            </a:endParaRPr>
          </a:p>
        </p:txBody>
      </p:sp>
      <p:sp>
        <p:nvSpPr>
          <p:cNvPr id="15" name="Прямокутник 14"/>
          <p:cNvSpPr/>
          <p:nvPr/>
        </p:nvSpPr>
        <p:spPr>
          <a:xfrm>
            <a:off x="119522" y="1213273"/>
            <a:ext cx="3919508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2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uk-UA" sz="1600" b="1" dirty="0">
                <a:solidFill>
                  <a:schemeClr val="tx1"/>
                </a:solidFill>
                <a:latin typeface="Alegreya" panose="020B0604020202020204" charset="0"/>
              </a:rPr>
              <a:t>Серце </a:t>
            </a:r>
            <a:r>
              <a:rPr lang="uk-UA" sz="1600" dirty="0">
                <a:solidFill>
                  <a:schemeClr val="tx1"/>
                </a:solidFill>
                <a:latin typeface="Alegreya" panose="020B0604020202020204" charset="0"/>
              </a:rPr>
              <a:t>– порожнистий конусоподібний м’язовий орган, розміщений у грудній порожнині </a:t>
            </a:r>
            <a:endParaRPr lang="uk-UA" sz="2000" dirty="0">
              <a:solidFill>
                <a:schemeClr val="tx1"/>
              </a:solidFill>
              <a:latin typeface="Alegreya" panose="020B0604020202020204" charset="0"/>
            </a:endParaRPr>
          </a:p>
        </p:txBody>
      </p:sp>
      <p:sp>
        <p:nvSpPr>
          <p:cNvPr id="3" name="AutoShape 2" descr="Серце людини - 3D-сцена - Цифрова освіта та навчання від Mozaik">
            <a:extLst>
              <a:ext uri="{FF2B5EF4-FFF2-40B4-BE49-F238E27FC236}">
                <a16:creationId xmlns:a16="http://schemas.microsoft.com/office/drawing/2014/main" id="{5A1E1095-578F-4697-BD36-74EF3718438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C0CF684-9506-4286-B37D-3D39EB6380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846" y="2325510"/>
            <a:ext cx="3945514" cy="2252835"/>
          </a:xfrm>
          <a:prstGeom prst="rect">
            <a:avLst/>
          </a:prstGeom>
        </p:spPr>
      </p:pic>
      <p:grpSp>
        <p:nvGrpSpPr>
          <p:cNvPr id="5" name="Групувати 4">
            <a:extLst>
              <a:ext uri="{FF2B5EF4-FFF2-40B4-BE49-F238E27FC236}">
                <a16:creationId xmlns:a16="http://schemas.microsoft.com/office/drawing/2014/main" id="{85EE553B-728D-48BF-A9D3-005D2488ED99}"/>
              </a:ext>
            </a:extLst>
          </p:cNvPr>
          <p:cNvGrpSpPr/>
          <p:nvPr/>
        </p:nvGrpSpPr>
        <p:grpSpPr>
          <a:xfrm>
            <a:off x="4752621" y="2111689"/>
            <a:ext cx="3945514" cy="2736339"/>
            <a:chOff x="4899378" y="1773019"/>
            <a:chExt cx="3945514" cy="2736339"/>
          </a:xfrm>
        </p:grpSpPr>
        <p:sp>
          <p:nvSpPr>
            <p:cNvPr id="16" name="Прямокутник 15">
              <a:extLst>
                <a:ext uri="{FF2B5EF4-FFF2-40B4-BE49-F238E27FC236}">
                  <a16:creationId xmlns:a16="http://schemas.microsoft.com/office/drawing/2014/main" id="{1CF8431D-6063-48B8-B104-00565D18DD0E}"/>
                </a:ext>
              </a:extLst>
            </p:cNvPr>
            <p:cNvSpPr/>
            <p:nvPr/>
          </p:nvSpPr>
          <p:spPr>
            <a:xfrm>
              <a:off x="4899378" y="2655181"/>
              <a:ext cx="3919508" cy="92333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>
              <a:solidFill>
                <a:schemeClr val="accent2">
                  <a:lumMod val="50000"/>
                  <a:lumOff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just"/>
              <a:r>
                <a:rPr lang="uk-UA" sz="1800" dirty="0">
                  <a:solidFill>
                    <a:schemeClr val="tx1"/>
                  </a:solidFill>
                  <a:latin typeface="Alegreya" panose="020B0604020202020204" charset="0"/>
                </a:rPr>
                <a:t>Серце дорослої людини в середньому 12–13 см завдовжки і до 9–10 см у діаметрі </a:t>
              </a:r>
              <a:endParaRPr lang="uk-UA" sz="2400" dirty="0">
                <a:solidFill>
                  <a:schemeClr val="tx1"/>
                </a:solidFill>
                <a:latin typeface="Alegreya" panose="020B0604020202020204" charset="0"/>
              </a:endParaRPr>
            </a:p>
          </p:txBody>
        </p:sp>
        <p:sp>
          <p:nvSpPr>
            <p:cNvPr id="18" name="Прямокутник 17">
              <a:extLst>
                <a:ext uri="{FF2B5EF4-FFF2-40B4-BE49-F238E27FC236}">
                  <a16:creationId xmlns:a16="http://schemas.microsoft.com/office/drawing/2014/main" id="{89D4ECD3-6616-4A2F-A720-3180B79AEDC7}"/>
                </a:ext>
              </a:extLst>
            </p:cNvPr>
            <p:cNvSpPr/>
            <p:nvPr/>
          </p:nvSpPr>
          <p:spPr>
            <a:xfrm>
              <a:off x="4925384" y="3863027"/>
              <a:ext cx="3919508" cy="64633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>
              <a:solidFill>
                <a:schemeClr val="accent2">
                  <a:lumMod val="50000"/>
                  <a:lumOff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just"/>
              <a:r>
                <a:rPr lang="uk-UA" sz="1800" dirty="0">
                  <a:solidFill>
                    <a:schemeClr val="tx1"/>
                  </a:solidFill>
                  <a:latin typeface="Alegreya" panose="020B0604020202020204" charset="0"/>
                </a:rPr>
                <a:t>Маса серця в чоловіків близько 300 г, а у жінок – 220 г </a:t>
              </a:r>
              <a:endParaRPr lang="uk-UA" sz="2800" dirty="0">
                <a:solidFill>
                  <a:schemeClr val="tx1"/>
                </a:solidFill>
                <a:latin typeface="Alegreya" panose="020B0604020202020204" charset="0"/>
              </a:endParaRPr>
            </a:p>
          </p:txBody>
        </p:sp>
        <p:sp>
          <p:nvSpPr>
            <p:cNvPr id="11" name="Прямокутник 10">
              <a:extLst>
                <a:ext uri="{FF2B5EF4-FFF2-40B4-BE49-F238E27FC236}">
                  <a16:creationId xmlns:a16="http://schemas.microsoft.com/office/drawing/2014/main" id="{540260B7-779C-4DDE-8A5B-E10CA8078673}"/>
                </a:ext>
              </a:extLst>
            </p:cNvPr>
            <p:cNvSpPr/>
            <p:nvPr/>
          </p:nvSpPr>
          <p:spPr>
            <a:xfrm>
              <a:off x="4899378" y="1773019"/>
              <a:ext cx="3919508" cy="64633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>
              <a:solidFill>
                <a:schemeClr val="accent2">
                  <a:lumMod val="50000"/>
                  <a:lumOff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just"/>
              <a:r>
                <a:rPr lang="uk-UA" sz="1800" dirty="0">
                  <a:solidFill>
                    <a:schemeClr val="tx1"/>
                  </a:solidFill>
                  <a:latin typeface="Alegreya" panose="020B0604020202020204" charset="0"/>
                </a:rPr>
                <a:t>Розширена основа серця обернена вгору, а вузька верхівка – донизу </a:t>
              </a:r>
              <a:endParaRPr lang="uk-UA" sz="3600" dirty="0">
                <a:solidFill>
                  <a:schemeClr val="tx1"/>
                </a:solidFill>
                <a:latin typeface="Alegreya" panose="020B060402020202020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073003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98;p16">
            <a:extLst>
              <a:ext uri="{FF2B5EF4-FFF2-40B4-BE49-F238E27FC236}">
                <a16:creationId xmlns:a16="http://schemas.microsoft.com/office/drawing/2014/main" id="{0DB42201-17B0-4505-A46A-9754AD1E6C2E}"/>
              </a:ext>
            </a:extLst>
          </p:cNvPr>
          <p:cNvSpPr txBox="1"/>
          <p:nvPr/>
        </p:nvSpPr>
        <p:spPr>
          <a:xfrm>
            <a:off x="1294542" y="115872"/>
            <a:ext cx="6554915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ru-RU" sz="1800" dirty="0">
                <a:solidFill>
                  <a:srgbClr val="0C77C3"/>
                </a:solidFill>
                <a:latin typeface="Alegreya" panose="020B0604020202020204" charset="0"/>
              </a:rPr>
              <a:t>§ 34. </a:t>
            </a:r>
            <a:r>
              <a:rPr lang="uk-UA" sz="1800" dirty="0">
                <a:solidFill>
                  <a:srgbClr val="0C77C3"/>
                </a:solidFill>
                <a:latin typeface="Alegreya" panose="020B0604020202020204" charset="0"/>
              </a:rPr>
              <a:t>Система кровообігу. </a:t>
            </a:r>
            <a:r>
              <a:rPr lang="uk-UA" sz="1800" dirty="0">
                <a:solidFill>
                  <a:srgbClr val="0C77C3"/>
                </a:solidFill>
                <a:latin typeface="Alegreya" panose="020B0604020202020204" charset="0"/>
                <a:ea typeface="Alegreya"/>
                <a:cs typeface="Alegreya"/>
                <a:sym typeface="Alegreya"/>
              </a:rPr>
              <a:t>Будова та функції серця</a:t>
            </a:r>
          </a:p>
        </p:txBody>
      </p:sp>
      <p:cxnSp>
        <p:nvCxnSpPr>
          <p:cNvPr id="7" name="Google Shape;100;p16"/>
          <p:cNvCxnSpPr/>
          <p:nvPr/>
        </p:nvCxnSpPr>
        <p:spPr>
          <a:xfrm rot="10800000" flipH="1">
            <a:off x="1851950" y="644396"/>
            <a:ext cx="6203700" cy="5700"/>
          </a:xfrm>
          <a:prstGeom prst="straightConnector1">
            <a:avLst/>
          </a:prstGeom>
          <a:noFill/>
          <a:ln w="19050" cap="flat" cmpd="sng">
            <a:solidFill>
              <a:srgbClr val="257BBE"/>
            </a:solidFill>
            <a:prstDash val="solid"/>
            <a:round/>
            <a:headEnd type="diamond" w="med" len="med"/>
            <a:tailEnd type="diamond" w="med" len="med"/>
          </a:ln>
        </p:spPr>
      </p:cxnSp>
      <p:sp>
        <p:nvSpPr>
          <p:cNvPr id="10" name="Google Shape;99;p16"/>
          <p:cNvSpPr txBox="1"/>
          <p:nvPr/>
        </p:nvSpPr>
        <p:spPr>
          <a:xfrm>
            <a:off x="2576854" y="565154"/>
            <a:ext cx="4775025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uk-UA" sz="1800" b="1" dirty="0">
                <a:solidFill>
                  <a:srgbClr val="0C77C3"/>
                </a:solidFill>
                <a:latin typeface="Alegreya" panose="020B0604020202020204" charset="0"/>
              </a:rPr>
              <a:t>Яка будова серця </a:t>
            </a:r>
            <a:endParaRPr lang="uk-UA" sz="3200" b="1" dirty="0">
              <a:solidFill>
                <a:srgbClr val="0C77C3"/>
              </a:solidFill>
              <a:latin typeface="Alegreya" panose="020B0604020202020204" charset="0"/>
              <a:ea typeface="Alegreya"/>
              <a:cs typeface="Alegreya"/>
              <a:sym typeface="Alegreya"/>
            </a:endParaRPr>
          </a:p>
        </p:txBody>
      </p:sp>
      <p:sp>
        <p:nvSpPr>
          <p:cNvPr id="15" name="Прямокутник 14"/>
          <p:cNvSpPr/>
          <p:nvPr/>
        </p:nvSpPr>
        <p:spPr>
          <a:xfrm>
            <a:off x="228830" y="1144400"/>
            <a:ext cx="3639678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2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uk-UA" sz="1600" dirty="0">
                <a:solidFill>
                  <a:schemeClr val="tx1"/>
                </a:solidFill>
                <a:latin typeface="Alegreya" panose="020B0604020202020204" charset="0"/>
              </a:rPr>
              <a:t>Зовні серце оточене еластичною навколосерцевою сполучнотканинною сумкою </a:t>
            </a:r>
            <a:r>
              <a:rPr lang="ru-RU" sz="1600" dirty="0">
                <a:solidFill>
                  <a:schemeClr val="tx1"/>
                </a:solidFill>
                <a:latin typeface="Alegreya" panose="020B0604020202020204" charset="0"/>
              </a:rPr>
              <a:t>– </a:t>
            </a:r>
            <a:r>
              <a:rPr lang="uk-UA" sz="1600" b="1" dirty="0">
                <a:solidFill>
                  <a:schemeClr val="tx1"/>
                </a:solidFill>
                <a:latin typeface="Alegreya" panose="020B0604020202020204" charset="0"/>
              </a:rPr>
              <a:t>перикардом</a:t>
            </a:r>
            <a:r>
              <a:rPr lang="uk-UA" sz="1600" dirty="0">
                <a:solidFill>
                  <a:schemeClr val="tx1"/>
                </a:solidFill>
                <a:latin typeface="Alegreya" panose="020B0604020202020204" charset="0"/>
              </a:rPr>
              <a:t> </a:t>
            </a:r>
            <a:endParaRPr lang="uk-UA" sz="2400" dirty="0">
              <a:solidFill>
                <a:schemeClr val="tx1"/>
              </a:solidFill>
              <a:latin typeface="Alegreya" panose="020B0604020202020204" charset="0"/>
            </a:endParaRPr>
          </a:p>
        </p:txBody>
      </p:sp>
      <p:sp>
        <p:nvSpPr>
          <p:cNvPr id="16" name="Прямокутник 15">
            <a:extLst>
              <a:ext uri="{FF2B5EF4-FFF2-40B4-BE49-F238E27FC236}">
                <a16:creationId xmlns:a16="http://schemas.microsoft.com/office/drawing/2014/main" id="{1CF8431D-6063-48B8-B104-00565D18DD0E}"/>
              </a:ext>
            </a:extLst>
          </p:cNvPr>
          <p:cNvSpPr/>
          <p:nvPr/>
        </p:nvSpPr>
        <p:spPr>
          <a:xfrm>
            <a:off x="257558" y="2401762"/>
            <a:ext cx="3610949" cy="23083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2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uk-UA" sz="1600" b="1" dirty="0">
                <a:solidFill>
                  <a:schemeClr val="tx1"/>
                </a:solidFill>
                <a:latin typeface="Alegreya" panose="020B0604020202020204" charset="0"/>
              </a:rPr>
              <a:t>Перикард</a:t>
            </a:r>
            <a:r>
              <a:rPr lang="uk-UA" sz="1600" dirty="0">
                <a:solidFill>
                  <a:schemeClr val="tx1"/>
                </a:solidFill>
                <a:latin typeface="Alegreya" panose="020B0604020202020204" charset="0"/>
              </a:rPr>
              <a:t>: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uk-UA" sz="1600" dirty="0">
                <a:solidFill>
                  <a:schemeClr val="tx1"/>
                </a:solidFill>
                <a:latin typeface="Alegreya" panose="020B0604020202020204" charset="0"/>
              </a:rPr>
              <a:t>оберігає серце від надмірного розтягнення під час наповнення кров’ю;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uk-UA" sz="1600" dirty="0">
                <a:solidFill>
                  <a:schemeClr val="tx1"/>
                </a:solidFill>
                <a:latin typeface="Alegreya" panose="020B0604020202020204" charset="0"/>
              </a:rPr>
              <a:t>забезпечує стале положення серця;</a:t>
            </a:r>
          </a:p>
          <a:p>
            <a:pPr algn="just"/>
            <a:r>
              <a:rPr lang="uk-UA" sz="1600" dirty="0">
                <a:solidFill>
                  <a:schemeClr val="tx1"/>
                </a:solidFill>
                <a:latin typeface="Alegreya" panose="020B0604020202020204" charset="0"/>
              </a:rPr>
              <a:t> стінки перикарда утворені двома шарами сполучної тканини: внутрішній шар виділяє рідину, що зменшує тертя між ними </a:t>
            </a:r>
            <a:r>
              <a:rPr lang="ru-RU" sz="1600" dirty="0">
                <a:solidFill>
                  <a:schemeClr val="tx1"/>
                </a:solidFill>
                <a:latin typeface="Alegreya" panose="020B0604020202020204" charset="0"/>
              </a:rPr>
              <a:t> </a:t>
            </a:r>
            <a:endParaRPr lang="uk-UA" sz="2000" dirty="0">
              <a:solidFill>
                <a:schemeClr val="tx1"/>
              </a:solidFill>
              <a:latin typeface="Alegreya" panose="020B0604020202020204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0C44398-626E-4867-BB2E-5131CB3ED3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0536" y="1071945"/>
            <a:ext cx="4096446" cy="3648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3427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98;p16">
            <a:extLst>
              <a:ext uri="{FF2B5EF4-FFF2-40B4-BE49-F238E27FC236}">
                <a16:creationId xmlns:a16="http://schemas.microsoft.com/office/drawing/2014/main" id="{0DB42201-17B0-4505-A46A-9754AD1E6C2E}"/>
              </a:ext>
            </a:extLst>
          </p:cNvPr>
          <p:cNvSpPr txBox="1"/>
          <p:nvPr/>
        </p:nvSpPr>
        <p:spPr>
          <a:xfrm>
            <a:off x="1294542" y="115872"/>
            <a:ext cx="6554915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ru-RU" sz="1800" dirty="0">
                <a:solidFill>
                  <a:srgbClr val="0C77C3"/>
                </a:solidFill>
                <a:latin typeface="Alegreya" panose="020B0604020202020204" charset="0"/>
              </a:rPr>
              <a:t>§ 34. </a:t>
            </a:r>
            <a:r>
              <a:rPr lang="uk-UA" sz="1800" dirty="0">
                <a:solidFill>
                  <a:srgbClr val="0C77C3"/>
                </a:solidFill>
                <a:latin typeface="Alegreya" panose="020B0604020202020204" charset="0"/>
              </a:rPr>
              <a:t>Система кровообігу. </a:t>
            </a:r>
            <a:r>
              <a:rPr lang="uk-UA" sz="1800" dirty="0">
                <a:solidFill>
                  <a:srgbClr val="0C77C3"/>
                </a:solidFill>
                <a:latin typeface="Alegreya" panose="020B0604020202020204" charset="0"/>
                <a:ea typeface="Alegreya"/>
                <a:cs typeface="Alegreya"/>
                <a:sym typeface="Alegreya"/>
              </a:rPr>
              <a:t>Будова та функції серця</a:t>
            </a:r>
          </a:p>
        </p:txBody>
      </p:sp>
      <p:cxnSp>
        <p:nvCxnSpPr>
          <p:cNvPr id="7" name="Google Shape;100;p16"/>
          <p:cNvCxnSpPr/>
          <p:nvPr/>
        </p:nvCxnSpPr>
        <p:spPr>
          <a:xfrm rot="10800000" flipH="1">
            <a:off x="1851950" y="644396"/>
            <a:ext cx="6203700" cy="5700"/>
          </a:xfrm>
          <a:prstGeom prst="straightConnector1">
            <a:avLst/>
          </a:prstGeom>
          <a:noFill/>
          <a:ln w="19050" cap="flat" cmpd="sng">
            <a:solidFill>
              <a:srgbClr val="257BBE"/>
            </a:solidFill>
            <a:prstDash val="solid"/>
            <a:round/>
            <a:headEnd type="diamond" w="med" len="med"/>
            <a:tailEnd type="diamond" w="med" len="med"/>
          </a:ln>
        </p:spPr>
      </p:cxnSp>
      <p:sp>
        <p:nvSpPr>
          <p:cNvPr id="10" name="Google Shape;99;p16"/>
          <p:cNvSpPr txBox="1"/>
          <p:nvPr/>
        </p:nvSpPr>
        <p:spPr>
          <a:xfrm>
            <a:off x="2576854" y="565154"/>
            <a:ext cx="4775025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uk-UA" sz="1800" b="1" dirty="0">
                <a:solidFill>
                  <a:srgbClr val="0C77C3"/>
                </a:solidFill>
                <a:latin typeface="Alegreya" panose="020B0604020202020204" charset="0"/>
              </a:rPr>
              <a:t>Яка будова серця </a:t>
            </a:r>
            <a:endParaRPr lang="uk-UA" sz="3200" b="1" dirty="0">
              <a:solidFill>
                <a:srgbClr val="0C77C3"/>
              </a:solidFill>
              <a:latin typeface="Alegreya" panose="020B0604020202020204" charset="0"/>
              <a:ea typeface="Alegreya"/>
              <a:cs typeface="Alegreya"/>
              <a:sym typeface="Alegreya"/>
            </a:endParaRPr>
          </a:p>
        </p:txBody>
      </p:sp>
      <p:sp>
        <p:nvSpPr>
          <p:cNvPr id="15" name="Прямокутник 14"/>
          <p:cNvSpPr/>
          <p:nvPr/>
        </p:nvSpPr>
        <p:spPr>
          <a:xfrm>
            <a:off x="124177" y="1782971"/>
            <a:ext cx="2619022" cy="23083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2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uk-UA" sz="1600" dirty="0">
                <a:solidFill>
                  <a:schemeClr val="tx1"/>
                </a:solidFill>
                <a:latin typeface="Alegreya" panose="020B0604020202020204" charset="0"/>
              </a:rPr>
              <a:t>Стінка серця складається з трьох шарів:</a:t>
            </a:r>
          </a:p>
          <a:p>
            <a:r>
              <a:rPr lang="uk-UA" sz="1600" dirty="0">
                <a:solidFill>
                  <a:schemeClr val="tx1"/>
                </a:solidFill>
                <a:latin typeface="Alegreya" panose="020B0604020202020204" charset="0"/>
              </a:rPr>
              <a:t>1) внутрішнього – </a:t>
            </a:r>
            <a:r>
              <a:rPr lang="uk-UA" sz="1600" b="1" dirty="0">
                <a:solidFill>
                  <a:schemeClr val="tx1"/>
                </a:solidFill>
                <a:latin typeface="Alegreya" panose="020B0604020202020204" charset="0"/>
              </a:rPr>
              <a:t>ендокарда</a:t>
            </a:r>
            <a:r>
              <a:rPr lang="uk-UA" sz="1600" dirty="0">
                <a:solidFill>
                  <a:schemeClr val="tx1"/>
                </a:solidFill>
                <a:latin typeface="Alegreya" panose="020B0604020202020204" charset="0"/>
              </a:rPr>
              <a:t>;</a:t>
            </a:r>
          </a:p>
          <a:p>
            <a:r>
              <a:rPr lang="uk-UA" sz="1600" dirty="0">
                <a:solidFill>
                  <a:schemeClr val="tx1"/>
                </a:solidFill>
                <a:latin typeface="Alegreya" panose="020B0604020202020204" charset="0"/>
              </a:rPr>
              <a:t>2) середнього – м’язового – </a:t>
            </a:r>
            <a:r>
              <a:rPr lang="uk-UA" sz="1600" b="1" dirty="0">
                <a:solidFill>
                  <a:schemeClr val="tx1"/>
                </a:solidFill>
                <a:latin typeface="Alegreya" panose="020B0604020202020204" charset="0"/>
              </a:rPr>
              <a:t>міокарда</a:t>
            </a:r>
            <a:r>
              <a:rPr lang="uk-UA" sz="1600" dirty="0">
                <a:solidFill>
                  <a:schemeClr val="tx1"/>
                </a:solidFill>
                <a:latin typeface="Alegreya" panose="020B0604020202020204" charset="0"/>
              </a:rPr>
              <a:t>;</a:t>
            </a:r>
          </a:p>
          <a:p>
            <a:r>
              <a:rPr lang="uk-UA" sz="1600" dirty="0">
                <a:solidFill>
                  <a:schemeClr val="tx1"/>
                </a:solidFill>
                <a:latin typeface="Alegreya" panose="020B0604020202020204" charset="0"/>
              </a:rPr>
              <a:t>3) зовнішнього сполучнотканинного – </a:t>
            </a:r>
            <a:r>
              <a:rPr lang="uk-UA" sz="1600" b="1" dirty="0">
                <a:solidFill>
                  <a:schemeClr val="tx1"/>
                </a:solidFill>
                <a:latin typeface="Alegreya" panose="020B0604020202020204" charset="0"/>
              </a:rPr>
              <a:t>епікарда</a:t>
            </a:r>
            <a:r>
              <a:rPr lang="uk-UA" sz="1600" dirty="0">
                <a:solidFill>
                  <a:schemeClr val="tx1"/>
                </a:solidFill>
                <a:latin typeface="Alegreya" panose="020B0604020202020204" charset="0"/>
              </a:rPr>
              <a:t>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94B1D00-E28E-4294-8C86-0830AC8EF6D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599" t="21249" r="25679" b="19441"/>
          <a:stretch/>
        </p:blipFill>
        <p:spPr>
          <a:xfrm>
            <a:off x="2776700" y="1014572"/>
            <a:ext cx="6310089" cy="3845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7118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98;p16">
            <a:extLst>
              <a:ext uri="{FF2B5EF4-FFF2-40B4-BE49-F238E27FC236}">
                <a16:creationId xmlns:a16="http://schemas.microsoft.com/office/drawing/2014/main" id="{0DB42201-17B0-4505-A46A-9754AD1E6C2E}"/>
              </a:ext>
            </a:extLst>
          </p:cNvPr>
          <p:cNvSpPr txBox="1"/>
          <p:nvPr/>
        </p:nvSpPr>
        <p:spPr>
          <a:xfrm>
            <a:off x="1294542" y="115872"/>
            <a:ext cx="6554915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ru-RU" sz="1800" dirty="0">
                <a:solidFill>
                  <a:srgbClr val="0C77C3"/>
                </a:solidFill>
                <a:latin typeface="Alegreya" panose="020B0604020202020204" charset="0"/>
              </a:rPr>
              <a:t>§ 34. </a:t>
            </a:r>
            <a:r>
              <a:rPr lang="uk-UA" sz="1800" dirty="0">
                <a:solidFill>
                  <a:srgbClr val="0C77C3"/>
                </a:solidFill>
                <a:latin typeface="Alegreya" panose="020B0604020202020204" charset="0"/>
              </a:rPr>
              <a:t>Система кровообігу. </a:t>
            </a:r>
            <a:r>
              <a:rPr lang="uk-UA" sz="1800" dirty="0">
                <a:solidFill>
                  <a:srgbClr val="0C77C3"/>
                </a:solidFill>
                <a:latin typeface="Alegreya" panose="020B0604020202020204" charset="0"/>
                <a:ea typeface="Alegreya"/>
                <a:cs typeface="Alegreya"/>
                <a:sym typeface="Alegreya"/>
              </a:rPr>
              <a:t>Будова та функції серця</a:t>
            </a:r>
          </a:p>
        </p:txBody>
      </p:sp>
      <p:cxnSp>
        <p:nvCxnSpPr>
          <p:cNvPr id="7" name="Google Shape;100;p16"/>
          <p:cNvCxnSpPr/>
          <p:nvPr/>
        </p:nvCxnSpPr>
        <p:spPr>
          <a:xfrm rot="10800000" flipH="1">
            <a:off x="1851950" y="644396"/>
            <a:ext cx="6203700" cy="5700"/>
          </a:xfrm>
          <a:prstGeom prst="straightConnector1">
            <a:avLst/>
          </a:prstGeom>
          <a:noFill/>
          <a:ln w="19050" cap="flat" cmpd="sng">
            <a:solidFill>
              <a:srgbClr val="257BBE"/>
            </a:solidFill>
            <a:prstDash val="solid"/>
            <a:round/>
            <a:headEnd type="diamond" w="med" len="med"/>
            <a:tailEnd type="diamond" w="med" len="med"/>
          </a:ln>
        </p:spPr>
      </p:cxnSp>
      <p:sp>
        <p:nvSpPr>
          <p:cNvPr id="10" name="Google Shape;99;p16"/>
          <p:cNvSpPr txBox="1"/>
          <p:nvPr/>
        </p:nvSpPr>
        <p:spPr>
          <a:xfrm>
            <a:off x="2576854" y="565154"/>
            <a:ext cx="4775025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uk-UA" sz="1800" b="1" dirty="0">
                <a:solidFill>
                  <a:srgbClr val="0C77C3"/>
                </a:solidFill>
                <a:latin typeface="Alegreya" panose="020B0604020202020204" charset="0"/>
              </a:rPr>
              <a:t>Яка будова серця </a:t>
            </a:r>
            <a:endParaRPr lang="uk-UA" sz="3200" b="1" dirty="0">
              <a:solidFill>
                <a:srgbClr val="0C77C3"/>
              </a:solidFill>
              <a:latin typeface="Alegreya" panose="020B0604020202020204" charset="0"/>
              <a:ea typeface="Alegreya"/>
              <a:cs typeface="Alegreya"/>
              <a:sym typeface="Alegreya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6E526D0-B91F-4603-A9DE-B7553B0B2D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3342" y="1172362"/>
            <a:ext cx="2462794" cy="3103120"/>
          </a:xfrm>
          <a:prstGeom prst="rect">
            <a:avLst/>
          </a:prstGeom>
        </p:spPr>
      </p:pic>
      <p:grpSp>
        <p:nvGrpSpPr>
          <p:cNvPr id="8" name="Групувати 7">
            <a:extLst>
              <a:ext uri="{FF2B5EF4-FFF2-40B4-BE49-F238E27FC236}">
                <a16:creationId xmlns:a16="http://schemas.microsoft.com/office/drawing/2014/main" id="{0B473752-2568-4D25-B8D9-15693CAE3D2A}"/>
              </a:ext>
            </a:extLst>
          </p:cNvPr>
          <p:cNvGrpSpPr/>
          <p:nvPr/>
        </p:nvGrpSpPr>
        <p:grpSpPr>
          <a:xfrm>
            <a:off x="158042" y="1291465"/>
            <a:ext cx="6203700" cy="3145748"/>
            <a:chOff x="158042" y="1020529"/>
            <a:chExt cx="6203700" cy="3145748"/>
          </a:xfrm>
        </p:grpSpPr>
        <p:grpSp>
          <p:nvGrpSpPr>
            <p:cNvPr id="6" name="Групувати 5">
              <a:extLst>
                <a:ext uri="{FF2B5EF4-FFF2-40B4-BE49-F238E27FC236}">
                  <a16:creationId xmlns:a16="http://schemas.microsoft.com/office/drawing/2014/main" id="{BF262910-C1C2-4705-906A-14E513D96E69}"/>
                </a:ext>
              </a:extLst>
            </p:cNvPr>
            <p:cNvGrpSpPr/>
            <p:nvPr/>
          </p:nvGrpSpPr>
          <p:grpSpPr>
            <a:xfrm>
              <a:off x="158043" y="1020529"/>
              <a:ext cx="6203699" cy="1329721"/>
              <a:chOff x="158043" y="1020529"/>
              <a:chExt cx="6203699" cy="1329721"/>
            </a:xfrm>
          </p:grpSpPr>
          <p:sp>
            <p:nvSpPr>
              <p:cNvPr id="15" name="Прямокутник 14"/>
              <p:cNvSpPr/>
              <p:nvPr/>
            </p:nvSpPr>
            <p:spPr>
              <a:xfrm>
                <a:off x="158043" y="1020529"/>
                <a:ext cx="6203699" cy="830997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28575">
                <a:solidFill>
                  <a:schemeClr val="accent2">
                    <a:lumMod val="50000"/>
                    <a:lumOff val="50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just"/>
                <a:r>
                  <a:rPr lang="uk-UA" sz="1600" dirty="0">
                    <a:solidFill>
                      <a:schemeClr val="tx1"/>
                    </a:solidFill>
                    <a:latin typeface="Alegreya" panose="020B0604020202020204" charset="0"/>
                  </a:rPr>
                  <a:t>Серце людини чотирикамерне: складається з двох передсердь (правого та лівого; верхня частина серця) та двох шлуночків (правого та лівого; нижня частина серця) </a:t>
                </a:r>
                <a:endParaRPr lang="uk-UA" sz="1800" dirty="0">
                  <a:solidFill>
                    <a:schemeClr val="tx1"/>
                  </a:solidFill>
                  <a:latin typeface="Alegreya" panose="020B0604020202020204" charset="0"/>
                </a:endParaRPr>
              </a:p>
            </p:txBody>
          </p:sp>
          <p:sp>
            <p:nvSpPr>
              <p:cNvPr id="9" name="Прямокутник 8">
                <a:extLst>
                  <a:ext uri="{FF2B5EF4-FFF2-40B4-BE49-F238E27FC236}">
                    <a16:creationId xmlns:a16="http://schemas.microsoft.com/office/drawing/2014/main" id="{D2E52F2F-2210-4DCE-ACFB-A4B1B276C24B}"/>
                  </a:ext>
                </a:extLst>
              </p:cNvPr>
              <p:cNvSpPr/>
              <p:nvPr/>
            </p:nvSpPr>
            <p:spPr>
              <a:xfrm>
                <a:off x="158043" y="2011696"/>
                <a:ext cx="6203699" cy="33855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28575">
                <a:solidFill>
                  <a:schemeClr val="accent2">
                    <a:lumMod val="50000"/>
                    <a:lumOff val="50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r>
                  <a:rPr lang="uk-UA" sz="1600" b="1" dirty="0">
                    <a:solidFill>
                      <a:schemeClr val="tx1"/>
                    </a:solidFill>
                    <a:latin typeface="Alegreya" panose="020B0604020202020204" charset="0"/>
                  </a:rPr>
                  <a:t>Передсердя </a:t>
                </a:r>
                <a:r>
                  <a:rPr lang="uk-UA" sz="1600" dirty="0">
                    <a:solidFill>
                      <a:schemeClr val="tx1"/>
                    </a:solidFill>
                    <a:latin typeface="Alegreya" panose="020B0604020202020204" charset="0"/>
                  </a:rPr>
                  <a:t>– відділи серця, у які кров збирається з вен </a:t>
                </a:r>
              </a:p>
            </p:txBody>
          </p:sp>
        </p:grpSp>
        <p:grpSp>
          <p:nvGrpSpPr>
            <p:cNvPr id="5" name="Групувати 4">
              <a:extLst>
                <a:ext uri="{FF2B5EF4-FFF2-40B4-BE49-F238E27FC236}">
                  <a16:creationId xmlns:a16="http://schemas.microsoft.com/office/drawing/2014/main" id="{2715C42A-88CD-423A-A935-FAC1AD50DC19}"/>
                </a:ext>
              </a:extLst>
            </p:cNvPr>
            <p:cNvGrpSpPr/>
            <p:nvPr/>
          </p:nvGrpSpPr>
          <p:grpSpPr>
            <a:xfrm>
              <a:off x="158042" y="2525590"/>
              <a:ext cx="6203700" cy="1640687"/>
              <a:chOff x="158042" y="2525590"/>
              <a:chExt cx="6203700" cy="1640687"/>
            </a:xfrm>
          </p:grpSpPr>
          <p:sp>
            <p:nvSpPr>
              <p:cNvPr id="11" name="Прямокутник 10">
                <a:extLst>
                  <a:ext uri="{FF2B5EF4-FFF2-40B4-BE49-F238E27FC236}">
                    <a16:creationId xmlns:a16="http://schemas.microsoft.com/office/drawing/2014/main" id="{82BF6662-3DCB-482A-B6D7-C39ACA7673C3}"/>
                  </a:ext>
                </a:extLst>
              </p:cNvPr>
              <p:cNvSpPr/>
              <p:nvPr/>
            </p:nvSpPr>
            <p:spPr>
              <a:xfrm>
                <a:off x="158043" y="2525590"/>
                <a:ext cx="6203699" cy="33855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28575">
                <a:solidFill>
                  <a:schemeClr val="accent2">
                    <a:lumMod val="50000"/>
                    <a:lumOff val="50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r>
                  <a:rPr lang="uk-UA" sz="1600" b="1" dirty="0">
                    <a:solidFill>
                      <a:schemeClr val="tx1"/>
                    </a:solidFill>
                    <a:latin typeface="Alegreya" panose="020B0604020202020204" charset="0"/>
                  </a:rPr>
                  <a:t>Шлуночки </a:t>
                </a:r>
                <a:r>
                  <a:rPr lang="uk-UA" sz="1600" dirty="0">
                    <a:solidFill>
                      <a:schemeClr val="tx1"/>
                    </a:solidFill>
                    <a:latin typeface="Alegreya" panose="020B0604020202020204" charset="0"/>
                  </a:rPr>
                  <a:t>– це відділи серця, з яких кров надходить в артерії </a:t>
                </a:r>
                <a:endParaRPr lang="uk-UA" sz="1800" dirty="0">
                  <a:solidFill>
                    <a:schemeClr val="tx1"/>
                  </a:solidFill>
                  <a:latin typeface="Alegreya" panose="020B0604020202020204" charset="0"/>
                </a:endParaRPr>
              </a:p>
            </p:txBody>
          </p:sp>
          <p:sp>
            <p:nvSpPr>
              <p:cNvPr id="12" name="Прямокутник 11">
                <a:extLst>
                  <a:ext uri="{FF2B5EF4-FFF2-40B4-BE49-F238E27FC236}">
                    <a16:creationId xmlns:a16="http://schemas.microsoft.com/office/drawing/2014/main" id="{C34A1B85-97CA-4D70-9822-9FF2498B762C}"/>
                  </a:ext>
                </a:extLst>
              </p:cNvPr>
              <p:cNvSpPr/>
              <p:nvPr/>
            </p:nvSpPr>
            <p:spPr>
              <a:xfrm>
                <a:off x="158043" y="3053546"/>
                <a:ext cx="6203699" cy="584775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28575">
                <a:solidFill>
                  <a:schemeClr val="accent2">
                    <a:lumMod val="50000"/>
                    <a:lumOff val="50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r>
                  <a:rPr lang="uk-UA" sz="1600" dirty="0">
                    <a:solidFill>
                      <a:schemeClr val="tx1"/>
                    </a:solidFill>
                    <a:latin typeface="Alegreya" panose="020B0604020202020204" charset="0"/>
                  </a:rPr>
                  <a:t>Ліва і права частини серця розділені суцільною перегородкою, тому венозна та артеріальна кров у ньому не змішуються </a:t>
                </a:r>
                <a:endParaRPr lang="uk-UA" sz="2000" dirty="0">
                  <a:solidFill>
                    <a:schemeClr val="tx1"/>
                  </a:solidFill>
                  <a:latin typeface="Alegreya" panose="020B0604020202020204" charset="0"/>
                </a:endParaRPr>
              </a:p>
            </p:txBody>
          </p:sp>
          <p:sp>
            <p:nvSpPr>
              <p:cNvPr id="13" name="Прямокутник 12">
                <a:extLst>
                  <a:ext uri="{FF2B5EF4-FFF2-40B4-BE49-F238E27FC236}">
                    <a16:creationId xmlns:a16="http://schemas.microsoft.com/office/drawing/2014/main" id="{540963A3-CACD-4708-89F2-115E8A82F9AB}"/>
                  </a:ext>
                </a:extLst>
              </p:cNvPr>
              <p:cNvSpPr/>
              <p:nvPr/>
            </p:nvSpPr>
            <p:spPr>
              <a:xfrm>
                <a:off x="158042" y="3827723"/>
                <a:ext cx="6203699" cy="33855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28575">
                <a:solidFill>
                  <a:schemeClr val="accent2">
                    <a:lumMod val="50000"/>
                    <a:lumOff val="50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r>
                  <a:rPr lang="uk-UA" sz="1600" dirty="0">
                    <a:solidFill>
                      <a:schemeClr val="tx1"/>
                    </a:solidFill>
                    <a:latin typeface="Alegreya" panose="020B0604020202020204" charset="0"/>
                  </a:rPr>
                  <a:t>У правій половині рухається венозна кров, у лівій – артеріальна 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584825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98;p16">
            <a:extLst>
              <a:ext uri="{FF2B5EF4-FFF2-40B4-BE49-F238E27FC236}">
                <a16:creationId xmlns:a16="http://schemas.microsoft.com/office/drawing/2014/main" id="{0DB42201-17B0-4505-A46A-9754AD1E6C2E}"/>
              </a:ext>
            </a:extLst>
          </p:cNvPr>
          <p:cNvSpPr txBox="1"/>
          <p:nvPr/>
        </p:nvSpPr>
        <p:spPr>
          <a:xfrm>
            <a:off x="1294542" y="115872"/>
            <a:ext cx="6554915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ru-RU" sz="1800" dirty="0">
                <a:solidFill>
                  <a:srgbClr val="0C77C3"/>
                </a:solidFill>
                <a:latin typeface="Alegreya" panose="020B0604020202020204" charset="0"/>
              </a:rPr>
              <a:t>§ 34. </a:t>
            </a:r>
            <a:r>
              <a:rPr lang="uk-UA" sz="1800" dirty="0">
                <a:solidFill>
                  <a:srgbClr val="0C77C3"/>
                </a:solidFill>
                <a:latin typeface="Alegreya" panose="020B0604020202020204" charset="0"/>
              </a:rPr>
              <a:t>Система кровообігу. </a:t>
            </a:r>
            <a:r>
              <a:rPr lang="uk-UA" sz="1800" dirty="0">
                <a:solidFill>
                  <a:srgbClr val="0C77C3"/>
                </a:solidFill>
                <a:latin typeface="Alegreya" panose="020B0604020202020204" charset="0"/>
                <a:ea typeface="Alegreya"/>
                <a:cs typeface="Alegreya"/>
                <a:sym typeface="Alegreya"/>
              </a:rPr>
              <a:t>Будова та функції серця</a:t>
            </a:r>
          </a:p>
        </p:txBody>
      </p:sp>
      <p:cxnSp>
        <p:nvCxnSpPr>
          <p:cNvPr id="7" name="Google Shape;100;p16"/>
          <p:cNvCxnSpPr/>
          <p:nvPr/>
        </p:nvCxnSpPr>
        <p:spPr>
          <a:xfrm rot="10800000" flipH="1">
            <a:off x="1851950" y="644396"/>
            <a:ext cx="6203700" cy="5700"/>
          </a:xfrm>
          <a:prstGeom prst="straightConnector1">
            <a:avLst/>
          </a:prstGeom>
          <a:noFill/>
          <a:ln w="19050" cap="flat" cmpd="sng">
            <a:solidFill>
              <a:srgbClr val="257BBE"/>
            </a:solidFill>
            <a:prstDash val="solid"/>
            <a:round/>
            <a:headEnd type="diamond" w="med" len="med"/>
            <a:tailEnd type="diamond" w="med" len="med"/>
          </a:ln>
        </p:spPr>
      </p:cxnSp>
      <p:sp>
        <p:nvSpPr>
          <p:cNvPr id="10" name="Google Shape;99;p16"/>
          <p:cNvSpPr txBox="1"/>
          <p:nvPr/>
        </p:nvSpPr>
        <p:spPr>
          <a:xfrm>
            <a:off x="2576854" y="565154"/>
            <a:ext cx="4775025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uk-UA" sz="1800" b="1" dirty="0">
                <a:solidFill>
                  <a:srgbClr val="0C77C3"/>
                </a:solidFill>
                <a:latin typeface="Alegreya" panose="020B0604020202020204" charset="0"/>
              </a:rPr>
              <a:t>Яка будова серця </a:t>
            </a:r>
            <a:endParaRPr lang="uk-UA" sz="3200" b="1" dirty="0">
              <a:solidFill>
                <a:srgbClr val="0C77C3"/>
              </a:solidFill>
              <a:latin typeface="Alegreya" panose="020B0604020202020204" charset="0"/>
              <a:ea typeface="Alegreya"/>
              <a:cs typeface="Alegreya"/>
              <a:sym typeface="Alegreya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A759A41-AB90-40B2-977E-1F3A347BF3B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963" t="18554" r="48321" b="27007"/>
          <a:stretch/>
        </p:blipFill>
        <p:spPr>
          <a:xfrm>
            <a:off x="4291373" y="1026789"/>
            <a:ext cx="4668779" cy="3691880"/>
          </a:xfrm>
          <a:prstGeom prst="rect">
            <a:avLst/>
          </a:prstGeom>
        </p:spPr>
      </p:pic>
      <p:sp>
        <p:nvSpPr>
          <p:cNvPr id="20" name="Прямокутник 19">
            <a:extLst>
              <a:ext uri="{FF2B5EF4-FFF2-40B4-BE49-F238E27FC236}">
                <a16:creationId xmlns:a16="http://schemas.microsoft.com/office/drawing/2014/main" id="{BB43A555-BC8F-4731-9264-516DA96E3E9B}"/>
              </a:ext>
            </a:extLst>
          </p:cNvPr>
          <p:cNvSpPr/>
          <p:nvPr/>
        </p:nvSpPr>
        <p:spPr>
          <a:xfrm>
            <a:off x="142320" y="1036136"/>
            <a:ext cx="4336542" cy="10772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5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uk-UA" sz="1600" dirty="0">
                <a:solidFill>
                  <a:schemeClr val="tx1"/>
                </a:solidFill>
                <a:latin typeface="Alegreya" panose="020B0604020202020204" charset="0"/>
              </a:rPr>
              <a:t>Між порожнинами передсердь і шлуночків, а також між серцем та аортою і між серцем та легеневим стовбуром складки ендокарда утворюють клапани </a:t>
            </a:r>
          </a:p>
        </p:txBody>
      </p:sp>
      <p:sp>
        <p:nvSpPr>
          <p:cNvPr id="21" name="Прямокутник 20">
            <a:extLst>
              <a:ext uri="{FF2B5EF4-FFF2-40B4-BE49-F238E27FC236}">
                <a16:creationId xmlns:a16="http://schemas.microsoft.com/office/drawing/2014/main" id="{85C85335-06AB-4AB7-B9AD-34453B581759}"/>
              </a:ext>
            </a:extLst>
          </p:cNvPr>
          <p:cNvSpPr/>
          <p:nvPr/>
        </p:nvSpPr>
        <p:spPr>
          <a:xfrm>
            <a:off x="142320" y="2436516"/>
            <a:ext cx="4228076" cy="23083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uk-UA" sz="1600" dirty="0">
                <a:solidFill>
                  <a:schemeClr val="tx1"/>
                </a:solidFill>
                <a:latin typeface="Alegreya" panose="020B0604020202020204" charset="0"/>
              </a:rPr>
              <a:t>Між передсердями та шлуночками розташовані </a:t>
            </a:r>
            <a:r>
              <a:rPr lang="uk-UA" sz="1600" b="1" dirty="0">
                <a:solidFill>
                  <a:schemeClr val="tx1"/>
                </a:solidFill>
                <a:latin typeface="Alegreya" panose="020B0604020202020204" charset="0"/>
              </a:rPr>
              <a:t>стулкові клапани </a:t>
            </a:r>
            <a:r>
              <a:rPr lang="uk-UA" sz="1600" dirty="0">
                <a:solidFill>
                  <a:schemeClr val="tx1"/>
                </a:solidFill>
                <a:latin typeface="Alegreya" panose="020B0604020202020204" charset="0"/>
              </a:rPr>
              <a:t>(А). Правий клапан складається з трьох стулок – </a:t>
            </a:r>
            <a:r>
              <a:rPr lang="uk-UA" sz="1600" u="sng" dirty="0">
                <a:solidFill>
                  <a:schemeClr val="tx1"/>
                </a:solidFill>
                <a:latin typeface="Alegreya" panose="020B0604020202020204" charset="0"/>
              </a:rPr>
              <a:t>тристулковий клапан</a:t>
            </a:r>
            <a:r>
              <a:rPr lang="uk-UA" sz="1600" dirty="0">
                <a:solidFill>
                  <a:schemeClr val="tx1"/>
                </a:solidFill>
                <a:latin typeface="Alegreya" panose="020B0604020202020204" charset="0"/>
              </a:rPr>
              <a:t>, а лівий – з двох – </a:t>
            </a:r>
            <a:r>
              <a:rPr lang="uk-UA" sz="1600" u="sng" dirty="0">
                <a:solidFill>
                  <a:schemeClr val="tx1"/>
                </a:solidFill>
                <a:latin typeface="Alegreya" panose="020B0604020202020204" charset="0"/>
              </a:rPr>
              <a:t>двостулковий</a:t>
            </a:r>
            <a:r>
              <a:rPr lang="uk-UA" sz="1600" dirty="0">
                <a:solidFill>
                  <a:schemeClr val="tx1"/>
                </a:solidFill>
                <a:latin typeface="Alegreya" panose="020B0604020202020204" charset="0"/>
              </a:rPr>
              <a:t>. </a:t>
            </a:r>
          </a:p>
          <a:p>
            <a:pPr algn="just"/>
            <a:r>
              <a:rPr lang="uk-UA" sz="1600" dirty="0">
                <a:solidFill>
                  <a:schemeClr val="tx1"/>
                </a:solidFill>
                <a:latin typeface="Alegreya" panose="020B0604020202020204" charset="0"/>
              </a:rPr>
              <a:t>Стулкові клапани забезпечують рух крові від передсердь до шлуночків і перешкоджають зворотному току крові до передсердь під час скорочення шлуночків </a:t>
            </a:r>
            <a:endParaRPr lang="uk-UA" sz="2000" dirty="0">
              <a:solidFill>
                <a:schemeClr val="tx1"/>
              </a:solidFill>
              <a:latin typeface="Alegreya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25780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98;p16">
            <a:extLst>
              <a:ext uri="{FF2B5EF4-FFF2-40B4-BE49-F238E27FC236}">
                <a16:creationId xmlns:a16="http://schemas.microsoft.com/office/drawing/2014/main" id="{0DB42201-17B0-4505-A46A-9754AD1E6C2E}"/>
              </a:ext>
            </a:extLst>
          </p:cNvPr>
          <p:cNvSpPr txBox="1"/>
          <p:nvPr/>
        </p:nvSpPr>
        <p:spPr>
          <a:xfrm>
            <a:off x="1294542" y="115872"/>
            <a:ext cx="6554915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ru-RU" sz="1800" dirty="0">
                <a:solidFill>
                  <a:srgbClr val="0C77C3"/>
                </a:solidFill>
                <a:latin typeface="Alegreya" panose="020B0604020202020204" charset="0"/>
              </a:rPr>
              <a:t>§ 34. </a:t>
            </a:r>
            <a:r>
              <a:rPr lang="uk-UA" sz="1800" dirty="0">
                <a:solidFill>
                  <a:srgbClr val="0C77C3"/>
                </a:solidFill>
                <a:latin typeface="Alegreya" panose="020B0604020202020204" charset="0"/>
              </a:rPr>
              <a:t>Система кровообігу. </a:t>
            </a:r>
            <a:r>
              <a:rPr lang="uk-UA" sz="1800" dirty="0">
                <a:solidFill>
                  <a:srgbClr val="0C77C3"/>
                </a:solidFill>
                <a:latin typeface="Alegreya" panose="020B0604020202020204" charset="0"/>
                <a:ea typeface="Alegreya"/>
                <a:cs typeface="Alegreya"/>
                <a:sym typeface="Alegreya"/>
              </a:rPr>
              <a:t>Будова та функції серця</a:t>
            </a:r>
          </a:p>
        </p:txBody>
      </p:sp>
      <p:cxnSp>
        <p:nvCxnSpPr>
          <p:cNvPr id="7" name="Google Shape;100;p16"/>
          <p:cNvCxnSpPr/>
          <p:nvPr/>
        </p:nvCxnSpPr>
        <p:spPr>
          <a:xfrm rot="10800000" flipH="1">
            <a:off x="1851950" y="644396"/>
            <a:ext cx="6203700" cy="5700"/>
          </a:xfrm>
          <a:prstGeom prst="straightConnector1">
            <a:avLst/>
          </a:prstGeom>
          <a:noFill/>
          <a:ln w="19050" cap="flat" cmpd="sng">
            <a:solidFill>
              <a:srgbClr val="257BBE"/>
            </a:solidFill>
            <a:prstDash val="solid"/>
            <a:round/>
            <a:headEnd type="diamond" w="med" len="med"/>
            <a:tailEnd type="diamond" w="med" len="med"/>
          </a:ln>
        </p:spPr>
      </p:cxnSp>
      <p:sp>
        <p:nvSpPr>
          <p:cNvPr id="10" name="Google Shape;99;p16"/>
          <p:cNvSpPr txBox="1"/>
          <p:nvPr/>
        </p:nvSpPr>
        <p:spPr>
          <a:xfrm>
            <a:off x="2576854" y="565154"/>
            <a:ext cx="4775025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uk-UA" sz="1800" b="1" dirty="0">
                <a:solidFill>
                  <a:srgbClr val="0C77C3"/>
                </a:solidFill>
                <a:latin typeface="Alegreya" panose="020B0604020202020204" charset="0"/>
              </a:rPr>
              <a:t>Яка будова серця </a:t>
            </a:r>
            <a:endParaRPr lang="uk-UA" sz="3200" b="1" dirty="0">
              <a:solidFill>
                <a:srgbClr val="0C77C3"/>
              </a:solidFill>
              <a:latin typeface="Alegreya" panose="020B0604020202020204" charset="0"/>
              <a:ea typeface="Alegreya"/>
              <a:cs typeface="Alegreya"/>
              <a:sym typeface="Alegreya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A759A41-AB90-40B2-977E-1F3A347BF3B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1794" t="18554" r="13210" b="27007"/>
          <a:stretch/>
        </p:blipFill>
        <p:spPr>
          <a:xfrm>
            <a:off x="4425244" y="955548"/>
            <a:ext cx="4483299" cy="3922109"/>
          </a:xfrm>
          <a:prstGeom prst="rect">
            <a:avLst/>
          </a:prstGeom>
        </p:spPr>
      </p:pic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43C56C46-2CB2-46E9-A7C5-C48886432385}"/>
              </a:ext>
            </a:extLst>
          </p:cNvPr>
          <p:cNvSpPr/>
          <p:nvPr/>
        </p:nvSpPr>
        <p:spPr>
          <a:xfrm>
            <a:off x="131029" y="1167800"/>
            <a:ext cx="4336542" cy="10772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5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uk-UA" sz="1600" dirty="0">
                <a:solidFill>
                  <a:schemeClr val="tx1"/>
                </a:solidFill>
                <a:latin typeface="Alegreya" panose="020B0604020202020204" charset="0"/>
              </a:rPr>
              <a:t>Між порожнинами передсердь і шлуночків, а також між серцем та аортою і між серцем та легеневим стовбуром складки ендокарда утворюють клапани </a:t>
            </a:r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2324A33D-AB3B-4E62-92BE-319693CCB335}"/>
              </a:ext>
            </a:extLst>
          </p:cNvPr>
          <p:cNvSpPr/>
          <p:nvPr/>
        </p:nvSpPr>
        <p:spPr>
          <a:xfrm>
            <a:off x="142319" y="2662296"/>
            <a:ext cx="4282925" cy="181588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uk-UA" sz="1600" dirty="0">
                <a:solidFill>
                  <a:schemeClr val="tx1"/>
                </a:solidFill>
                <a:latin typeface="Alegreya" panose="020B0604020202020204" charset="0"/>
              </a:rPr>
              <a:t>На межі правого шлуночка та стовбура легеневих артерій і лівого шлуночка та аорти містяться </a:t>
            </a:r>
            <a:r>
              <a:rPr lang="uk-UA" sz="1600" b="1" dirty="0">
                <a:solidFill>
                  <a:schemeClr val="tx1"/>
                </a:solidFill>
                <a:latin typeface="Alegreya" panose="020B0604020202020204" charset="0"/>
              </a:rPr>
              <a:t>півмісяцеві </a:t>
            </a:r>
            <a:r>
              <a:rPr lang="uk-UA" sz="1600" dirty="0">
                <a:solidFill>
                  <a:schemeClr val="tx1"/>
                </a:solidFill>
                <a:latin typeface="Alegreya" panose="020B0604020202020204" charset="0"/>
              </a:rPr>
              <a:t>(</a:t>
            </a:r>
            <a:r>
              <a:rPr lang="uk-UA" sz="1600" b="1" dirty="0">
                <a:solidFill>
                  <a:schemeClr val="tx1"/>
                </a:solidFill>
                <a:latin typeface="Alegreya" panose="020B0604020202020204" charset="0"/>
              </a:rPr>
              <a:t>кишенькові</a:t>
            </a:r>
            <a:r>
              <a:rPr lang="uk-UA" sz="1600" dirty="0">
                <a:solidFill>
                  <a:schemeClr val="tx1"/>
                </a:solidFill>
                <a:latin typeface="Alegreya" panose="020B0604020202020204" charset="0"/>
              </a:rPr>
              <a:t>) </a:t>
            </a:r>
            <a:r>
              <a:rPr lang="uk-UA" sz="1600" b="1" dirty="0">
                <a:solidFill>
                  <a:schemeClr val="tx1"/>
                </a:solidFill>
                <a:latin typeface="Alegreya" panose="020B0604020202020204" charset="0"/>
              </a:rPr>
              <a:t>клапани </a:t>
            </a:r>
            <a:r>
              <a:rPr lang="uk-UA" sz="1600" dirty="0">
                <a:solidFill>
                  <a:schemeClr val="tx1"/>
                </a:solidFill>
                <a:latin typeface="Alegreya" panose="020B0604020202020204" charset="0"/>
              </a:rPr>
              <a:t>(Б). Кожен з них має вигляд трьох кишень, які вільно пропускають кров зі шлуночка у бік кровоносних судин і запобігають її поверненню із судин у бік серця </a:t>
            </a:r>
            <a:endParaRPr lang="uk-UA" sz="2400" dirty="0">
              <a:solidFill>
                <a:schemeClr val="tx1"/>
              </a:solidFill>
              <a:latin typeface="Alegreya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49824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98;p16">
            <a:extLst>
              <a:ext uri="{FF2B5EF4-FFF2-40B4-BE49-F238E27FC236}">
                <a16:creationId xmlns:a16="http://schemas.microsoft.com/office/drawing/2014/main" id="{0DB42201-17B0-4505-A46A-9754AD1E6C2E}"/>
              </a:ext>
            </a:extLst>
          </p:cNvPr>
          <p:cNvSpPr txBox="1"/>
          <p:nvPr/>
        </p:nvSpPr>
        <p:spPr>
          <a:xfrm>
            <a:off x="1294542" y="115872"/>
            <a:ext cx="6554915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ru-RU" sz="1800" dirty="0">
                <a:solidFill>
                  <a:srgbClr val="0C77C3"/>
                </a:solidFill>
                <a:latin typeface="Alegreya" panose="020B0604020202020204" charset="0"/>
              </a:rPr>
              <a:t>§ 34. </a:t>
            </a:r>
            <a:r>
              <a:rPr lang="uk-UA" sz="1800" dirty="0">
                <a:solidFill>
                  <a:srgbClr val="0C77C3"/>
                </a:solidFill>
                <a:latin typeface="Alegreya" panose="020B0604020202020204" charset="0"/>
              </a:rPr>
              <a:t>Система кровообігу. </a:t>
            </a:r>
            <a:r>
              <a:rPr lang="uk-UA" sz="1800" dirty="0">
                <a:solidFill>
                  <a:srgbClr val="0C77C3"/>
                </a:solidFill>
                <a:latin typeface="Alegreya" panose="020B0604020202020204" charset="0"/>
                <a:ea typeface="Alegreya"/>
                <a:cs typeface="Alegreya"/>
                <a:sym typeface="Alegreya"/>
              </a:rPr>
              <a:t>Будова та функції серця</a:t>
            </a:r>
          </a:p>
        </p:txBody>
      </p:sp>
      <p:cxnSp>
        <p:nvCxnSpPr>
          <p:cNvPr id="7" name="Google Shape;100;p16"/>
          <p:cNvCxnSpPr/>
          <p:nvPr/>
        </p:nvCxnSpPr>
        <p:spPr>
          <a:xfrm rot="10800000" flipH="1">
            <a:off x="1851950" y="644396"/>
            <a:ext cx="6203700" cy="5700"/>
          </a:xfrm>
          <a:prstGeom prst="straightConnector1">
            <a:avLst/>
          </a:prstGeom>
          <a:noFill/>
          <a:ln w="19050" cap="flat" cmpd="sng">
            <a:solidFill>
              <a:srgbClr val="257BBE"/>
            </a:solidFill>
            <a:prstDash val="solid"/>
            <a:round/>
            <a:headEnd type="diamond" w="med" len="med"/>
            <a:tailEnd type="diamond" w="med" len="med"/>
          </a:ln>
        </p:spPr>
      </p:cxnSp>
      <p:sp>
        <p:nvSpPr>
          <p:cNvPr id="10" name="Google Shape;99;p16"/>
          <p:cNvSpPr txBox="1"/>
          <p:nvPr/>
        </p:nvSpPr>
        <p:spPr>
          <a:xfrm>
            <a:off x="2576854" y="565154"/>
            <a:ext cx="4775025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uk-UA" sz="1800" b="1" dirty="0">
                <a:solidFill>
                  <a:srgbClr val="0C77C3"/>
                </a:solidFill>
                <a:latin typeface="Alegreya" panose="020B0604020202020204" charset="0"/>
              </a:rPr>
              <a:t>Яка будова серця </a:t>
            </a:r>
            <a:endParaRPr lang="uk-UA" sz="3200" b="1" dirty="0">
              <a:solidFill>
                <a:srgbClr val="0C77C3"/>
              </a:solidFill>
              <a:latin typeface="Alegreya" panose="020B0604020202020204" charset="0"/>
              <a:ea typeface="Alegreya"/>
              <a:cs typeface="Alegreya"/>
              <a:sym typeface="Alegreya"/>
            </a:endParaRPr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43C56C46-2CB2-46E9-A7C5-C48886432385}"/>
              </a:ext>
            </a:extLst>
          </p:cNvPr>
          <p:cNvSpPr/>
          <p:nvPr/>
        </p:nvSpPr>
        <p:spPr>
          <a:xfrm>
            <a:off x="131029" y="1167800"/>
            <a:ext cx="4336542" cy="10772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5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uk-UA" sz="1600" dirty="0">
                <a:solidFill>
                  <a:schemeClr val="tx1"/>
                </a:solidFill>
                <a:latin typeface="Alegreya" panose="020B0604020202020204" charset="0"/>
              </a:rPr>
              <a:t>М’язові оболонки передсердь і шлуночків не сполучаються між собою, тож передсердя та шлуночки здатні скорочуватися незалежно, однак узгоджено </a:t>
            </a:r>
            <a:endParaRPr lang="uk-UA" sz="1800" dirty="0">
              <a:solidFill>
                <a:schemeClr val="tx1"/>
              </a:solidFill>
              <a:latin typeface="Alegreya" panose="020B0604020202020204" charset="0"/>
            </a:endParaRPr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2324A33D-AB3B-4E62-92BE-319693CCB335}"/>
              </a:ext>
            </a:extLst>
          </p:cNvPr>
          <p:cNvSpPr/>
          <p:nvPr/>
        </p:nvSpPr>
        <p:spPr>
          <a:xfrm>
            <a:off x="184646" y="2581049"/>
            <a:ext cx="4282925" cy="23083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uk-UA" sz="1600" dirty="0">
                <a:solidFill>
                  <a:schemeClr val="tx1"/>
                </a:solidFill>
                <a:latin typeface="Alegreya" panose="020B0604020202020204" charset="0"/>
              </a:rPr>
              <a:t>Шлуночки виконують більшу роботу, ніж передсердя. Вони проштовхують кров по всій довжині судин, тоді як передсердя переганяють кров тільки до шлуночків. Тому м’язові стінки шлуночків значно товстіші, ніж у передсердь. Найтовщою є стінка лівого шлуночка, бо саме скорочення лівого шлуночка виштовхують кров до великого кола кровообігу </a:t>
            </a:r>
            <a:endParaRPr lang="uk-UA" sz="2800" dirty="0">
              <a:solidFill>
                <a:schemeClr val="tx1"/>
              </a:solidFill>
              <a:latin typeface="Alegreya" panose="020B0604020202020204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EC5B125-E008-4D50-A0CB-B2EB7EA35E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2271" y="955567"/>
            <a:ext cx="4400700" cy="3933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298566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1503</TotalTime>
  <Words>930</Words>
  <Application>Microsoft Office PowerPoint</Application>
  <PresentationFormat>Екран (16:9)</PresentationFormat>
  <Paragraphs>94</Paragraphs>
  <Slides>15</Slides>
  <Notes>15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15</vt:i4>
      </vt:variant>
    </vt:vector>
  </HeadingPairs>
  <TitlesOfParts>
    <vt:vector size="20" baseType="lpstr">
      <vt:lpstr>Arial</vt:lpstr>
      <vt:lpstr>Wingdings</vt:lpstr>
      <vt:lpstr>Segoe Print</vt:lpstr>
      <vt:lpstr>Alegreya</vt:lpstr>
      <vt:lpstr>Simple Light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Валентина</dc:creator>
  <cp:lastModifiedBy>Ludmila Mialkivska</cp:lastModifiedBy>
  <cp:revision>153</cp:revision>
  <dcterms:modified xsi:type="dcterms:W3CDTF">2025-08-22T05:24:12Z</dcterms:modified>
</cp:coreProperties>
</file>